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8"/>
  </p:notesMasterIdLst>
  <p:sldIdLst>
    <p:sldId id="256" r:id="rId2"/>
    <p:sldId id="257" r:id="rId3"/>
    <p:sldId id="307" r:id="rId4"/>
    <p:sldId id="258" r:id="rId5"/>
    <p:sldId id="288" r:id="rId6"/>
    <p:sldId id="301" r:id="rId7"/>
    <p:sldId id="259" r:id="rId8"/>
    <p:sldId id="261" r:id="rId9"/>
    <p:sldId id="291" r:id="rId10"/>
    <p:sldId id="292" r:id="rId11"/>
    <p:sldId id="293" r:id="rId12"/>
    <p:sldId id="294" r:id="rId13"/>
    <p:sldId id="260" r:id="rId14"/>
    <p:sldId id="306" r:id="rId15"/>
    <p:sldId id="305" r:id="rId16"/>
    <p:sldId id="304" r:id="rId17"/>
    <p:sldId id="321" r:id="rId18"/>
    <p:sldId id="266" r:id="rId19"/>
    <p:sldId id="309" r:id="rId20"/>
    <p:sldId id="312" r:id="rId21"/>
    <p:sldId id="313" r:id="rId22"/>
    <p:sldId id="316" r:id="rId23"/>
    <p:sldId id="318" r:id="rId24"/>
    <p:sldId id="319" r:id="rId25"/>
    <p:sldId id="264" r:id="rId26"/>
    <p:sldId id="310" r:id="rId27"/>
    <p:sldId id="295" r:id="rId28"/>
    <p:sldId id="311" r:id="rId29"/>
    <p:sldId id="275" r:id="rId30"/>
    <p:sldId id="322" r:id="rId31"/>
    <p:sldId id="278" r:id="rId32"/>
    <p:sldId id="315" r:id="rId33"/>
    <p:sldId id="314" r:id="rId34"/>
    <p:sldId id="274" r:id="rId35"/>
    <p:sldId id="270" r:id="rId36"/>
    <p:sldId id="279" r:id="rId37"/>
  </p:sldIdLst>
  <p:sldSz cx="9144000" cy="5143500" type="screen16x9"/>
  <p:notesSz cx="6794500" cy="9931400"/>
  <p:embeddedFontLst>
    <p:embeddedFont>
      <p:font typeface="Roboto Slab Light" charset="0"/>
      <p:regular r:id="rId39"/>
      <p:bold r:id="rId40"/>
    </p:embeddedFont>
    <p:embeddedFont>
      <p:font typeface="Lato Light" charset="0"/>
      <p:regular r:id="rId41"/>
      <p:bold r:id="rId42"/>
      <p:italic r:id="rId43"/>
      <p:boldItalic r:id="rId44"/>
    </p:embeddedFont>
    <p:embeddedFont>
      <p:font typeface="Wingdings 3" pitchFamily="18" charset="2"/>
      <p:regular r:id="rId45"/>
    </p:embeddedFont>
    <p:embeddedFont>
      <p:font typeface="Wingdings 2" pitchFamily="18" charset="2"/>
      <p:regular r:id="rId46"/>
    </p:embeddedFont>
    <p:embeddedFont>
      <p:font typeface="Univers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99"/>
    <a:srgbClr val="33CCCC"/>
    <a:srgbClr val="FF5050"/>
    <a:srgbClr val="DEA900"/>
    <a:srgbClr val="FF6600"/>
  </p:clrMru>
</p:presentationPr>
</file>

<file path=ppt/tableStyles.xml><?xml version="1.0" encoding="utf-8"?>
<a:tblStyleLst xmlns:a="http://schemas.openxmlformats.org/drawingml/2006/main" def="{7EC3CC0F-5435-4126-8079-641F11041351}">
  <a:tblStyle styleId="{7EC3CC0F-5435-4126-8079-641F1104135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100" d="100"/>
          <a:sy n="100" d="100"/>
        </p:scale>
        <p:origin x="-72" y="-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sz="1800" b="0" i="0" u="none" strike="noStrike" cap="none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Три источника пенсионного обеспечения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Три источника пенсионного обеспечения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"/>
            <c:spPr>
              <a:solidFill>
                <a:srgbClr val="DEA900"/>
              </a:solidFill>
              <a:ln>
                <a:solidFill>
                  <a:schemeClr val="accent2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Государственная пенсия - ПФР</c:v>
                </c:pt>
                <c:pt idx="1">
                  <c:v>Корпоративная пенсия - от моего работодателя</c:v>
                </c:pt>
                <c:pt idx="2">
                  <c:v>Частная пенсия - то, что я сам накопил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973813367142515"/>
          <c:y val="0.22502375019555645"/>
          <c:w val="0.37781226922499161"/>
          <c:h val="0.753245104285465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27D68-0E13-4E34-B4B2-32673B39B344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E070CCAB-E9FC-4F5B-935F-67F16BC67C7D}">
      <dgm:prSet phldrT="[Текст]"/>
      <dgm:spPr/>
      <dgm:t>
        <a:bodyPr/>
        <a:lstStyle/>
        <a:p>
          <a:r>
            <a:rPr lang="ru-RU" dirty="0" smtClean="0"/>
            <a:t>Установление и выплата пенсий</a:t>
          </a:r>
          <a:endParaRPr lang="ru-RU" dirty="0"/>
        </a:p>
      </dgm:t>
    </dgm:pt>
    <dgm:pt modelId="{124C4814-BF76-4BB3-B185-5AD3A1E4117F}" type="parTrans" cxnId="{0375996C-2EAC-4A25-85CB-ADEBDAF8E1EE}">
      <dgm:prSet/>
      <dgm:spPr/>
      <dgm:t>
        <a:bodyPr/>
        <a:lstStyle/>
        <a:p>
          <a:endParaRPr lang="ru-RU"/>
        </a:p>
      </dgm:t>
    </dgm:pt>
    <dgm:pt modelId="{20768832-06DB-42BB-8189-89361729BBF6}" type="sibTrans" cxnId="{0375996C-2EAC-4A25-85CB-ADEBDAF8E1EE}">
      <dgm:prSet/>
      <dgm:spPr/>
      <dgm:t>
        <a:bodyPr/>
        <a:lstStyle/>
        <a:p>
          <a:endParaRPr lang="ru-RU"/>
        </a:p>
      </dgm:t>
    </dgm:pt>
    <dgm:pt modelId="{2C9E035E-C798-4FED-B8AE-ECED91388C0B}">
      <dgm:prSet phldrT="[Текст]"/>
      <dgm:spPr/>
      <dgm:t>
        <a:bodyPr/>
        <a:lstStyle/>
        <a:p>
          <a:r>
            <a:rPr lang="ru-RU" dirty="0" smtClean="0"/>
            <a:t>Учет пенсионных накоплений</a:t>
          </a:r>
          <a:endParaRPr lang="ru-RU" dirty="0"/>
        </a:p>
      </dgm:t>
    </dgm:pt>
    <dgm:pt modelId="{D8122872-D1DF-477C-87BA-D3AF4170D036}" type="parTrans" cxnId="{376C8253-965D-4B55-A302-609EEAB8F1AA}">
      <dgm:prSet/>
      <dgm:spPr/>
      <dgm:t>
        <a:bodyPr/>
        <a:lstStyle/>
        <a:p>
          <a:endParaRPr lang="ru-RU"/>
        </a:p>
      </dgm:t>
    </dgm:pt>
    <dgm:pt modelId="{A830548C-C4FA-4EF8-9D2A-283B69974129}" type="sibTrans" cxnId="{376C8253-965D-4B55-A302-609EEAB8F1AA}">
      <dgm:prSet/>
      <dgm:spPr/>
      <dgm:t>
        <a:bodyPr/>
        <a:lstStyle/>
        <a:p>
          <a:endParaRPr lang="ru-RU"/>
        </a:p>
      </dgm:t>
    </dgm:pt>
    <dgm:pt modelId="{7F968724-CB9C-4472-8721-B9AE258FAD91}">
      <dgm:prSet phldrT="[Текст]"/>
      <dgm:spPr/>
      <dgm:t>
        <a:bodyPr/>
        <a:lstStyle/>
        <a:p>
          <a:r>
            <a:rPr lang="ru-RU" dirty="0" smtClean="0"/>
            <a:t>Ведение ФРИ и ЕГИССО</a:t>
          </a:r>
          <a:endParaRPr lang="ru-RU" dirty="0"/>
        </a:p>
      </dgm:t>
    </dgm:pt>
    <dgm:pt modelId="{A711307D-B830-4A7F-8097-1E18C11E3906}" type="parTrans" cxnId="{FADA2A5F-6D8B-4088-96DA-7BE85AE5EF41}">
      <dgm:prSet/>
      <dgm:spPr/>
      <dgm:t>
        <a:bodyPr/>
        <a:lstStyle/>
        <a:p>
          <a:endParaRPr lang="ru-RU"/>
        </a:p>
      </dgm:t>
    </dgm:pt>
    <dgm:pt modelId="{65BDB45E-E441-418E-91BE-145B0CB60802}" type="sibTrans" cxnId="{FADA2A5F-6D8B-4088-96DA-7BE85AE5EF41}">
      <dgm:prSet/>
      <dgm:spPr/>
      <dgm:t>
        <a:bodyPr/>
        <a:lstStyle/>
        <a:p>
          <a:endParaRPr lang="ru-RU"/>
        </a:p>
      </dgm:t>
    </dgm:pt>
    <dgm:pt modelId="{D15139E9-F6E8-4152-B671-DC777A329217}">
      <dgm:prSet phldrT="[Текст]"/>
      <dgm:spPr/>
      <dgm:t>
        <a:bodyPr/>
        <a:lstStyle/>
        <a:p>
          <a:r>
            <a:rPr lang="ru-RU" dirty="0" smtClean="0"/>
            <a:t>Взаимодействие с работодателями</a:t>
          </a:r>
          <a:endParaRPr lang="ru-RU" dirty="0"/>
        </a:p>
      </dgm:t>
    </dgm:pt>
    <dgm:pt modelId="{B0F3DAB8-A062-40EC-8163-00F6159B9B2F}" type="parTrans" cxnId="{3677D200-BB24-4820-ADCA-E9846BBAF4CD}">
      <dgm:prSet/>
      <dgm:spPr/>
      <dgm:t>
        <a:bodyPr/>
        <a:lstStyle/>
        <a:p>
          <a:endParaRPr lang="ru-RU"/>
        </a:p>
      </dgm:t>
    </dgm:pt>
    <dgm:pt modelId="{A4E6CFA8-058C-437A-8F4E-B12B9778A3DA}" type="sibTrans" cxnId="{3677D200-BB24-4820-ADCA-E9846BBAF4CD}">
      <dgm:prSet/>
      <dgm:spPr/>
      <dgm:t>
        <a:bodyPr/>
        <a:lstStyle/>
        <a:p>
          <a:endParaRPr lang="ru-RU"/>
        </a:p>
      </dgm:t>
    </dgm:pt>
    <dgm:pt modelId="{18D20ABA-C3E8-43F1-896F-E022B37B633F}">
      <dgm:prSet phldrT="[Текст]"/>
      <dgm:spPr/>
      <dgm:t>
        <a:bodyPr/>
        <a:lstStyle/>
        <a:p>
          <a:r>
            <a:rPr lang="ru-RU" dirty="0" smtClean="0"/>
            <a:t>Учет пенсионных прав граждан</a:t>
          </a:r>
          <a:endParaRPr lang="ru-RU" dirty="0"/>
        </a:p>
      </dgm:t>
    </dgm:pt>
    <dgm:pt modelId="{66F30136-8F98-45CF-973F-AA97E387621E}" type="parTrans" cxnId="{E32356D0-93EB-4B4C-ACEF-96D93D0FF50A}">
      <dgm:prSet/>
      <dgm:spPr/>
      <dgm:t>
        <a:bodyPr/>
        <a:lstStyle/>
        <a:p>
          <a:endParaRPr lang="ru-RU"/>
        </a:p>
      </dgm:t>
    </dgm:pt>
    <dgm:pt modelId="{5876DED3-31AF-4FC8-9ACE-AC8272652A1E}" type="sibTrans" cxnId="{E32356D0-93EB-4B4C-ACEF-96D93D0FF50A}">
      <dgm:prSet/>
      <dgm:spPr/>
      <dgm:t>
        <a:bodyPr/>
        <a:lstStyle/>
        <a:p>
          <a:endParaRPr lang="ru-RU"/>
        </a:p>
      </dgm:t>
    </dgm:pt>
    <dgm:pt modelId="{6B9A43DB-61DD-4B98-B6F5-1E0A3F221B55}">
      <dgm:prSet phldrT="[Текст]"/>
      <dgm:spPr/>
      <dgm:t>
        <a:bodyPr/>
        <a:lstStyle/>
        <a:p>
          <a:r>
            <a:rPr lang="ru-RU" dirty="0" smtClean="0"/>
            <a:t>Материнский капитал</a:t>
          </a:r>
          <a:endParaRPr lang="ru-RU" dirty="0"/>
        </a:p>
      </dgm:t>
    </dgm:pt>
    <dgm:pt modelId="{9837AB1B-E8B3-4297-AF53-F9482BD84574}" type="parTrans" cxnId="{534155FA-28DB-4776-80B5-DDD22E1D4716}">
      <dgm:prSet/>
      <dgm:spPr/>
      <dgm:t>
        <a:bodyPr/>
        <a:lstStyle/>
        <a:p>
          <a:endParaRPr lang="ru-RU"/>
        </a:p>
      </dgm:t>
    </dgm:pt>
    <dgm:pt modelId="{88A24B98-C585-46B4-A382-05F4217E6AE9}" type="sibTrans" cxnId="{534155FA-28DB-4776-80B5-DDD22E1D4716}">
      <dgm:prSet/>
      <dgm:spPr/>
      <dgm:t>
        <a:bodyPr/>
        <a:lstStyle/>
        <a:p>
          <a:endParaRPr lang="ru-RU"/>
        </a:p>
      </dgm:t>
    </dgm:pt>
    <dgm:pt modelId="{77769B5B-BF47-41FC-AFC5-9BA2CAE0A790}" type="pres">
      <dgm:prSet presAssocID="{5A127D68-0E13-4E34-B4B2-32673B39B344}" presName="linearFlow" presStyleCnt="0">
        <dgm:presLayoutVars>
          <dgm:dir/>
          <dgm:resizeHandles val="exact"/>
        </dgm:presLayoutVars>
      </dgm:prSet>
      <dgm:spPr/>
    </dgm:pt>
    <dgm:pt modelId="{5F9F65AC-FE34-4BAC-8D8A-1B5A036FC55E}" type="pres">
      <dgm:prSet presAssocID="{E070CCAB-E9FC-4F5B-935F-67F16BC67C7D}" presName="composite" presStyleCnt="0"/>
      <dgm:spPr/>
    </dgm:pt>
    <dgm:pt modelId="{9E63FD19-F1CF-4752-AE47-FD3F333FECE4}" type="pres">
      <dgm:prSet presAssocID="{E070CCAB-E9FC-4F5B-935F-67F16BC67C7D}" presName="imgShp" presStyleLbl="fgImgPlace1" presStyleIdx="0" presStyleCnt="6" custScaleX="1415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9118FF-54CA-4839-82CF-577190A6C020}" type="pres">
      <dgm:prSet presAssocID="{E070CCAB-E9FC-4F5B-935F-67F16BC67C7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76155-9CE3-47F6-8FAF-46BD6ACDCCBF}" type="pres">
      <dgm:prSet presAssocID="{20768832-06DB-42BB-8189-89361729BBF6}" presName="spacing" presStyleCnt="0"/>
      <dgm:spPr/>
    </dgm:pt>
    <dgm:pt modelId="{A418D3A2-CB2B-4B57-AAC6-CA6903002B6C}" type="pres">
      <dgm:prSet presAssocID="{18D20ABA-C3E8-43F1-896F-E022B37B633F}" presName="composite" presStyleCnt="0"/>
      <dgm:spPr/>
    </dgm:pt>
    <dgm:pt modelId="{4C68E8FD-1A2C-4105-AFA0-2BD8CC656A84}" type="pres">
      <dgm:prSet presAssocID="{18D20ABA-C3E8-43F1-896F-E022B37B633F}" presName="imgShp" presStyleLbl="fgImgPlace1" presStyleIdx="1" presStyleCnt="6" custScaleX="1433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16DA55-6D9E-431F-A710-E5BBBB3942AF}" type="pres">
      <dgm:prSet presAssocID="{18D20ABA-C3E8-43F1-896F-E022B37B633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ABE43-1087-4D8E-9041-F891438266CC}" type="pres">
      <dgm:prSet presAssocID="{5876DED3-31AF-4FC8-9ACE-AC8272652A1E}" presName="spacing" presStyleCnt="0"/>
      <dgm:spPr/>
    </dgm:pt>
    <dgm:pt modelId="{1E633F44-7545-4244-9D87-F717138E5674}" type="pres">
      <dgm:prSet presAssocID="{6B9A43DB-61DD-4B98-B6F5-1E0A3F221B55}" presName="composite" presStyleCnt="0"/>
      <dgm:spPr/>
    </dgm:pt>
    <dgm:pt modelId="{43278EF2-8F3D-4A59-9478-145395FB7CB4}" type="pres">
      <dgm:prSet presAssocID="{6B9A43DB-61DD-4B98-B6F5-1E0A3F221B55}" presName="imgShp" presStyleLbl="fgImgPlace1" presStyleIdx="2" presStyleCnt="6" custScaleX="1476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3527072-B102-401B-801B-4CA82C976803}" type="pres">
      <dgm:prSet presAssocID="{6B9A43DB-61DD-4B98-B6F5-1E0A3F221B5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9F580-3816-4A57-870A-D682A6DA3C9F}" type="pres">
      <dgm:prSet presAssocID="{88A24B98-C585-46B4-A382-05F4217E6AE9}" presName="spacing" presStyleCnt="0"/>
      <dgm:spPr/>
    </dgm:pt>
    <dgm:pt modelId="{2B9E7A36-0C71-4018-977B-B38E29B5038C}" type="pres">
      <dgm:prSet presAssocID="{D15139E9-F6E8-4152-B671-DC777A329217}" presName="composite" presStyleCnt="0"/>
      <dgm:spPr/>
    </dgm:pt>
    <dgm:pt modelId="{C68D2F21-4A58-4B5F-AFA7-20C49E2ED4FB}" type="pres">
      <dgm:prSet presAssocID="{D15139E9-F6E8-4152-B671-DC777A329217}" presName="imgShp" presStyleLbl="fgImgPlace1" presStyleIdx="3" presStyleCnt="6" custScaleX="14189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25730FB-44FD-4A0F-AB4B-FC16CF241CA4}" type="pres">
      <dgm:prSet presAssocID="{D15139E9-F6E8-4152-B671-DC777A32921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B0948-0F6A-4AF6-8CF0-5A9926BAF511}" type="pres">
      <dgm:prSet presAssocID="{A4E6CFA8-058C-437A-8F4E-B12B9778A3DA}" presName="spacing" presStyleCnt="0"/>
      <dgm:spPr/>
    </dgm:pt>
    <dgm:pt modelId="{3870F41E-F0A5-4AA5-A20D-37D4606A9861}" type="pres">
      <dgm:prSet presAssocID="{2C9E035E-C798-4FED-B8AE-ECED91388C0B}" presName="composite" presStyleCnt="0"/>
      <dgm:spPr/>
    </dgm:pt>
    <dgm:pt modelId="{C766CEED-300C-45E8-9A28-3E9AB7949805}" type="pres">
      <dgm:prSet presAssocID="{2C9E035E-C798-4FED-B8AE-ECED91388C0B}" presName="imgShp" presStyleLbl="fgImgPlace1" presStyleIdx="4" presStyleCnt="6" custScaleX="14189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D44B593-B8EB-4804-8F47-5843003B7703}" type="pres">
      <dgm:prSet presAssocID="{2C9E035E-C798-4FED-B8AE-ECED91388C0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826C0-4BB6-45A5-9D80-17AF0EBC02A2}" type="pres">
      <dgm:prSet presAssocID="{A830548C-C4FA-4EF8-9D2A-283B69974129}" presName="spacing" presStyleCnt="0"/>
      <dgm:spPr/>
    </dgm:pt>
    <dgm:pt modelId="{839425B6-0BFC-4A6F-90B6-20CF8B181911}" type="pres">
      <dgm:prSet presAssocID="{7F968724-CB9C-4472-8721-B9AE258FAD91}" presName="composite" presStyleCnt="0"/>
      <dgm:spPr/>
    </dgm:pt>
    <dgm:pt modelId="{F36E4E61-2E69-4579-A8FF-25A8524040B8}" type="pres">
      <dgm:prSet presAssocID="{7F968724-CB9C-4472-8721-B9AE258FAD91}" presName="imgShp" presStyleLbl="fgImgPlace1" presStyleIdx="5" presStyleCnt="6" custScaleX="14189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BED9C07-1B12-4DE7-9F4C-039B22592F3B}" type="pres">
      <dgm:prSet presAssocID="{7F968724-CB9C-4472-8721-B9AE258FAD9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F7908-5223-42D8-8615-416AA4C1C19C}" type="presOf" srcId="{2C9E035E-C798-4FED-B8AE-ECED91388C0B}" destId="{AD44B593-B8EB-4804-8F47-5843003B7703}" srcOrd="0" destOrd="0" presId="urn:microsoft.com/office/officeart/2005/8/layout/vList3"/>
    <dgm:cxn modelId="{E32356D0-93EB-4B4C-ACEF-96D93D0FF50A}" srcId="{5A127D68-0E13-4E34-B4B2-32673B39B344}" destId="{18D20ABA-C3E8-43F1-896F-E022B37B633F}" srcOrd="1" destOrd="0" parTransId="{66F30136-8F98-45CF-973F-AA97E387621E}" sibTransId="{5876DED3-31AF-4FC8-9ACE-AC8272652A1E}"/>
    <dgm:cxn modelId="{D24B3607-A403-4442-9861-3E8F37D17A28}" type="presOf" srcId="{18D20ABA-C3E8-43F1-896F-E022B37B633F}" destId="{5316DA55-6D9E-431F-A710-E5BBBB3942AF}" srcOrd="0" destOrd="0" presId="urn:microsoft.com/office/officeart/2005/8/layout/vList3"/>
    <dgm:cxn modelId="{9BF0A6C9-2842-4693-B937-D35F41049474}" type="presOf" srcId="{6B9A43DB-61DD-4B98-B6F5-1E0A3F221B55}" destId="{A3527072-B102-401B-801B-4CA82C976803}" srcOrd="0" destOrd="0" presId="urn:microsoft.com/office/officeart/2005/8/layout/vList3"/>
    <dgm:cxn modelId="{0375996C-2EAC-4A25-85CB-ADEBDAF8E1EE}" srcId="{5A127D68-0E13-4E34-B4B2-32673B39B344}" destId="{E070CCAB-E9FC-4F5B-935F-67F16BC67C7D}" srcOrd="0" destOrd="0" parTransId="{124C4814-BF76-4BB3-B185-5AD3A1E4117F}" sibTransId="{20768832-06DB-42BB-8189-89361729BBF6}"/>
    <dgm:cxn modelId="{19D23639-A331-4D1A-BD5A-0B8060D4A3C0}" type="presOf" srcId="{D15139E9-F6E8-4152-B671-DC777A329217}" destId="{725730FB-44FD-4A0F-AB4B-FC16CF241CA4}" srcOrd="0" destOrd="0" presId="urn:microsoft.com/office/officeart/2005/8/layout/vList3"/>
    <dgm:cxn modelId="{3677D200-BB24-4820-ADCA-E9846BBAF4CD}" srcId="{5A127D68-0E13-4E34-B4B2-32673B39B344}" destId="{D15139E9-F6E8-4152-B671-DC777A329217}" srcOrd="3" destOrd="0" parTransId="{B0F3DAB8-A062-40EC-8163-00F6159B9B2F}" sibTransId="{A4E6CFA8-058C-437A-8F4E-B12B9778A3DA}"/>
    <dgm:cxn modelId="{376C8253-965D-4B55-A302-609EEAB8F1AA}" srcId="{5A127D68-0E13-4E34-B4B2-32673B39B344}" destId="{2C9E035E-C798-4FED-B8AE-ECED91388C0B}" srcOrd="4" destOrd="0" parTransId="{D8122872-D1DF-477C-87BA-D3AF4170D036}" sibTransId="{A830548C-C4FA-4EF8-9D2A-283B69974129}"/>
    <dgm:cxn modelId="{534155FA-28DB-4776-80B5-DDD22E1D4716}" srcId="{5A127D68-0E13-4E34-B4B2-32673B39B344}" destId="{6B9A43DB-61DD-4B98-B6F5-1E0A3F221B55}" srcOrd="2" destOrd="0" parTransId="{9837AB1B-E8B3-4297-AF53-F9482BD84574}" sibTransId="{88A24B98-C585-46B4-A382-05F4217E6AE9}"/>
    <dgm:cxn modelId="{40A36F82-526F-49E6-97AD-0D781EA96ACE}" type="presOf" srcId="{7F968724-CB9C-4472-8721-B9AE258FAD91}" destId="{6BED9C07-1B12-4DE7-9F4C-039B22592F3B}" srcOrd="0" destOrd="0" presId="urn:microsoft.com/office/officeart/2005/8/layout/vList3"/>
    <dgm:cxn modelId="{FADA2A5F-6D8B-4088-96DA-7BE85AE5EF41}" srcId="{5A127D68-0E13-4E34-B4B2-32673B39B344}" destId="{7F968724-CB9C-4472-8721-B9AE258FAD91}" srcOrd="5" destOrd="0" parTransId="{A711307D-B830-4A7F-8097-1E18C11E3906}" sibTransId="{65BDB45E-E441-418E-91BE-145B0CB60802}"/>
    <dgm:cxn modelId="{95B96FB6-2C21-4D2B-A3D8-A8C61CE7CDF6}" type="presOf" srcId="{5A127D68-0E13-4E34-B4B2-32673B39B344}" destId="{77769B5B-BF47-41FC-AFC5-9BA2CAE0A790}" srcOrd="0" destOrd="0" presId="urn:microsoft.com/office/officeart/2005/8/layout/vList3"/>
    <dgm:cxn modelId="{C6CC9788-FEDD-41AD-9A27-B1FCA0E5AA9D}" type="presOf" srcId="{E070CCAB-E9FC-4F5B-935F-67F16BC67C7D}" destId="{F09118FF-54CA-4839-82CF-577190A6C020}" srcOrd="0" destOrd="0" presId="urn:microsoft.com/office/officeart/2005/8/layout/vList3"/>
    <dgm:cxn modelId="{518F28FD-5CB1-47D3-AB4C-B1ECCB401D15}" type="presParOf" srcId="{77769B5B-BF47-41FC-AFC5-9BA2CAE0A790}" destId="{5F9F65AC-FE34-4BAC-8D8A-1B5A036FC55E}" srcOrd="0" destOrd="0" presId="urn:microsoft.com/office/officeart/2005/8/layout/vList3"/>
    <dgm:cxn modelId="{5FC91478-615A-4790-AE28-CBE75433DFE4}" type="presParOf" srcId="{5F9F65AC-FE34-4BAC-8D8A-1B5A036FC55E}" destId="{9E63FD19-F1CF-4752-AE47-FD3F333FECE4}" srcOrd="0" destOrd="0" presId="urn:microsoft.com/office/officeart/2005/8/layout/vList3"/>
    <dgm:cxn modelId="{72A4CF42-FF69-42FC-9CD4-A1B6C3B9FBF1}" type="presParOf" srcId="{5F9F65AC-FE34-4BAC-8D8A-1B5A036FC55E}" destId="{F09118FF-54CA-4839-82CF-577190A6C020}" srcOrd="1" destOrd="0" presId="urn:microsoft.com/office/officeart/2005/8/layout/vList3"/>
    <dgm:cxn modelId="{8A44C010-CF88-4578-8C9D-221ED9800AEF}" type="presParOf" srcId="{77769B5B-BF47-41FC-AFC5-9BA2CAE0A790}" destId="{12676155-9CE3-47F6-8FAF-46BD6ACDCCBF}" srcOrd="1" destOrd="0" presId="urn:microsoft.com/office/officeart/2005/8/layout/vList3"/>
    <dgm:cxn modelId="{E2845895-528C-458E-B6F1-7B63ED36DE37}" type="presParOf" srcId="{77769B5B-BF47-41FC-AFC5-9BA2CAE0A790}" destId="{A418D3A2-CB2B-4B57-AAC6-CA6903002B6C}" srcOrd="2" destOrd="0" presId="urn:microsoft.com/office/officeart/2005/8/layout/vList3"/>
    <dgm:cxn modelId="{6079A845-94BC-4349-97D0-E9F870179A41}" type="presParOf" srcId="{A418D3A2-CB2B-4B57-AAC6-CA6903002B6C}" destId="{4C68E8FD-1A2C-4105-AFA0-2BD8CC656A84}" srcOrd="0" destOrd="0" presId="urn:microsoft.com/office/officeart/2005/8/layout/vList3"/>
    <dgm:cxn modelId="{B5A93124-06AA-47D7-AA82-C67183C6E53C}" type="presParOf" srcId="{A418D3A2-CB2B-4B57-AAC6-CA6903002B6C}" destId="{5316DA55-6D9E-431F-A710-E5BBBB3942AF}" srcOrd="1" destOrd="0" presId="urn:microsoft.com/office/officeart/2005/8/layout/vList3"/>
    <dgm:cxn modelId="{C9EAAB87-7B7E-48B5-80F0-ECD29EA68201}" type="presParOf" srcId="{77769B5B-BF47-41FC-AFC5-9BA2CAE0A790}" destId="{F4EABE43-1087-4D8E-9041-F891438266CC}" srcOrd="3" destOrd="0" presId="urn:microsoft.com/office/officeart/2005/8/layout/vList3"/>
    <dgm:cxn modelId="{11F02971-620B-4D46-9FB3-75E1BC7F8D8C}" type="presParOf" srcId="{77769B5B-BF47-41FC-AFC5-9BA2CAE0A790}" destId="{1E633F44-7545-4244-9D87-F717138E5674}" srcOrd="4" destOrd="0" presId="urn:microsoft.com/office/officeart/2005/8/layout/vList3"/>
    <dgm:cxn modelId="{A1C9338C-B6D4-491E-8648-2E5EB4BE4CBA}" type="presParOf" srcId="{1E633F44-7545-4244-9D87-F717138E5674}" destId="{43278EF2-8F3D-4A59-9478-145395FB7CB4}" srcOrd="0" destOrd="0" presId="urn:microsoft.com/office/officeart/2005/8/layout/vList3"/>
    <dgm:cxn modelId="{81D0B7E0-ECCB-468D-9AAF-AA02D7140239}" type="presParOf" srcId="{1E633F44-7545-4244-9D87-F717138E5674}" destId="{A3527072-B102-401B-801B-4CA82C976803}" srcOrd="1" destOrd="0" presId="urn:microsoft.com/office/officeart/2005/8/layout/vList3"/>
    <dgm:cxn modelId="{A4B906A1-D348-4034-B5A1-7DDB98333FB1}" type="presParOf" srcId="{77769B5B-BF47-41FC-AFC5-9BA2CAE0A790}" destId="{6039F580-3816-4A57-870A-D682A6DA3C9F}" srcOrd="5" destOrd="0" presId="urn:microsoft.com/office/officeart/2005/8/layout/vList3"/>
    <dgm:cxn modelId="{F3C3F126-B8FB-4172-8410-CEB3484B013D}" type="presParOf" srcId="{77769B5B-BF47-41FC-AFC5-9BA2CAE0A790}" destId="{2B9E7A36-0C71-4018-977B-B38E29B5038C}" srcOrd="6" destOrd="0" presId="urn:microsoft.com/office/officeart/2005/8/layout/vList3"/>
    <dgm:cxn modelId="{2E6E9564-D648-44F2-98D8-06AC7004B8DB}" type="presParOf" srcId="{2B9E7A36-0C71-4018-977B-B38E29B5038C}" destId="{C68D2F21-4A58-4B5F-AFA7-20C49E2ED4FB}" srcOrd="0" destOrd="0" presId="urn:microsoft.com/office/officeart/2005/8/layout/vList3"/>
    <dgm:cxn modelId="{2B1AA027-F7C1-49F4-9102-C88C3417EC58}" type="presParOf" srcId="{2B9E7A36-0C71-4018-977B-B38E29B5038C}" destId="{725730FB-44FD-4A0F-AB4B-FC16CF241CA4}" srcOrd="1" destOrd="0" presId="urn:microsoft.com/office/officeart/2005/8/layout/vList3"/>
    <dgm:cxn modelId="{7580B95B-8A9A-4729-8ECD-1BA1AFB5D01B}" type="presParOf" srcId="{77769B5B-BF47-41FC-AFC5-9BA2CAE0A790}" destId="{36FB0948-0F6A-4AF6-8CF0-5A9926BAF511}" srcOrd="7" destOrd="0" presId="urn:microsoft.com/office/officeart/2005/8/layout/vList3"/>
    <dgm:cxn modelId="{007E1682-1E7E-446B-A11B-3E49D5005CA4}" type="presParOf" srcId="{77769B5B-BF47-41FC-AFC5-9BA2CAE0A790}" destId="{3870F41E-F0A5-4AA5-A20D-37D4606A9861}" srcOrd="8" destOrd="0" presId="urn:microsoft.com/office/officeart/2005/8/layout/vList3"/>
    <dgm:cxn modelId="{5047CEC6-0423-4951-B505-4FF28ADF76D3}" type="presParOf" srcId="{3870F41E-F0A5-4AA5-A20D-37D4606A9861}" destId="{C766CEED-300C-45E8-9A28-3E9AB7949805}" srcOrd="0" destOrd="0" presId="urn:microsoft.com/office/officeart/2005/8/layout/vList3"/>
    <dgm:cxn modelId="{F23E794A-EEE1-4CDB-92FB-5CDF0BA52151}" type="presParOf" srcId="{3870F41E-F0A5-4AA5-A20D-37D4606A9861}" destId="{AD44B593-B8EB-4804-8F47-5843003B7703}" srcOrd="1" destOrd="0" presId="urn:microsoft.com/office/officeart/2005/8/layout/vList3"/>
    <dgm:cxn modelId="{A4C0A058-2234-41AA-AD48-8D473D0B9B6F}" type="presParOf" srcId="{77769B5B-BF47-41FC-AFC5-9BA2CAE0A790}" destId="{46F826C0-4BB6-45A5-9D80-17AF0EBC02A2}" srcOrd="9" destOrd="0" presId="urn:microsoft.com/office/officeart/2005/8/layout/vList3"/>
    <dgm:cxn modelId="{667DAA77-CBEB-44A5-B458-A02D59C5BE10}" type="presParOf" srcId="{77769B5B-BF47-41FC-AFC5-9BA2CAE0A790}" destId="{839425B6-0BFC-4A6F-90B6-20CF8B181911}" srcOrd="10" destOrd="0" presId="urn:microsoft.com/office/officeart/2005/8/layout/vList3"/>
    <dgm:cxn modelId="{41B8DE0C-692A-4C91-A1A1-F07B3F3B78D1}" type="presParOf" srcId="{839425B6-0BFC-4A6F-90B6-20CF8B181911}" destId="{F36E4E61-2E69-4579-A8FF-25A8524040B8}" srcOrd="0" destOrd="0" presId="urn:microsoft.com/office/officeart/2005/8/layout/vList3"/>
    <dgm:cxn modelId="{929C9B5B-9225-40D6-9E4E-73721DF55049}" type="presParOf" srcId="{839425B6-0BFC-4A6F-90B6-20CF8B181911}" destId="{6BED9C07-1B12-4DE7-9F4C-039B22592F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970EF3-B3C2-4678-B1C6-B819A83471B2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3C97ED-60B4-4F19-84AA-34C51682FEA4}">
      <dgm:prSet phldrT="[Текст]" custT="1"/>
      <dgm:spPr/>
      <dgm:t>
        <a:bodyPr/>
        <a:lstStyle/>
        <a:p>
          <a:r>
            <a:rPr lang="ru-RU" sz="1500" dirty="0" smtClean="0"/>
            <a:t>Общий тариф страховых взносов на обязательное пенсионное страхование составляет</a:t>
          </a:r>
        </a:p>
        <a:p>
          <a:r>
            <a:rPr lang="ru-RU" sz="2800" b="1" dirty="0" smtClean="0"/>
            <a:t>22%</a:t>
          </a:r>
          <a:endParaRPr lang="ru-RU" sz="2800" b="1" dirty="0"/>
        </a:p>
      </dgm:t>
    </dgm:pt>
    <dgm:pt modelId="{DA0B3E7E-E620-4964-BA48-E02EA9AAE448}" type="parTrans" cxnId="{5C320FFA-5F15-4ABE-AD11-4B69CAFB456D}">
      <dgm:prSet/>
      <dgm:spPr/>
      <dgm:t>
        <a:bodyPr/>
        <a:lstStyle/>
        <a:p>
          <a:endParaRPr lang="ru-RU"/>
        </a:p>
      </dgm:t>
    </dgm:pt>
    <dgm:pt modelId="{1AD73136-EE09-4BA1-BE08-C29C98146966}" type="sibTrans" cxnId="{5C320FFA-5F15-4ABE-AD11-4B69CAFB456D}">
      <dgm:prSet/>
      <dgm:spPr/>
      <dgm:t>
        <a:bodyPr/>
        <a:lstStyle/>
        <a:p>
          <a:endParaRPr lang="ru-RU"/>
        </a:p>
      </dgm:t>
    </dgm:pt>
    <dgm:pt modelId="{43A8A7A1-51DF-4194-87C1-7AFD5400DFC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/>
            <a:t>16%</a:t>
          </a:r>
        </a:p>
        <a:p>
          <a:pPr>
            <a:spcAft>
              <a:spcPts val="0"/>
            </a:spcAft>
          </a:pPr>
          <a:r>
            <a:rPr lang="ru-RU" sz="1200" dirty="0" smtClean="0"/>
            <a:t>Индивидуальный тариф</a:t>
          </a:r>
          <a:endParaRPr lang="ru-RU" sz="1200" dirty="0"/>
        </a:p>
      </dgm:t>
    </dgm:pt>
    <dgm:pt modelId="{061FEB64-2768-4F47-BDCA-44D6B1A5E68A}" type="parTrans" cxnId="{50419996-201B-494A-ADBE-5CC0C8E456E3}">
      <dgm:prSet/>
      <dgm:spPr/>
      <dgm:t>
        <a:bodyPr/>
        <a:lstStyle/>
        <a:p>
          <a:endParaRPr lang="ru-RU"/>
        </a:p>
      </dgm:t>
    </dgm:pt>
    <dgm:pt modelId="{374D0E38-1D7E-4A66-AC19-97EC20D8B3EF}" type="sibTrans" cxnId="{50419996-201B-494A-ADBE-5CC0C8E456E3}">
      <dgm:prSet/>
      <dgm:spPr/>
      <dgm:t>
        <a:bodyPr/>
        <a:lstStyle/>
        <a:p>
          <a:endParaRPr lang="ru-RU"/>
        </a:p>
      </dgm:t>
    </dgm:pt>
    <dgm:pt modelId="{39BD8466-B14F-4E30-B0C5-E5F773666A3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/>
            <a:t>6%</a:t>
          </a:r>
        </a:p>
        <a:p>
          <a:pPr>
            <a:spcAft>
              <a:spcPts val="0"/>
            </a:spcAft>
          </a:pPr>
          <a:r>
            <a:rPr lang="ru-RU" sz="1200" dirty="0" smtClean="0"/>
            <a:t>Солидарный тариф</a:t>
          </a:r>
          <a:endParaRPr lang="ru-RU" sz="1200" dirty="0"/>
        </a:p>
      </dgm:t>
    </dgm:pt>
    <dgm:pt modelId="{63F6AFF3-550B-4999-902A-DC198CB3D87B}" type="parTrans" cxnId="{B34BCBEF-1513-44E5-8204-3373EACDDE91}">
      <dgm:prSet/>
      <dgm:spPr/>
      <dgm:t>
        <a:bodyPr/>
        <a:lstStyle/>
        <a:p>
          <a:endParaRPr lang="ru-RU"/>
        </a:p>
      </dgm:t>
    </dgm:pt>
    <dgm:pt modelId="{AF1A09EE-66D4-47AD-8739-CC71E72D403F}" type="sibTrans" cxnId="{B34BCBEF-1513-44E5-8204-3373EACDDE91}">
      <dgm:prSet/>
      <dgm:spPr/>
      <dgm:t>
        <a:bodyPr/>
        <a:lstStyle/>
        <a:p>
          <a:endParaRPr lang="ru-RU"/>
        </a:p>
      </dgm:t>
    </dgm:pt>
    <dgm:pt modelId="{D7AEFF12-7DC5-4820-A444-372F2AEDC914}">
      <dgm:prSet phldrT="[Текст]" custT="1"/>
      <dgm:spPr/>
      <dgm:t>
        <a:bodyPr/>
        <a:lstStyle/>
        <a:p>
          <a:r>
            <a:rPr lang="ru-RU" sz="1200" dirty="0" smtClean="0"/>
            <a:t>Из них</a:t>
          </a:r>
          <a:endParaRPr lang="ru-RU" sz="1200" dirty="0"/>
        </a:p>
      </dgm:t>
    </dgm:pt>
    <dgm:pt modelId="{8371245E-0BE7-4419-9856-3B1046C684DB}" type="sibTrans" cxnId="{E308E24B-94DB-4307-A876-F164BF8277F6}">
      <dgm:prSet/>
      <dgm:spPr/>
      <dgm:t>
        <a:bodyPr/>
        <a:lstStyle/>
        <a:p>
          <a:endParaRPr lang="ru-RU"/>
        </a:p>
      </dgm:t>
    </dgm:pt>
    <dgm:pt modelId="{68B2C9AB-0B7E-4D90-9AA3-54B390D1BD0A}" type="parTrans" cxnId="{E308E24B-94DB-4307-A876-F164BF8277F6}">
      <dgm:prSet/>
      <dgm:spPr/>
      <dgm:t>
        <a:bodyPr/>
        <a:lstStyle/>
        <a:p>
          <a:endParaRPr lang="ru-RU"/>
        </a:p>
      </dgm:t>
    </dgm:pt>
    <dgm:pt modelId="{09536A23-7C6E-48C7-81F2-7A4AE86A72A6}" type="pres">
      <dgm:prSet presAssocID="{7B970EF3-B3C2-4678-B1C6-B819A83471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1F4D7-A3AE-4CCA-8B66-ECE46EE9FF8D}" type="pres">
      <dgm:prSet presAssocID="{D7AEFF12-7DC5-4820-A444-372F2AEDC914}" presName="boxAndChildren" presStyleCnt="0"/>
      <dgm:spPr/>
    </dgm:pt>
    <dgm:pt modelId="{36DB0A49-8C9D-440D-8CD6-CFE37753BDB3}" type="pres">
      <dgm:prSet presAssocID="{D7AEFF12-7DC5-4820-A444-372F2AEDC914}" presName="parentTextBox" presStyleLbl="node1" presStyleIdx="0" presStyleCnt="2"/>
      <dgm:spPr/>
      <dgm:t>
        <a:bodyPr/>
        <a:lstStyle/>
        <a:p>
          <a:endParaRPr lang="ru-RU"/>
        </a:p>
      </dgm:t>
    </dgm:pt>
    <dgm:pt modelId="{CD2B3695-3401-425C-AA11-F39E382D9F14}" type="pres">
      <dgm:prSet presAssocID="{D7AEFF12-7DC5-4820-A444-372F2AEDC914}" presName="entireBox" presStyleLbl="node1" presStyleIdx="0" presStyleCnt="2"/>
      <dgm:spPr/>
      <dgm:t>
        <a:bodyPr/>
        <a:lstStyle/>
        <a:p>
          <a:endParaRPr lang="ru-RU"/>
        </a:p>
      </dgm:t>
    </dgm:pt>
    <dgm:pt modelId="{133525B8-C1B5-4621-8518-FBD66029F9A1}" type="pres">
      <dgm:prSet presAssocID="{D7AEFF12-7DC5-4820-A444-372F2AEDC914}" presName="descendantBox" presStyleCnt="0"/>
      <dgm:spPr/>
    </dgm:pt>
    <dgm:pt modelId="{08EDB41D-28D7-49CC-86B6-FD1A84D9E49B}" type="pres">
      <dgm:prSet presAssocID="{43A8A7A1-51DF-4194-87C1-7AFD5400DFC7}" presName="childTextBox" presStyleLbl="fgAccFollowNode1" presStyleIdx="0" presStyleCnt="2" custScaleX="2000000" custScaleY="10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BC9AC-5C82-4A24-B7E3-05431D4D2894}" type="pres">
      <dgm:prSet presAssocID="{39BD8466-B14F-4E30-B0C5-E5F773666A3B}" presName="childTextBox" presStyleLbl="fgAccFollowNode1" presStyleIdx="1" presStyleCnt="2" custScaleX="2000000" custScaleY="10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41213-B1FF-40BF-A6EC-FBF48476A759}" type="pres">
      <dgm:prSet presAssocID="{1AD73136-EE09-4BA1-BE08-C29C98146966}" presName="sp" presStyleCnt="0"/>
      <dgm:spPr/>
    </dgm:pt>
    <dgm:pt modelId="{3611B073-F25D-430F-8B1E-0C4A39AF0C6C}" type="pres">
      <dgm:prSet presAssocID="{3D3C97ED-60B4-4F19-84AA-34C51682FEA4}" presName="arrowAndChildren" presStyleCnt="0"/>
      <dgm:spPr/>
    </dgm:pt>
    <dgm:pt modelId="{6D2AB252-020F-4260-B1AD-999D52BDBD5A}" type="pres">
      <dgm:prSet presAssocID="{3D3C97ED-60B4-4F19-84AA-34C51682FEA4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53C9D577-CB28-4665-A517-EA929B6D022B}" type="presOf" srcId="{D7AEFF12-7DC5-4820-A444-372F2AEDC914}" destId="{36DB0A49-8C9D-440D-8CD6-CFE37753BDB3}" srcOrd="0" destOrd="0" presId="urn:microsoft.com/office/officeart/2005/8/layout/process4"/>
    <dgm:cxn modelId="{6A6F46E9-D388-4244-8972-FB53593EC154}" type="presOf" srcId="{7B970EF3-B3C2-4678-B1C6-B819A83471B2}" destId="{09536A23-7C6E-48C7-81F2-7A4AE86A72A6}" srcOrd="0" destOrd="0" presId="urn:microsoft.com/office/officeart/2005/8/layout/process4"/>
    <dgm:cxn modelId="{F66FDDBA-3A55-417E-8164-2D2F9D5E4E95}" type="presOf" srcId="{39BD8466-B14F-4E30-B0C5-E5F773666A3B}" destId="{4B6BC9AC-5C82-4A24-B7E3-05431D4D2894}" srcOrd="0" destOrd="0" presId="urn:microsoft.com/office/officeart/2005/8/layout/process4"/>
    <dgm:cxn modelId="{B11BC350-5DA1-40AF-84EE-FF076E56B10A}" type="presOf" srcId="{D7AEFF12-7DC5-4820-A444-372F2AEDC914}" destId="{CD2B3695-3401-425C-AA11-F39E382D9F14}" srcOrd="1" destOrd="0" presId="urn:microsoft.com/office/officeart/2005/8/layout/process4"/>
    <dgm:cxn modelId="{B34BCBEF-1513-44E5-8204-3373EACDDE91}" srcId="{D7AEFF12-7DC5-4820-A444-372F2AEDC914}" destId="{39BD8466-B14F-4E30-B0C5-E5F773666A3B}" srcOrd="1" destOrd="0" parTransId="{63F6AFF3-550B-4999-902A-DC198CB3D87B}" sibTransId="{AF1A09EE-66D4-47AD-8739-CC71E72D403F}"/>
    <dgm:cxn modelId="{E308E24B-94DB-4307-A876-F164BF8277F6}" srcId="{7B970EF3-B3C2-4678-B1C6-B819A83471B2}" destId="{D7AEFF12-7DC5-4820-A444-372F2AEDC914}" srcOrd="1" destOrd="0" parTransId="{68B2C9AB-0B7E-4D90-9AA3-54B390D1BD0A}" sibTransId="{8371245E-0BE7-4419-9856-3B1046C684DB}"/>
    <dgm:cxn modelId="{5C320FFA-5F15-4ABE-AD11-4B69CAFB456D}" srcId="{7B970EF3-B3C2-4678-B1C6-B819A83471B2}" destId="{3D3C97ED-60B4-4F19-84AA-34C51682FEA4}" srcOrd="0" destOrd="0" parTransId="{DA0B3E7E-E620-4964-BA48-E02EA9AAE448}" sibTransId="{1AD73136-EE09-4BA1-BE08-C29C98146966}"/>
    <dgm:cxn modelId="{2B821078-FBF0-4F54-891C-92E01310118E}" type="presOf" srcId="{43A8A7A1-51DF-4194-87C1-7AFD5400DFC7}" destId="{08EDB41D-28D7-49CC-86B6-FD1A84D9E49B}" srcOrd="0" destOrd="0" presId="urn:microsoft.com/office/officeart/2005/8/layout/process4"/>
    <dgm:cxn modelId="{EF9F70D8-9428-4E15-B502-70681AB2C65E}" type="presOf" srcId="{3D3C97ED-60B4-4F19-84AA-34C51682FEA4}" destId="{6D2AB252-020F-4260-B1AD-999D52BDBD5A}" srcOrd="0" destOrd="0" presId="urn:microsoft.com/office/officeart/2005/8/layout/process4"/>
    <dgm:cxn modelId="{50419996-201B-494A-ADBE-5CC0C8E456E3}" srcId="{D7AEFF12-7DC5-4820-A444-372F2AEDC914}" destId="{43A8A7A1-51DF-4194-87C1-7AFD5400DFC7}" srcOrd="0" destOrd="0" parTransId="{061FEB64-2768-4F47-BDCA-44D6B1A5E68A}" sibTransId="{374D0E38-1D7E-4A66-AC19-97EC20D8B3EF}"/>
    <dgm:cxn modelId="{607886A2-741D-4CED-A1C4-90207622792C}" type="presParOf" srcId="{09536A23-7C6E-48C7-81F2-7A4AE86A72A6}" destId="{E0D1F4D7-A3AE-4CCA-8B66-ECE46EE9FF8D}" srcOrd="0" destOrd="0" presId="urn:microsoft.com/office/officeart/2005/8/layout/process4"/>
    <dgm:cxn modelId="{AB9F85E2-08FB-44ED-8F95-CC598D16D49C}" type="presParOf" srcId="{E0D1F4D7-A3AE-4CCA-8B66-ECE46EE9FF8D}" destId="{36DB0A49-8C9D-440D-8CD6-CFE37753BDB3}" srcOrd="0" destOrd="0" presId="urn:microsoft.com/office/officeart/2005/8/layout/process4"/>
    <dgm:cxn modelId="{5A17FF44-402E-4C99-9E55-BE68460136E1}" type="presParOf" srcId="{E0D1F4D7-A3AE-4CCA-8B66-ECE46EE9FF8D}" destId="{CD2B3695-3401-425C-AA11-F39E382D9F14}" srcOrd="1" destOrd="0" presId="urn:microsoft.com/office/officeart/2005/8/layout/process4"/>
    <dgm:cxn modelId="{986D1201-3264-4D1F-8F16-19396E75865A}" type="presParOf" srcId="{E0D1F4D7-A3AE-4CCA-8B66-ECE46EE9FF8D}" destId="{133525B8-C1B5-4621-8518-FBD66029F9A1}" srcOrd="2" destOrd="0" presId="urn:microsoft.com/office/officeart/2005/8/layout/process4"/>
    <dgm:cxn modelId="{29B7C781-0AC7-42EB-A174-E26FF70AEA2F}" type="presParOf" srcId="{133525B8-C1B5-4621-8518-FBD66029F9A1}" destId="{08EDB41D-28D7-49CC-86B6-FD1A84D9E49B}" srcOrd="0" destOrd="0" presId="urn:microsoft.com/office/officeart/2005/8/layout/process4"/>
    <dgm:cxn modelId="{8BAE7CF3-254A-44DA-B5C1-A4D5313CD31B}" type="presParOf" srcId="{133525B8-C1B5-4621-8518-FBD66029F9A1}" destId="{4B6BC9AC-5C82-4A24-B7E3-05431D4D2894}" srcOrd="1" destOrd="0" presId="urn:microsoft.com/office/officeart/2005/8/layout/process4"/>
    <dgm:cxn modelId="{14783B13-C635-42C7-96FE-ACC99C4E059D}" type="presParOf" srcId="{09536A23-7C6E-48C7-81F2-7A4AE86A72A6}" destId="{27441213-B1FF-40BF-A6EC-FBF48476A759}" srcOrd="1" destOrd="0" presId="urn:microsoft.com/office/officeart/2005/8/layout/process4"/>
    <dgm:cxn modelId="{3E4D666E-9D49-4DEB-BA7C-F2371C94025C}" type="presParOf" srcId="{09536A23-7C6E-48C7-81F2-7A4AE86A72A6}" destId="{3611B073-F25D-430F-8B1E-0C4A39AF0C6C}" srcOrd="2" destOrd="0" presId="urn:microsoft.com/office/officeart/2005/8/layout/process4"/>
    <dgm:cxn modelId="{AADBCE51-1E93-44DB-AC7F-97D4BCDC3C39}" type="presParOf" srcId="{3611B073-F25D-430F-8B1E-0C4A39AF0C6C}" destId="{6D2AB252-020F-4260-B1AD-999D52BDBD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19E600-4DAF-4BB5-B8AD-DF876A3E8B08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6D67A63F-CA05-42F8-AD69-A1389ECCD637}">
      <dgm:prSet/>
      <dgm:spPr/>
      <dgm:t>
        <a:bodyPr/>
        <a:lstStyle/>
        <a:p>
          <a:pPr rtl="0"/>
          <a:r>
            <a:rPr lang="ru-RU" b="0" i="0" dirty="0" smtClean="0"/>
            <a:t>ПОЛУЧИ СНИЛС И ИСПОЛЬЗУЙ ЕГО ВОЗМОЖНОСТИ</a:t>
          </a:r>
          <a:endParaRPr lang="ru-RU" dirty="0"/>
        </a:p>
      </dgm:t>
    </dgm:pt>
    <dgm:pt modelId="{1764F821-ED27-4A1B-AD0B-26FBFE8288C0}" type="parTrans" cxnId="{22DE2FE5-8476-4167-8538-94298D735B23}">
      <dgm:prSet/>
      <dgm:spPr/>
      <dgm:t>
        <a:bodyPr/>
        <a:lstStyle/>
        <a:p>
          <a:endParaRPr lang="ru-RU"/>
        </a:p>
      </dgm:t>
    </dgm:pt>
    <dgm:pt modelId="{21054F91-B22A-43AB-B0E6-98227DD4B9D2}" type="sibTrans" cxnId="{22DE2FE5-8476-4167-8538-94298D735B23}">
      <dgm:prSet/>
      <dgm:spPr/>
      <dgm:t>
        <a:bodyPr/>
        <a:lstStyle/>
        <a:p>
          <a:endParaRPr lang="ru-RU"/>
        </a:p>
      </dgm:t>
    </dgm:pt>
    <dgm:pt modelId="{794C14D8-3A5C-4B01-BE98-CA0C9C2E688A}">
      <dgm:prSet/>
      <dgm:spPr/>
      <dgm:t>
        <a:bodyPr/>
        <a:lstStyle/>
        <a:p>
          <a:pPr rtl="0"/>
          <a:r>
            <a:rPr lang="ru-RU" b="0" i="0" dirty="0" smtClean="0"/>
            <a:t>РАБОТАЙ ТОЛЬКО ТАМ, ГДЕ ПЛАТЯТ «БЕЛУЮ» ЗАРПЛАТУ</a:t>
          </a:r>
          <a:endParaRPr lang="ru-RU" dirty="0"/>
        </a:p>
      </dgm:t>
    </dgm:pt>
    <dgm:pt modelId="{4D0DCBB8-67FF-4F13-B4F0-548C6440372D}" type="parTrans" cxnId="{B6817CD4-5920-4D02-BD2C-015C9CE93730}">
      <dgm:prSet/>
      <dgm:spPr/>
      <dgm:t>
        <a:bodyPr/>
        <a:lstStyle/>
        <a:p>
          <a:endParaRPr lang="ru-RU"/>
        </a:p>
      </dgm:t>
    </dgm:pt>
    <dgm:pt modelId="{6A283812-F833-4E82-A4B7-CD8A72B137FA}" type="sibTrans" cxnId="{B6817CD4-5920-4D02-BD2C-015C9CE93730}">
      <dgm:prSet/>
      <dgm:spPr/>
      <dgm:t>
        <a:bodyPr/>
        <a:lstStyle/>
        <a:p>
          <a:endParaRPr lang="ru-RU"/>
        </a:p>
      </dgm:t>
    </dgm:pt>
    <dgm:pt modelId="{BF0DDF63-BF5E-4AAB-9B21-D7D0FCD1372B}">
      <dgm:prSet/>
      <dgm:spPr/>
      <dgm:t>
        <a:bodyPr/>
        <a:lstStyle/>
        <a:p>
          <a:pPr rtl="0"/>
          <a:r>
            <a:rPr lang="ru-RU" b="0" i="0" dirty="0" smtClean="0"/>
            <a:t>ЗАРАБАТЫВАЙ СТРАХОВОЙ СТАЖ</a:t>
          </a:r>
          <a:endParaRPr lang="ru-RU" dirty="0"/>
        </a:p>
      </dgm:t>
    </dgm:pt>
    <dgm:pt modelId="{9FE0C892-1880-428C-B8CB-29FE27A1F929}" type="parTrans" cxnId="{E44D9F4C-7CAF-4F36-8F80-B14BE73DA084}">
      <dgm:prSet/>
      <dgm:spPr/>
      <dgm:t>
        <a:bodyPr/>
        <a:lstStyle/>
        <a:p>
          <a:endParaRPr lang="ru-RU"/>
        </a:p>
      </dgm:t>
    </dgm:pt>
    <dgm:pt modelId="{9B9638A3-2346-4B74-BBB7-A755F7367BD0}" type="sibTrans" cxnId="{E44D9F4C-7CAF-4F36-8F80-B14BE73DA084}">
      <dgm:prSet/>
      <dgm:spPr/>
      <dgm:t>
        <a:bodyPr/>
        <a:lstStyle/>
        <a:p>
          <a:endParaRPr lang="ru-RU"/>
        </a:p>
      </dgm:t>
    </dgm:pt>
    <dgm:pt modelId="{9C82D8EB-DBF6-4EA4-858D-A90AC56B7A2C}">
      <dgm:prSet/>
      <dgm:spPr/>
      <dgm:t>
        <a:bodyPr/>
        <a:lstStyle/>
        <a:p>
          <a:pPr rtl="0"/>
          <a:r>
            <a:rPr lang="ru-RU" b="0" i="0" dirty="0" smtClean="0"/>
            <a:t>УЧАСТВУЙ В ДОБРОВОЛЬНЫХ ПЕНСИОННЫХ ПРОГРАММАХ</a:t>
          </a:r>
          <a:endParaRPr lang="ru-RU" dirty="0"/>
        </a:p>
      </dgm:t>
    </dgm:pt>
    <dgm:pt modelId="{49430F6D-3E77-4A49-B9CD-4F36B2D45856}" type="parTrans" cxnId="{A409A9BF-15A4-4A45-9890-44B4F4DD6A7C}">
      <dgm:prSet/>
      <dgm:spPr/>
      <dgm:t>
        <a:bodyPr/>
        <a:lstStyle/>
        <a:p>
          <a:endParaRPr lang="ru-RU"/>
        </a:p>
      </dgm:t>
    </dgm:pt>
    <dgm:pt modelId="{428A2DE1-8E89-49C4-B488-F771248D4042}" type="sibTrans" cxnId="{A409A9BF-15A4-4A45-9890-44B4F4DD6A7C}">
      <dgm:prSet/>
      <dgm:spPr/>
      <dgm:t>
        <a:bodyPr/>
        <a:lstStyle/>
        <a:p>
          <a:endParaRPr lang="ru-RU"/>
        </a:p>
      </dgm:t>
    </dgm:pt>
    <dgm:pt modelId="{CA3B31E0-C558-4F37-B2BD-323490DFD199}">
      <dgm:prSet/>
      <dgm:spPr/>
      <dgm:t>
        <a:bodyPr/>
        <a:lstStyle/>
        <a:p>
          <a:pPr rtl="0"/>
          <a:r>
            <a:rPr lang="ru-RU" b="0" i="0" dirty="0" smtClean="0"/>
            <a:t>КОНТРОЛИРУЙ СОСТОЯНИЕ СВОЕГО ПЕНСИОННОГО СЧЕТА</a:t>
          </a:r>
          <a:endParaRPr lang="ru-RU" dirty="0"/>
        </a:p>
      </dgm:t>
    </dgm:pt>
    <dgm:pt modelId="{871A7236-175C-4692-864C-C31B37B327BF}" type="parTrans" cxnId="{5B6B79B3-0606-4F65-B748-167FF54CA1EC}">
      <dgm:prSet/>
      <dgm:spPr/>
      <dgm:t>
        <a:bodyPr/>
        <a:lstStyle/>
        <a:p>
          <a:endParaRPr lang="ru-RU"/>
        </a:p>
      </dgm:t>
    </dgm:pt>
    <dgm:pt modelId="{04A6E842-37A2-4637-B016-CD731847B91B}" type="sibTrans" cxnId="{5B6B79B3-0606-4F65-B748-167FF54CA1EC}">
      <dgm:prSet/>
      <dgm:spPr/>
      <dgm:t>
        <a:bodyPr/>
        <a:lstStyle/>
        <a:p>
          <a:endParaRPr lang="ru-RU"/>
        </a:p>
      </dgm:t>
    </dgm:pt>
    <dgm:pt modelId="{F41C14CF-BB9F-4364-ADAA-945580E21F3F}">
      <dgm:prSet/>
      <dgm:spPr/>
      <dgm:t>
        <a:bodyPr/>
        <a:lstStyle/>
        <a:p>
          <a:pPr rtl="0"/>
          <a:r>
            <a:rPr lang="ru-RU" b="0" i="0" dirty="0" smtClean="0"/>
            <a:t>НЕ СПЕШИ ВЫХОДИТЬ НА ПЕНСИЮ</a:t>
          </a:r>
          <a:endParaRPr lang="ru-RU" dirty="0"/>
        </a:p>
      </dgm:t>
    </dgm:pt>
    <dgm:pt modelId="{11EBAD60-0470-4FB5-AEDE-7D8305573B33}" type="parTrans" cxnId="{D206B687-1AD9-46F2-9CEA-DF0836A9C83B}">
      <dgm:prSet/>
      <dgm:spPr/>
      <dgm:t>
        <a:bodyPr/>
        <a:lstStyle/>
        <a:p>
          <a:endParaRPr lang="ru-RU"/>
        </a:p>
      </dgm:t>
    </dgm:pt>
    <dgm:pt modelId="{9561ECBD-7E65-4E76-9305-06F7A6007C5F}" type="sibTrans" cxnId="{D206B687-1AD9-46F2-9CEA-DF0836A9C83B}">
      <dgm:prSet/>
      <dgm:spPr/>
      <dgm:t>
        <a:bodyPr/>
        <a:lstStyle/>
        <a:p>
          <a:endParaRPr lang="ru-RU"/>
        </a:p>
      </dgm:t>
    </dgm:pt>
    <dgm:pt modelId="{36E4B91D-DCF9-4F0B-9571-FF284869AEB1}" type="pres">
      <dgm:prSet presAssocID="{DD19E600-4DAF-4BB5-B8AD-DF876A3E8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4E79C-6393-4B7E-8CB7-18F7120CD0A7}" type="pres">
      <dgm:prSet presAssocID="{6D67A63F-CA05-42F8-AD69-A1389ECCD63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C1E9-C61E-4419-B091-29579CA7E706}" type="pres">
      <dgm:prSet presAssocID="{21054F91-B22A-43AB-B0E6-98227DD4B9D2}" presName="spacer" presStyleCnt="0"/>
      <dgm:spPr/>
    </dgm:pt>
    <dgm:pt modelId="{F704D0E9-9477-474D-819B-73A507455E88}" type="pres">
      <dgm:prSet presAssocID="{794C14D8-3A5C-4B01-BE98-CA0C9C2E688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F88CE-A189-409B-9AA4-E45473D77D69}" type="pres">
      <dgm:prSet presAssocID="{6A283812-F833-4E82-A4B7-CD8A72B137FA}" presName="spacer" presStyleCnt="0"/>
      <dgm:spPr/>
    </dgm:pt>
    <dgm:pt modelId="{A90AB289-D878-4F51-A6B5-B2936BE64208}" type="pres">
      <dgm:prSet presAssocID="{BF0DDF63-BF5E-4AAB-9B21-D7D0FCD1372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2AC9C-E790-48E3-A255-5E1984336ABD}" type="pres">
      <dgm:prSet presAssocID="{9B9638A3-2346-4B74-BBB7-A755F7367BD0}" presName="spacer" presStyleCnt="0"/>
      <dgm:spPr/>
    </dgm:pt>
    <dgm:pt modelId="{B80171DD-B65C-4D9F-875B-B56F03659B45}" type="pres">
      <dgm:prSet presAssocID="{9C82D8EB-DBF6-4EA4-858D-A90AC56B7A2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7A180-4B0E-407E-8E49-D46505C42442}" type="pres">
      <dgm:prSet presAssocID="{428A2DE1-8E89-49C4-B488-F771248D4042}" presName="spacer" presStyleCnt="0"/>
      <dgm:spPr/>
    </dgm:pt>
    <dgm:pt modelId="{164F8FE1-E290-4A67-8613-1E70C0FBBF54}" type="pres">
      <dgm:prSet presAssocID="{CA3B31E0-C558-4F37-B2BD-323490DFD19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69B90-628D-4B3E-A367-D1E210D9F407}" type="pres">
      <dgm:prSet presAssocID="{04A6E842-37A2-4637-B016-CD731847B91B}" presName="spacer" presStyleCnt="0"/>
      <dgm:spPr/>
    </dgm:pt>
    <dgm:pt modelId="{201D01FE-3E36-46AB-B88A-66EA5FA8EE65}" type="pres">
      <dgm:prSet presAssocID="{F41C14CF-BB9F-4364-ADAA-945580E21F3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AA23A-FE33-4413-89C2-ED2BB5C11BF7}" type="presOf" srcId="{BF0DDF63-BF5E-4AAB-9B21-D7D0FCD1372B}" destId="{A90AB289-D878-4F51-A6B5-B2936BE64208}" srcOrd="0" destOrd="0" presId="urn:microsoft.com/office/officeart/2005/8/layout/vList2"/>
    <dgm:cxn modelId="{1F361195-0DA6-420D-87D8-C37B5CEE4138}" type="presOf" srcId="{9C82D8EB-DBF6-4EA4-858D-A90AC56B7A2C}" destId="{B80171DD-B65C-4D9F-875B-B56F03659B45}" srcOrd="0" destOrd="0" presId="urn:microsoft.com/office/officeart/2005/8/layout/vList2"/>
    <dgm:cxn modelId="{5B6B79B3-0606-4F65-B748-167FF54CA1EC}" srcId="{DD19E600-4DAF-4BB5-B8AD-DF876A3E8B08}" destId="{CA3B31E0-C558-4F37-B2BD-323490DFD199}" srcOrd="4" destOrd="0" parTransId="{871A7236-175C-4692-864C-C31B37B327BF}" sibTransId="{04A6E842-37A2-4637-B016-CD731847B91B}"/>
    <dgm:cxn modelId="{8BE00610-4731-4B8C-825A-AE35478639A4}" type="presOf" srcId="{DD19E600-4DAF-4BB5-B8AD-DF876A3E8B08}" destId="{36E4B91D-DCF9-4F0B-9571-FF284869AEB1}" srcOrd="0" destOrd="0" presId="urn:microsoft.com/office/officeart/2005/8/layout/vList2"/>
    <dgm:cxn modelId="{A409A9BF-15A4-4A45-9890-44B4F4DD6A7C}" srcId="{DD19E600-4DAF-4BB5-B8AD-DF876A3E8B08}" destId="{9C82D8EB-DBF6-4EA4-858D-A90AC56B7A2C}" srcOrd="3" destOrd="0" parTransId="{49430F6D-3E77-4A49-B9CD-4F36B2D45856}" sibTransId="{428A2DE1-8E89-49C4-B488-F771248D4042}"/>
    <dgm:cxn modelId="{D206B687-1AD9-46F2-9CEA-DF0836A9C83B}" srcId="{DD19E600-4DAF-4BB5-B8AD-DF876A3E8B08}" destId="{F41C14CF-BB9F-4364-ADAA-945580E21F3F}" srcOrd="5" destOrd="0" parTransId="{11EBAD60-0470-4FB5-AEDE-7D8305573B33}" sibTransId="{9561ECBD-7E65-4E76-9305-06F7A6007C5F}"/>
    <dgm:cxn modelId="{B6817CD4-5920-4D02-BD2C-015C9CE93730}" srcId="{DD19E600-4DAF-4BB5-B8AD-DF876A3E8B08}" destId="{794C14D8-3A5C-4B01-BE98-CA0C9C2E688A}" srcOrd="1" destOrd="0" parTransId="{4D0DCBB8-67FF-4F13-B4F0-548C6440372D}" sibTransId="{6A283812-F833-4E82-A4B7-CD8A72B137FA}"/>
    <dgm:cxn modelId="{58E23E6D-6A40-4C29-A6E2-C1B821592702}" type="presOf" srcId="{F41C14CF-BB9F-4364-ADAA-945580E21F3F}" destId="{201D01FE-3E36-46AB-B88A-66EA5FA8EE65}" srcOrd="0" destOrd="0" presId="urn:microsoft.com/office/officeart/2005/8/layout/vList2"/>
    <dgm:cxn modelId="{F457F928-4DE4-4A2E-9658-4800B434DEC4}" type="presOf" srcId="{794C14D8-3A5C-4B01-BE98-CA0C9C2E688A}" destId="{F704D0E9-9477-474D-819B-73A507455E88}" srcOrd="0" destOrd="0" presId="urn:microsoft.com/office/officeart/2005/8/layout/vList2"/>
    <dgm:cxn modelId="{2B812968-F594-4D99-BD7F-592D1F1C7498}" type="presOf" srcId="{CA3B31E0-C558-4F37-B2BD-323490DFD199}" destId="{164F8FE1-E290-4A67-8613-1E70C0FBBF54}" srcOrd="0" destOrd="0" presId="urn:microsoft.com/office/officeart/2005/8/layout/vList2"/>
    <dgm:cxn modelId="{4952223C-5BDA-48B0-AA1E-224935116D97}" type="presOf" srcId="{6D67A63F-CA05-42F8-AD69-A1389ECCD637}" destId="{5EE4E79C-6393-4B7E-8CB7-18F7120CD0A7}" srcOrd="0" destOrd="0" presId="urn:microsoft.com/office/officeart/2005/8/layout/vList2"/>
    <dgm:cxn modelId="{E44D9F4C-7CAF-4F36-8F80-B14BE73DA084}" srcId="{DD19E600-4DAF-4BB5-B8AD-DF876A3E8B08}" destId="{BF0DDF63-BF5E-4AAB-9B21-D7D0FCD1372B}" srcOrd="2" destOrd="0" parTransId="{9FE0C892-1880-428C-B8CB-29FE27A1F929}" sibTransId="{9B9638A3-2346-4B74-BBB7-A755F7367BD0}"/>
    <dgm:cxn modelId="{22DE2FE5-8476-4167-8538-94298D735B23}" srcId="{DD19E600-4DAF-4BB5-B8AD-DF876A3E8B08}" destId="{6D67A63F-CA05-42F8-AD69-A1389ECCD637}" srcOrd="0" destOrd="0" parTransId="{1764F821-ED27-4A1B-AD0B-26FBFE8288C0}" sibTransId="{21054F91-B22A-43AB-B0E6-98227DD4B9D2}"/>
    <dgm:cxn modelId="{26F7210E-D36E-41F4-B5D1-A34766852DBC}" type="presParOf" srcId="{36E4B91D-DCF9-4F0B-9571-FF284869AEB1}" destId="{5EE4E79C-6393-4B7E-8CB7-18F7120CD0A7}" srcOrd="0" destOrd="0" presId="urn:microsoft.com/office/officeart/2005/8/layout/vList2"/>
    <dgm:cxn modelId="{25783BC4-9055-49D0-8E69-ED5A69DB156B}" type="presParOf" srcId="{36E4B91D-DCF9-4F0B-9571-FF284869AEB1}" destId="{0CB2C1E9-C61E-4419-B091-29579CA7E706}" srcOrd="1" destOrd="0" presId="urn:microsoft.com/office/officeart/2005/8/layout/vList2"/>
    <dgm:cxn modelId="{F4550F54-EC20-44BB-A666-53F686574556}" type="presParOf" srcId="{36E4B91D-DCF9-4F0B-9571-FF284869AEB1}" destId="{F704D0E9-9477-474D-819B-73A507455E88}" srcOrd="2" destOrd="0" presId="urn:microsoft.com/office/officeart/2005/8/layout/vList2"/>
    <dgm:cxn modelId="{2004D676-5575-4ED3-BA35-9D5B4F4C2A01}" type="presParOf" srcId="{36E4B91D-DCF9-4F0B-9571-FF284869AEB1}" destId="{C17F88CE-A189-409B-9AA4-E45473D77D69}" srcOrd="3" destOrd="0" presId="urn:microsoft.com/office/officeart/2005/8/layout/vList2"/>
    <dgm:cxn modelId="{0B213821-16F3-4D85-8887-7CC4D88B8227}" type="presParOf" srcId="{36E4B91D-DCF9-4F0B-9571-FF284869AEB1}" destId="{A90AB289-D878-4F51-A6B5-B2936BE64208}" srcOrd="4" destOrd="0" presId="urn:microsoft.com/office/officeart/2005/8/layout/vList2"/>
    <dgm:cxn modelId="{4812EA6B-EF7A-4D3C-8859-19FC768B91F6}" type="presParOf" srcId="{36E4B91D-DCF9-4F0B-9571-FF284869AEB1}" destId="{7E62AC9C-E790-48E3-A255-5E1984336ABD}" srcOrd="5" destOrd="0" presId="urn:microsoft.com/office/officeart/2005/8/layout/vList2"/>
    <dgm:cxn modelId="{CE924D72-AF91-4E93-961F-9AC966C26108}" type="presParOf" srcId="{36E4B91D-DCF9-4F0B-9571-FF284869AEB1}" destId="{B80171DD-B65C-4D9F-875B-B56F03659B45}" srcOrd="6" destOrd="0" presId="urn:microsoft.com/office/officeart/2005/8/layout/vList2"/>
    <dgm:cxn modelId="{2D0878BC-C1D5-48BC-8D30-D569D941AFC1}" type="presParOf" srcId="{36E4B91D-DCF9-4F0B-9571-FF284869AEB1}" destId="{A997A180-4B0E-407E-8E49-D46505C42442}" srcOrd="7" destOrd="0" presId="urn:microsoft.com/office/officeart/2005/8/layout/vList2"/>
    <dgm:cxn modelId="{BA05A13E-A2EA-40C8-BE7B-68FA8C316252}" type="presParOf" srcId="{36E4B91D-DCF9-4F0B-9571-FF284869AEB1}" destId="{164F8FE1-E290-4A67-8613-1E70C0FBBF54}" srcOrd="8" destOrd="0" presId="urn:microsoft.com/office/officeart/2005/8/layout/vList2"/>
    <dgm:cxn modelId="{F4462F16-9B63-4032-BB6C-C75B56523D73}" type="presParOf" srcId="{36E4B91D-DCF9-4F0B-9571-FF284869AEB1}" destId="{12469B90-628D-4B3E-A367-D1E210D9F407}" srcOrd="9" destOrd="0" presId="urn:microsoft.com/office/officeart/2005/8/layout/vList2"/>
    <dgm:cxn modelId="{F76CE4A4-0964-4996-AEBA-23C3A739A2F5}" type="presParOf" srcId="{36E4B91D-DCF9-4F0B-9571-FF284869AEB1}" destId="{201D01FE-3E36-46AB-B88A-66EA5FA8EE6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9118FF-54CA-4839-82CF-577190A6C020}">
      <dsp:nvSpPr>
        <dsp:cNvPr id="0" name=""/>
        <dsp:cNvSpPr/>
      </dsp:nvSpPr>
      <dsp:spPr>
        <a:xfrm rot="10800000">
          <a:off x="1275432" y="943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Установление и выплата пенсий</a:t>
          </a:r>
          <a:endParaRPr lang="ru-RU" sz="1900" kern="1200" dirty="0"/>
        </a:p>
      </dsp:txBody>
      <dsp:txXfrm rot="10800000">
        <a:off x="1275432" y="943"/>
        <a:ext cx="4453334" cy="434331"/>
      </dsp:txXfrm>
    </dsp:sp>
    <dsp:sp modelId="{9E63FD19-F1CF-4752-AE47-FD3F333FECE4}">
      <dsp:nvSpPr>
        <dsp:cNvPr id="0" name=""/>
        <dsp:cNvSpPr/>
      </dsp:nvSpPr>
      <dsp:spPr>
        <a:xfrm>
          <a:off x="967977" y="943"/>
          <a:ext cx="614909" cy="434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6DA55-6D9E-431F-A710-E5BBBB3942AF}">
      <dsp:nvSpPr>
        <dsp:cNvPr id="0" name=""/>
        <dsp:cNvSpPr/>
      </dsp:nvSpPr>
      <dsp:spPr>
        <a:xfrm rot="10800000">
          <a:off x="1277399" y="564927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Учет пенсионных прав граждан</a:t>
          </a:r>
          <a:endParaRPr lang="ru-RU" sz="1900" kern="1200" dirty="0"/>
        </a:p>
      </dsp:txBody>
      <dsp:txXfrm rot="10800000">
        <a:off x="1277399" y="564927"/>
        <a:ext cx="4453334" cy="434331"/>
      </dsp:txXfrm>
    </dsp:sp>
    <dsp:sp modelId="{4C68E8FD-1A2C-4105-AFA0-2BD8CC656A84}">
      <dsp:nvSpPr>
        <dsp:cNvPr id="0" name=""/>
        <dsp:cNvSpPr/>
      </dsp:nvSpPr>
      <dsp:spPr>
        <a:xfrm>
          <a:off x="966009" y="564927"/>
          <a:ext cx="622779" cy="4343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27072-B102-401B-801B-4CA82C976803}">
      <dsp:nvSpPr>
        <dsp:cNvPr id="0" name=""/>
        <dsp:cNvSpPr/>
      </dsp:nvSpPr>
      <dsp:spPr>
        <a:xfrm rot="10800000">
          <a:off x="1282015" y="1128910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Материнский капитал</a:t>
          </a:r>
          <a:endParaRPr lang="ru-RU" sz="1900" kern="1200" dirty="0"/>
        </a:p>
      </dsp:txBody>
      <dsp:txXfrm rot="10800000">
        <a:off x="1282015" y="1128910"/>
        <a:ext cx="4453334" cy="434331"/>
      </dsp:txXfrm>
    </dsp:sp>
    <dsp:sp modelId="{43278EF2-8F3D-4A59-9478-145395FB7CB4}">
      <dsp:nvSpPr>
        <dsp:cNvPr id="0" name=""/>
        <dsp:cNvSpPr/>
      </dsp:nvSpPr>
      <dsp:spPr>
        <a:xfrm>
          <a:off x="961393" y="1128910"/>
          <a:ext cx="641243" cy="4343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730FB-44FD-4A0F-AB4B-FC16CF241CA4}">
      <dsp:nvSpPr>
        <dsp:cNvPr id="0" name=""/>
        <dsp:cNvSpPr/>
      </dsp:nvSpPr>
      <dsp:spPr>
        <a:xfrm rot="10800000">
          <a:off x="1275775" y="1692893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Взаимодействие с работодателями</a:t>
          </a:r>
          <a:endParaRPr lang="ru-RU" sz="1900" kern="1200" dirty="0"/>
        </a:p>
      </dsp:txBody>
      <dsp:txXfrm rot="10800000">
        <a:off x="1275775" y="1692893"/>
        <a:ext cx="4453334" cy="434331"/>
      </dsp:txXfrm>
    </dsp:sp>
    <dsp:sp modelId="{C68D2F21-4A58-4B5F-AFA7-20C49E2ED4FB}">
      <dsp:nvSpPr>
        <dsp:cNvPr id="0" name=""/>
        <dsp:cNvSpPr/>
      </dsp:nvSpPr>
      <dsp:spPr>
        <a:xfrm>
          <a:off x="967634" y="1692893"/>
          <a:ext cx="616282" cy="4343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4B593-B8EB-4804-8F47-5843003B7703}">
      <dsp:nvSpPr>
        <dsp:cNvPr id="0" name=""/>
        <dsp:cNvSpPr/>
      </dsp:nvSpPr>
      <dsp:spPr>
        <a:xfrm rot="10800000">
          <a:off x="1275775" y="2256876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Учет пенсионных накоплений</a:t>
          </a:r>
          <a:endParaRPr lang="ru-RU" sz="1900" kern="1200" dirty="0"/>
        </a:p>
      </dsp:txBody>
      <dsp:txXfrm rot="10800000">
        <a:off x="1275775" y="2256876"/>
        <a:ext cx="4453334" cy="434331"/>
      </dsp:txXfrm>
    </dsp:sp>
    <dsp:sp modelId="{C766CEED-300C-45E8-9A28-3E9AB7949805}">
      <dsp:nvSpPr>
        <dsp:cNvPr id="0" name=""/>
        <dsp:cNvSpPr/>
      </dsp:nvSpPr>
      <dsp:spPr>
        <a:xfrm>
          <a:off x="967634" y="2256876"/>
          <a:ext cx="616282" cy="4343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D9C07-1B12-4DE7-9F4C-039B22592F3B}">
      <dsp:nvSpPr>
        <dsp:cNvPr id="0" name=""/>
        <dsp:cNvSpPr/>
      </dsp:nvSpPr>
      <dsp:spPr>
        <a:xfrm rot="10800000">
          <a:off x="1275775" y="2820860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Ведение ФРИ и ЕГИССО</a:t>
          </a:r>
          <a:endParaRPr lang="ru-RU" sz="1900" kern="1200" dirty="0"/>
        </a:p>
      </dsp:txBody>
      <dsp:txXfrm rot="10800000">
        <a:off x="1275775" y="2820860"/>
        <a:ext cx="4453334" cy="434331"/>
      </dsp:txXfrm>
    </dsp:sp>
    <dsp:sp modelId="{F36E4E61-2E69-4579-A8FF-25A8524040B8}">
      <dsp:nvSpPr>
        <dsp:cNvPr id="0" name=""/>
        <dsp:cNvSpPr/>
      </dsp:nvSpPr>
      <dsp:spPr>
        <a:xfrm>
          <a:off x="967634" y="2820860"/>
          <a:ext cx="616282" cy="43433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2B3695-3401-425C-AA11-F39E382D9F14}">
      <dsp:nvSpPr>
        <dsp:cNvPr id="0" name=""/>
        <dsp:cNvSpPr/>
      </dsp:nvSpPr>
      <dsp:spPr>
        <a:xfrm>
          <a:off x="0" y="2042650"/>
          <a:ext cx="6768752" cy="13401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Из них</a:t>
          </a:r>
          <a:endParaRPr lang="ru-RU" sz="1200" kern="1200" dirty="0"/>
        </a:p>
      </dsp:txBody>
      <dsp:txXfrm>
        <a:off x="0" y="2042650"/>
        <a:ext cx="6768752" cy="723707"/>
      </dsp:txXfrm>
    </dsp:sp>
    <dsp:sp modelId="{08EDB41D-28D7-49CC-86B6-FD1A84D9E49B}">
      <dsp:nvSpPr>
        <dsp:cNvPr id="0" name=""/>
        <dsp:cNvSpPr/>
      </dsp:nvSpPr>
      <dsp:spPr>
        <a:xfrm>
          <a:off x="826" y="2713750"/>
          <a:ext cx="3383549" cy="66809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16%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Индивидуальный тариф</a:t>
          </a:r>
          <a:endParaRPr lang="ru-RU" sz="1200" kern="1200" dirty="0"/>
        </a:p>
      </dsp:txBody>
      <dsp:txXfrm>
        <a:off x="826" y="2713750"/>
        <a:ext cx="3383549" cy="668098"/>
      </dsp:txXfrm>
    </dsp:sp>
    <dsp:sp modelId="{4B6BC9AC-5C82-4A24-B7E3-05431D4D2894}">
      <dsp:nvSpPr>
        <dsp:cNvPr id="0" name=""/>
        <dsp:cNvSpPr/>
      </dsp:nvSpPr>
      <dsp:spPr>
        <a:xfrm>
          <a:off x="3384376" y="2713750"/>
          <a:ext cx="3383549" cy="668098"/>
        </a:xfrm>
        <a:prstGeom prst="rect">
          <a:avLst/>
        </a:prstGeom>
        <a:solidFill>
          <a:schemeClr val="accent3">
            <a:tint val="40000"/>
            <a:alpha val="90000"/>
            <a:hueOff val="6438712"/>
            <a:satOff val="2504"/>
            <a:lumOff val="10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8712"/>
              <a:satOff val="2504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6%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Солидарный тариф</a:t>
          </a:r>
          <a:endParaRPr lang="ru-RU" sz="1200" kern="1200" dirty="0"/>
        </a:p>
      </dsp:txBody>
      <dsp:txXfrm>
        <a:off x="3384376" y="2713750"/>
        <a:ext cx="3383549" cy="668098"/>
      </dsp:txXfrm>
    </dsp:sp>
    <dsp:sp modelId="{6D2AB252-020F-4260-B1AD-999D52BDBD5A}">
      <dsp:nvSpPr>
        <dsp:cNvPr id="0" name=""/>
        <dsp:cNvSpPr/>
      </dsp:nvSpPr>
      <dsp:spPr>
        <a:xfrm rot="10800000">
          <a:off x="0" y="1526"/>
          <a:ext cx="6768752" cy="2061227"/>
        </a:xfrm>
        <a:prstGeom prst="upArrowCallout">
          <a:avLst/>
        </a:prstGeom>
        <a:solidFill>
          <a:schemeClr val="accent3">
            <a:hueOff val="6639026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Общий тариф страховых взносов на обязательное пенсионное страхование составляет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22%</a:t>
          </a:r>
          <a:endParaRPr lang="ru-RU" sz="2800" b="1" kern="1200" dirty="0"/>
        </a:p>
      </dsp:txBody>
      <dsp:txXfrm rot="10800000">
        <a:off x="0" y="1526"/>
        <a:ext cx="6768752" cy="20612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4E79C-6393-4B7E-8CB7-18F7120CD0A7}">
      <dsp:nvSpPr>
        <dsp:cNvPr id="0" name=""/>
        <dsp:cNvSpPr/>
      </dsp:nvSpPr>
      <dsp:spPr>
        <a:xfrm>
          <a:off x="0" y="229380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ПОЛУЧИ СНИЛС И ИСПОЛЬЗУЙ ЕГО ВОЗМОЖНОСТИ</a:t>
          </a:r>
          <a:endParaRPr lang="ru-RU" sz="1800" kern="1200" dirty="0"/>
        </a:p>
      </dsp:txBody>
      <dsp:txXfrm>
        <a:off x="0" y="229380"/>
        <a:ext cx="7056784" cy="421200"/>
      </dsp:txXfrm>
    </dsp:sp>
    <dsp:sp modelId="{F704D0E9-9477-474D-819B-73A507455E88}">
      <dsp:nvSpPr>
        <dsp:cNvPr id="0" name=""/>
        <dsp:cNvSpPr/>
      </dsp:nvSpPr>
      <dsp:spPr>
        <a:xfrm>
          <a:off x="0" y="702421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РАБОТАЙ ТОЛЬКО ТАМ, ГДЕ ПЛАТЯТ «БЕЛУЮ» ЗАРПЛАТУ</a:t>
          </a:r>
          <a:endParaRPr lang="ru-RU" sz="1800" kern="1200" dirty="0"/>
        </a:p>
      </dsp:txBody>
      <dsp:txXfrm>
        <a:off x="0" y="702421"/>
        <a:ext cx="7056784" cy="421200"/>
      </dsp:txXfrm>
    </dsp:sp>
    <dsp:sp modelId="{A90AB289-D878-4F51-A6B5-B2936BE64208}">
      <dsp:nvSpPr>
        <dsp:cNvPr id="0" name=""/>
        <dsp:cNvSpPr/>
      </dsp:nvSpPr>
      <dsp:spPr>
        <a:xfrm>
          <a:off x="0" y="1175461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ЗАРАБАТЫВАЙ СТРАХОВОЙ СТАЖ</a:t>
          </a:r>
          <a:endParaRPr lang="ru-RU" sz="1800" kern="1200" dirty="0"/>
        </a:p>
      </dsp:txBody>
      <dsp:txXfrm>
        <a:off x="0" y="1175461"/>
        <a:ext cx="7056784" cy="421200"/>
      </dsp:txXfrm>
    </dsp:sp>
    <dsp:sp modelId="{B80171DD-B65C-4D9F-875B-B56F03659B45}">
      <dsp:nvSpPr>
        <dsp:cNvPr id="0" name=""/>
        <dsp:cNvSpPr/>
      </dsp:nvSpPr>
      <dsp:spPr>
        <a:xfrm>
          <a:off x="0" y="1648501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УЧАСТВУЙ В ДОБРОВОЛЬНЫХ ПЕНСИОННЫХ ПРОГРАММАХ</a:t>
          </a:r>
          <a:endParaRPr lang="ru-RU" sz="1800" kern="1200" dirty="0"/>
        </a:p>
      </dsp:txBody>
      <dsp:txXfrm>
        <a:off x="0" y="1648501"/>
        <a:ext cx="7056784" cy="421200"/>
      </dsp:txXfrm>
    </dsp:sp>
    <dsp:sp modelId="{164F8FE1-E290-4A67-8613-1E70C0FBBF54}">
      <dsp:nvSpPr>
        <dsp:cNvPr id="0" name=""/>
        <dsp:cNvSpPr/>
      </dsp:nvSpPr>
      <dsp:spPr>
        <a:xfrm>
          <a:off x="0" y="2121541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КОНТРОЛИРУЙ СОСТОЯНИЕ СВОЕГО ПЕНСИОННОГО СЧЕТА</a:t>
          </a:r>
          <a:endParaRPr lang="ru-RU" sz="1800" kern="1200" dirty="0"/>
        </a:p>
      </dsp:txBody>
      <dsp:txXfrm>
        <a:off x="0" y="2121541"/>
        <a:ext cx="7056784" cy="421200"/>
      </dsp:txXfrm>
    </dsp:sp>
    <dsp:sp modelId="{201D01FE-3E36-46AB-B88A-66EA5FA8EE65}">
      <dsp:nvSpPr>
        <dsp:cNvPr id="0" name=""/>
        <dsp:cNvSpPr/>
      </dsp:nvSpPr>
      <dsp:spPr>
        <a:xfrm>
          <a:off x="0" y="2594581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НЕ СПЕШИ ВЫХОДИТЬ НА ПЕНСИЮ</a:t>
          </a:r>
          <a:endParaRPr lang="ru-RU" sz="1800" kern="1200" dirty="0"/>
        </a:p>
      </dsp:txBody>
      <dsp:txXfrm>
        <a:off x="0" y="2594581"/>
        <a:ext cx="7056784" cy="42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8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3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5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2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0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3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4" y="4182123"/>
            <a:ext cx="508850" cy="478710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7" y="506559"/>
            <a:ext cx="524974" cy="832144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6" y="861969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4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6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5" y="-137272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1577101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545623" y="382389"/>
            <a:ext cx="398657" cy="63192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5" y="-137272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1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3" y="382389"/>
            <a:ext cx="398657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5" y="-137272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1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3" y="382389"/>
            <a:ext cx="398657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156975" y="-137272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58289" y="1577101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1" name="Shape 371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545623" y="382389"/>
            <a:ext cx="398657" cy="63192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8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3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5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2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0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3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4" y="4182123"/>
            <a:ext cx="508850" cy="478710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7" y="506559"/>
            <a:ext cx="524974" cy="832144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6" y="861969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4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6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1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469948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40399" y="3784203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079300" y="4416225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152" y="4701448"/>
            <a:ext cx="336899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896575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800546" y="4653307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71996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28659" y="350927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27789" y="4664714"/>
            <a:ext cx="382243" cy="38224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54024" y="4093698"/>
            <a:ext cx="508850" cy="478710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222963" y="889723"/>
            <a:ext cx="292922" cy="464285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8pPr>
            <a:lvl9pPr lvl="8" algn="ctr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5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139873" y="482539"/>
            <a:ext cx="398657" cy="63192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522905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43" name="Shape 1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2139873" y="482539"/>
            <a:ext cx="398657" cy="631920"/>
            <a:chOff x="6718575" y="2318625"/>
            <a:chExt cx="256950" cy="407375"/>
          </a:xfrm>
        </p:grpSpPr>
        <p:sp>
          <p:nvSpPr>
            <p:cNvPr id="146" name="Shape 1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522905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3" name="Shape 173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74" name="Shape 17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2139873" y="482539"/>
            <a:ext cx="398657" cy="631920"/>
            <a:chOff x="6718575" y="2318625"/>
            <a:chExt cx="256950" cy="407375"/>
          </a:xfrm>
        </p:grpSpPr>
        <p:sp>
          <p:nvSpPr>
            <p:cNvPr id="177" name="Shape 17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637113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3"/>
          </p:nvPr>
        </p:nvSpPr>
        <p:spPr>
          <a:xfrm>
            <a:off x="6591227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522905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5" name="Shape 205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06" name="Shape 2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2139873" y="482539"/>
            <a:ext cx="398657" cy="631920"/>
            <a:chOff x="6718575" y="2318625"/>
            <a:chExt cx="256950" cy="407375"/>
          </a:xfrm>
        </p:grpSpPr>
        <p:sp>
          <p:nvSpPr>
            <p:cNvPr id="209" name="Shape 20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794199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-140399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079300" y="377625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96551" y="917625"/>
            <a:ext cx="336899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8924303" y="119381"/>
            <a:ext cx="292800" cy="2927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7724346" y="767108"/>
            <a:ext cx="213000" cy="21299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528659" y="-12472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8327789" y="626114"/>
            <a:ext cx="382243" cy="38224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154024" y="438903"/>
            <a:ext cx="508850" cy="478710"/>
            <a:chOff x="5972700" y="2330200"/>
            <a:chExt cx="411625" cy="387275"/>
          </a:xfrm>
        </p:grpSpPr>
        <p:sp>
          <p:nvSpPr>
            <p:cNvPr id="231" name="Shape 2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7915421" y="229148"/>
            <a:ext cx="236882" cy="375436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117983" y="430368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156975" y="-137272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58289" y="1577101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0" name="Shape 260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61" name="Shape 26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3" name="Shape 263"/>
          <p:cNvGrpSpPr/>
          <p:nvPr/>
        </p:nvGrpSpPr>
        <p:grpSpPr>
          <a:xfrm>
            <a:off x="545623" y="382389"/>
            <a:ext cx="398657" cy="631920"/>
            <a:chOff x="6718575" y="2318625"/>
            <a:chExt cx="256950" cy="407375"/>
          </a:xfrm>
        </p:grpSpPr>
        <p:sp>
          <p:nvSpPr>
            <p:cNvPr id="264" name="Shape 26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hyperlink" Target="http://www.school.pfrf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www.facebook.com/pfrsamara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pfr_samara" TargetMode="External"/><Relationship Id="rId5" Type="http://schemas.openxmlformats.org/officeDocument/2006/relationships/hyperlink" Target="https://vk.com/pfr_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://www.pfrf.ru/" TargetMode="External"/><Relationship Id="rId9" Type="http://schemas.openxmlformats.org/officeDocument/2006/relationships/hyperlink" Target="https://www.instagram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2814808" y="1223158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Все о будущей пенсии для учебы и жизни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Советский период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1104650"/>
            <a:ext cx="5472608" cy="3267300"/>
          </a:xfrm>
        </p:spPr>
        <p:txBody>
          <a:bodyPr/>
          <a:lstStyle/>
          <a:p>
            <a:pPr marL="90488" indent="0" algn="just" eaLnBrk="1" fontAlgn="auto" hangingPunct="1">
              <a:spcAft>
                <a:spcPts val="0"/>
              </a:spcAft>
              <a:buFont typeface="Wingdings 3"/>
              <a:buChar char=""/>
              <a:tabLst>
                <a:tab pos="361950" algn="l"/>
              </a:tabLst>
              <a:defRPr/>
            </a:pPr>
            <a:r>
              <a:rPr lang="ru-RU" dirty="0" smtClean="0"/>
              <a:t>Все организации </a:t>
            </a:r>
          </a:p>
          <a:p>
            <a:pPr marL="90488" indent="0" algn="just" eaLnBrk="1" fontAlgn="auto" hangingPunct="1">
              <a:spcAft>
                <a:spcPts val="0"/>
              </a:spcAft>
              <a:buNone/>
              <a:tabLst>
                <a:tab pos="361950" algn="l"/>
              </a:tabLst>
              <a:defRPr/>
            </a:pPr>
            <a:r>
              <a:rPr lang="ru-RU" dirty="0" smtClean="0"/>
              <a:t>отчисляют</a:t>
            </a:r>
          </a:p>
          <a:p>
            <a:pPr marL="90488" indent="0" algn="just" eaLnBrk="1" fontAlgn="auto" hangingPunct="1">
              <a:spcAft>
                <a:spcPts val="0"/>
              </a:spcAft>
              <a:buFont typeface="Wingdings 2"/>
              <a:buNone/>
              <a:tabLst>
                <a:tab pos="361950" algn="l"/>
              </a:tabLst>
              <a:defRPr/>
            </a:pPr>
            <a:r>
              <a:rPr lang="ru-RU" dirty="0" smtClean="0"/>
              <a:t>государству налоги, </a:t>
            </a:r>
          </a:p>
          <a:p>
            <a:pPr marL="90488" indent="0" algn="just" eaLnBrk="1" fontAlgn="auto" hangingPunct="1">
              <a:spcAft>
                <a:spcPts val="0"/>
              </a:spcAft>
              <a:buFont typeface="Wingdings 2"/>
              <a:buNone/>
              <a:tabLst>
                <a:tab pos="361950" algn="l"/>
              </a:tabLst>
              <a:defRPr/>
            </a:pPr>
            <a:r>
              <a:rPr lang="ru-RU" dirty="0" smtClean="0"/>
              <a:t>из которых формируется </a:t>
            </a:r>
          </a:p>
          <a:p>
            <a:pPr marL="90488" indent="0" algn="just" eaLnBrk="1" fontAlgn="auto" hangingPunct="1">
              <a:spcAft>
                <a:spcPts val="0"/>
              </a:spcAft>
              <a:buFont typeface="Wingdings 2"/>
              <a:buNone/>
              <a:tabLst>
                <a:tab pos="361950" algn="l"/>
              </a:tabLst>
              <a:defRPr/>
            </a:pPr>
            <a:r>
              <a:rPr lang="ru-RU" dirty="0" smtClean="0"/>
              <a:t>бюджет страны;</a:t>
            </a:r>
          </a:p>
          <a:p>
            <a:pPr marL="90488" indent="0" eaLnBrk="1" fontAlgn="auto" hangingPunct="1">
              <a:spcAft>
                <a:spcPts val="0"/>
              </a:spcAft>
              <a:buFont typeface="Wingdings 3"/>
              <a:buChar char=""/>
              <a:tabLst>
                <a:tab pos="361950" algn="l"/>
              </a:tabLst>
              <a:defRPr/>
            </a:pPr>
            <a:r>
              <a:rPr lang="ru-RU" dirty="0" smtClean="0"/>
              <a:t> Из этого бюджета производятся расходы на все государственные нужды, в том числе на выплату пенсий гражданам.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sp>
        <p:nvSpPr>
          <p:cNvPr id="5" name="Стрелка вниз 4"/>
          <p:cNvSpPr/>
          <p:nvPr/>
        </p:nvSpPr>
        <p:spPr>
          <a:xfrm>
            <a:off x="2771800" y="3651871"/>
            <a:ext cx="1512168" cy="72008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9994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buClr>
                <a:srgbClr val="A6BCC9"/>
              </a:buClr>
              <a:buSzPct val="100000"/>
              <a:defRPr/>
            </a:pPr>
            <a:r>
              <a:rPr lang="ru-RU" sz="20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СИСТЕМА СОЦИАЛЬНОГО СТРАХОВАНИЯ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5508104" y="555526"/>
            <a:ext cx="3024336" cy="21602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3131840" y="627534"/>
            <a:ext cx="4896544" cy="8640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Выплаты пенсионерам за счет пенсионных отчислений работающей части населения</a:t>
            </a:r>
            <a:endParaRPr lang="ru-RU" sz="1600" dirty="0"/>
          </a:p>
        </p:txBody>
      </p:sp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Принцип солидарности поколений</a:t>
            </a:r>
            <a:endParaRPr lang="en" dirty="0"/>
          </a:p>
        </p:txBody>
      </p:sp>
      <p:sp>
        <p:nvSpPr>
          <p:cNvPr id="452" name="Shape 452"/>
          <p:cNvSpPr txBox="1">
            <a:spLocks noGrp="1"/>
          </p:cNvSpPr>
          <p:nvPr>
            <p:ph type="body" idx="2"/>
          </p:nvPr>
        </p:nvSpPr>
        <p:spPr>
          <a:xfrm>
            <a:off x="5364088" y="1419622"/>
            <a:ext cx="2880320" cy="30095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реальности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настоящее время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Российской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Федерации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~ 2 </a:t>
            </a:r>
            <a:r>
              <a:rPr lang="ru-RU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плательщика –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 получатель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Работающих граждан – </a:t>
            </a:r>
            <a:r>
              <a:rPr lang="ru-RU" sz="14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73,млн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Пенсионеров – </a:t>
            </a:r>
            <a:r>
              <a:rPr lang="ru-RU" sz="14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43,8 </a:t>
            </a:r>
            <a:r>
              <a:rPr lang="ru-RU" sz="1400" dirty="0" err="1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млн</a:t>
            </a:r>
            <a:endParaRPr lang="ru-RU" sz="1400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7" name="Shape 450"/>
          <p:cNvSpPr txBox="1">
            <a:spLocks/>
          </p:cNvSpPr>
          <p:nvPr/>
        </p:nvSpPr>
        <p:spPr>
          <a:xfrm>
            <a:off x="2699792" y="1419622"/>
            <a:ext cx="2664296" cy="24482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В идеале</a:t>
            </a:r>
          </a:p>
          <a:p>
            <a:pPr>
              <a:buClr>
                <a:schemeClr val="accent3"/>
              </a:buClr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ru-RU" sz="1800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Бескризисное существование</a:t>
            </a:r>
          </a:p>
          <a:p>
            <a:pPr>
              <a:buClr>
                <a:schemeClr val="accent3"/>
              </a:buClr>
              <a:defRPr/>
            </a:pPr>
            <a:r>
              <a:rPr lang="ru-RU" sz="1800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распределительной системы </a:t>
            </a:r>
          </a:p>
          <a:p>
            <a:pPr>
              <a:buClr>
                <a:schemeClr val="accent3"/>
              </a:buClr>
              <a:defRPr/>
            </a:pPr>
            <a:r>
              <a:rPr lang="ru-RU" sz="18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10 плательщиков – </a:t>
            </a:r>
          </a:p>
          <a:p>
            <a:pPr>
              <a:buClr>
                <a:schemeClr val="accent3"/>
              </a:buClr>
              <a:defRPr/>
            </a:pPr>
            <a:r>
              <a:rPr lang="ru-RU" sz="18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 получатель </a:t>
            </a:r>
          </a:p>
          <a:p>
            <a:pPr>
              <a:buClr>
                <a:schemeClr val="accent3"/>
              </a:buClr>
              <a:defRPr/>
            </a:pPr>
            <a:endParaRPr lang="ru-RU" sz="1800" dirty="0" smtClean="0">
              <a:solidFill>
                <a:srgbClr val="4A5C65"/>
              </a:solidFill>
              <a:latin typeface="Arial" pitchFamily="34" charset="0"/>
              <a:ea typeface="Lato Light"/>
              <a:cs typeface="Arial" pitchFamily="34" charset="0"/>
              <a:sym typeface="Lat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034558"/>
            <a:ext cx="2355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err="1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Отто</a:t>
            </a:r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 фон Бисмарк – </a:t>
            </a:r>
          </a:p>
          <a:p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создатель </a:t>
            </a:r>
          </a:p>
          <a:p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распределительной пенсионной</a:t>
            </a:r>
          </a:p>
          <a:p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системы</a:t>
            </a:r>
          </a:p>
        </p:txBody>
      </p:sp>
      <p:sp>
        <p:nvSpPr>
          <p:cNvPr id="9" name="Овал 8"/>
          <p:cNvSpPr/>
          <p:nvPr/>
        </p:nvSpPr>
        <p:spPr>
          <a:xfrm>
            <a:off x="755576" y="2859783"/>
            <a:ext cx="1368152" cy="1800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Пенсионный фонд России (ПФР) основан 22 декабря 1990 года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6050" y="500048"/>
            <a:ext cx="2749188" cy="2379712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>
                <a:latin typeface="+mn-lt"/>
              </a:rPr>
              <a:t>Впервые в стране была создана автономная внебюджетная система финансирования социальных выплат и формирования источников пенсионных капиталов. </a:t>
            </a:r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51044" y="699543"/>
            <a:ext cx="2881396" cy="23797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n-lt"/>
              </a:rPr>
              <a:t>В течение 1991-1992 гг. отделения Пенсионного фонда России были созданы во всех субъектах Федерации.</a:t>
            </a:r>
            <a:endParaRPr lang="ru-RU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pic>
        <p:nvPicPr>
          <p:cNvPr id="2050" name="Picture 2" descr="C:\Users\009PerkhinaAA\Pictures\Ан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00312"/>
            <a:ext cx="2143140" cy="1643074"/>
          </a:xfrm>
          <a:prstGeom prst="rect">
            <a:avLst/>
          </a:prstGeom>
          <a:noFill/>
        </p:spPr>
      </p:pic>
      <p:pic>
        <p:nvPicPr>
          <p:cNvPr id="2051" name="Picture 3" descr="C:\Users\009PerkhinaAA\Pictures\Любимый спец\3TemzYy-1Z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2931790"/>
            <a:ext cx="2830927" cy="1714512"/>
          </a:xfrm>
          <a:prstGeom prst="rect">
            <a:avLst/>
          </a:prstGeom>
          <a:noFill/>
        </p:spPr>
      </p:pic>
      <p:pic>
        <p:nvPicPr>
          <p:cNvPr id="2052" name="Picture 4" descr="C:\Users\009PerkhinaAA\Pictures\Любимый спец\2CBoDUHDkl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714626"/>
            <a:ext cx="1490461" cy="207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259632" y="1635646"/>
            <a:ext cx="6659700" cy="81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2400" b="1" dirty="0" smtClean="0"/>
              <a:t>«Каждому гарантируется социальное обеспечение по возрасту, в случае болезни, инвалидности, потери кормильца, для воспитания детей и в иных случаях, установленных законом»</a:t>
            </a:r>
            <a:r>
              <a:rPr lang="en" sz="2400" b="1" dirty="0" smtClean="0"/>
              <a:t>.</a:t>
            </a:r>
            <a:endParaRPr lang="ru-RU" sz="2400" b="1" dirty="0" smtClean="0"/>
          </a:p>
          <a:p>
            <a:pPr lvl="0" algn="r">
              <a:buNone/>
            </a:pPr>
            <a:r>
              <a:rPr lang="ru-RU" sz="1600" b="1" i="0" dirty="0" smtClean="0"/>
              <a:t>		  </a:t>
            </a:r>
          </a:p>
          <a:p>
            <a:pPr lvl="0" algn="r">
              <a:buNone/>
            </a:pPr>
            <a:r>
              <a:rPr lang="ru-RU" sz="1400" b="1" i="0" dirty="0" smtClean="0"/>
              <a:t>статья 39 Конституции Российской Федерации</a:t>
            </a:r>
          </a:p>
          <a:p>
            <a:pPr algn="r">
              <a:buNone/>
            </a:pPr>
            <a:r>
              <a:rPr lang="ru-RU" sz="1000" b="1" i="0" dirty="0" smtClean="0"/>
              <a:t> (принята всенародным голосованием 12.12.1993) </a:t>
            </a:r>
          </a:p>
          <a:p>
            <a:pPr lvl="0" algn="r">
              <a:buNone/>
            </a:pPr>
            <a:endParaRPr lang="en" sz="1400" b="1" i="0" dirty="0"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15816" y="2420062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3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Как устроена пенсионная система </a:t>
            </a:r>
            <a:br>
              <a:rPr lang="ru-RU" dirty="0" smtClean="0"/>
            </a:br>
            <a:r>
              <a:rPr lang="ru-RU" dirty="0" smtClean="0"/>
              <a:t>России</a:t>
            </a:r>
            <a:endParaRPr lang="en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86100" y="3515142"/>
            <a:ext cx="3371700" cy="784800"/>
          </a:xfrm>
        </p:spPr>
        <p:txBody>
          <a:bodyPr/>
          <a:lstStyle/>
          <a:p>
            <a:r>
              <a:rPr lang="ru-RU" dirty="0" smtClean="0"/>
              <a:t>Вкратце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3491880" y="2037912"/>
            <a:ext cx="3528392" cy="10692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Государственное пенсионное обеспечение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3491882" y="3304375"/>
            <a:ext cx="3528391" cy="10692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Негосударственное (добровольное) пенсионное обеспечение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3491882" y="771450"/>
            <a:ext cx="3528391" cy="10692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Обязательное пенсионное страхование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Три уровня пенсионной системы</a:t>
            </a:r>
            <a:endParaRPr lang="en" dirty="0"/>
          </a:p>
        </p:txBody>
      </p:sp>
      <p:cxnSp>
        <p:nvCxnSpPr>
          <p:cNvPr id="533" name="Shape 533"/>
          <p:cNvCxnSpPr>
            <a:endCxn id="531" idx="0"/>
          </p:cNvCxnSpPr>
          <p:nvPr/>
        </p:nvCxnSpPr>
        <p:spPr>
          <a:xfrm>
            <a:off x="5254577" y="12150"/>
            <a:ext cx="1501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534" name="Shape 534"/>
          <p:cNvCxnSpPr>
            <a:stCxn id="531" idx="4"/>
            <a:endCxn id="529" idx="0"/>
          </p:cNvCxnSpPr>
          <p:nvPr/>
        </p:nvCxnSpPr>
        <p:spPr>
          <a:xfrm>
            <a:off x="5256076" y="1840650"/>
            <a:ext cx="0" cy="197262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535" name="Shape 535"/>
          <p:cNvCxnSpPr>
            <a:stCxn id="530" idx="4"/>
          </p:cNvCxnSpPr>
          <p:nvPr/>
        </p:nvCxnSpPr>
        <p:spPr>
          <a:xfrm flipH="1">
            <a:off x="5254576" y="4373575"/>
            <a:ext cx="15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536" name="Shape 536"/>
          <p:cNvCxnSpPr>
            <a:stCxn id="529" idx="4"/>
            <a:endCxn id="530" idx="0"/>
          </p:cNvCxnSpPr>
          <p:nvPr/>
        </p:nvCxnSpPr>
        <p:spPr>
          <a:xfrm>
            <a:off x="5256076" y="3107113"/>
            <a:ext cx="0" cy="197263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Участники пенсионной системы</a:t>
            </a:r>
            <a:endParaRPr lang="en" dirty="0"/>
          </a:p>
        </p:txBody>
      </p:sp>
      <p:sp>
        <p:nvSpPr>
          <p:cNvPr id="482" name="Shape 482"/>
          <p:cNvSpPr/>
          <p:nvPr/>
        </p:nvSpPr>
        <p:spPr>
          <a:xfrm>
            <a:off x="5214942" y="500048"/>
            <a:ext cx="2643206" cy="2428892"/>
          </a:xfrm>
          <a:prstGeom prst="ellipse">
            <a:avLst/>
          </a:prstGeom>
          <a:noFill/>
          <a:ln w="28575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Страхователь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Работодатель, представляет сведения о застрахованных лицах в ПФР, перечисляет страховые взносы</a:t>
            </a:r>
            <a:r>
              <a:rPr lang="en-US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в налоговую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4283968" y="2378683"/>
            <a:ext cx="2304256" cy="2209292"/>
          </a:xfrm>
          <a:prstGeom prst="ellipse">
            <a:avLst/>
          </a:prstGeom>
          <a:noFill/>
          <a:ln w="25400" cap="flat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Застрахованное лицо</a:t>
            </a:r>
          </a:p>
          <a:p>
            <a:pPr lvl="0" algn="ctr" rtl="0">
              <a:spcBef>
                <a:spcPts val="0"/>
              </a:spcBef>
              <a:buNone/>
            </a:pPr>
            <a:endParaRPr lang="ru-RU" b="1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Получает пенсию после ее назначения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3203850" y="506474"/>
            <a:ext cx="2308839" cy="2308840"/>
          </a:xfrm>
          <a:prstGeom prst="ellipse">
            <a:avLst/>
          </a:prstGeom>
          <a:noFill/>
          <a:ln w="25400" cap="flat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Страховщик</a:t>
            </a:r>
          </a:p>
          <a:p>
            <a:pPr lvl="0" algn="ctr" rtl="0">
              <a:spcBef>
                <a:spcPts val="0"/>
              </a:spcBef>
              <a:buNone/>
            </a:pPr>
            <a:endParaRPr lang="ru-RU" sz="600" b="1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Пенсионный фонд РФ ведет учет пенсионных прав граждан, назначение и выплату пенсии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611560" y="465516"/>
            <a:ext cx="7920880" cy="30423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5050"/>
              </a:solidFill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827584" y="3507854"/>
            <a:ext cx="756084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4000" dirty="0" smtClean="0"/>
              <a:t>Персонифицированный учет</a:t>
            </a:r>
            <a:endParaRPr lang="en" sz="4000" dirty="0"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17</a:t>
            </a:fld>
            <a:endParaRPr lang="en"/>
          </a:p>
        </p:txBody>
      </p:sp>
      <p:sp>
        <p:nvSpPr>
          <p:cNvPr id="33" name="Shape 758"/>
          <p:cNvSpPr/>
          <p:nvPr/>
        </p:nvSpPr>
        <p:spPr>
          <a:xfrm>
            <a:off x="2339752" y="771550"/>
            <a:ext cx="1080120" cy="1098122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777"/>
          <p:cNvGrpSpPr/>
          <p:nvPr/>
        </p:nvGrpSpPr>
        <p:grpSpPr>
          <a:xfrm>
            <a:off x="1619672" y="1923678"/>
            <a:ext cx="1368152" cy="792088"/>
            <a:chOff x="5247525" y="3007275"/>
            <a:chExt cx="517575" cy="384825"/>
          </a:xfrm>
        </p:grpSpPr>
        <p:sp>
          <p:nvSpPr>
            <p:cNvPr id="38" name="Shape 77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38100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77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38100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31640" y="269602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РАБОТОДАТЕЛЬ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19494192">
            <a:off x="5294205" y="2563697"/>
            <a:ext cx="432048" cy="144016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926660">
            <a:off x="3147012" y="2655420"/>
            <a:ext cx="480053" cy="143024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6200000">
            <a:off x="4327559" y="2120115"/>
            <a:ext cx="296861" cy="192021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6826838">
            <a:off x="2514241" y="2045442"/>
            <a:ext cx="360040" cy="144016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1683062">
            <a:off x="5283594" y="1835514"/>
            <a:ext cx="432048" cy="144016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20060418">
            <a:off x="5267597" y="1179618"/>
            <a:ext cx="448675" cy="138465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35"/>
          <p:cNvGrpSpPr/>
          <p:nvPr/>
        </p:nvGrpSpPr>
        <p:grpSpPr>
          <a:xfrm>
            <a:off x="3923928" y="2499742"/>
            <a:ext cx="1152128" cy="918102"/>
            <a:chOff x="4211960" y="3645024"/>
            <a:chExt cx="1152128" cy="936104"/>
          </a:xfrm>
        </p:grpSpPr>
        <p:grpSp>
          <p:nvGrpSpPr>
            <p:cNvPr id="4" name="Shape 773"/>
            <p:cNvGrpSpPr/>
            <p:nvPr/>
          </p:nvGrpSpPr>
          <p:grpSpPr>
            <a:xfrm>
              <a:off x="4211960" y="3645024"/>
              <a:ext cx="1152128" cy="936104"/>
              <a:chOff x="2583100" y="2973775"/>
              <a:chExt cx="461550" cy="437200"/>
            </a:xfrm>
          </p:grpSpPr>
          <p:sp>
            <p:nvSpPr>
              <p:cNvPr id="41" name="Shape 774"/>
              <p:cNvSpPr/>
              <p:nvPr/>
            </p:nvSpPr>
            <p:spPr>
              <a:xfrm>
                <a:off x="2701225" y="3315975"/>
                <a:ext cx="225300" cy="95000"/>
              </a:xfrm>
              <a:custGeom>
                <a:avLst/>
                <a:gdLst/>
                <a:ahLst/>
                <a:cxnLst/>
                <a:rect l="0" t="0" r="0" b="0"/>
                <a:pathLst>
                  <a:path w="9012" h="3800" fill="none" extrusionOk="0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w="38100" cap="rnd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" name="Shape 775"/>
              <p:cNvSpPr/>
              <p:nvPr/>
            </p:nvSpPr>
            <p:spPr>
              <a:xfrm>
                <a:off x="2583100" y="2973775"/>
                <a:ext cx="461550" cy="336125"/>
              </a:xfrm>
              <a:custGeom>
                <a:avLst/>
                <a:gdLst/>
                <a:ahLst/>
                <a:cxnLst/>
                <a:rect l="0" t="0" r="0" b="0"/>
                <a:pathLst>
                  <a:path w="18462" h="13445" fill="none" extrusionOk="0">
                    <a:moveTo>
                      <a:pt x="17974" y="1"/>
                    </a:move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w="38100" cap="rnd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63" name="Picture 4" descr="C:\Documents and Settings\KrysinaOS\Мои документы\04-реклама и разъяснения\Фирменный стиль\лого_ПФР_2005_wmf\Logo-PFR_2005_без_фона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789040"/>
              <a:ext cx="432048" cy="433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4"/>
          <p:cNvGrpSpPr/>
          <p:nvPr/>
        </p:nvGrpSpPr>
        <p:grpSpPr>
          <a:xfrm>
            <a:off x="3851920" y="987574"/>
            <a:ext cx="1296144" cy="932911"/>
            <a:chOff x="755576" y="2833191"/>
            <a:chExt cx="1368152" cy="955849"/>
          </a:xfrm>
        </p:grpSpPr>
        <p:grpSp>
          <p:nvGrpSpPr>
            <p:cNvPr id="6" name="Shape 790"/>
            <p:cNvGrpSpPr/>
            <p:nvPr/>
          </p:nvGrpSpPr>
          <p:grpSpPr>
            <a:xfrm>
              <a:off x="755576" y="2852936"/>
              <a:ext cx="1368152" cy="936104"/>
              <a:chOff x="1244800" y="3717225"/>
              <a:chExt cx="449375" cy="302025"/>
            </a:xfrm>
          </p:grpSpPr>
          <p:sp>
            <p:nvSpPr>
              <p:cNvPr id="19" name="Shape 791"/>
              <p:cNvSpPr/>
              <p:nvPr/>
            </p:nvSpPr>
            <p:spPr>
              <a:xfrm>
                <a:off x="1244800" y="3717225"/>
                <a:ext cx="449375" cy="302025"/>
              </a:xfrm>
              <a:custGeom>
                <a:avLst/>
                <a:gdLst/>
                <a:ahLst/>
                <a:cxnLst/>
                <a:rect l="0" t="0" r="0" b="0"/>
                <a:pathLst>
                  <a:path w="17975" h="12081" fill="none" extrusionOk="0">
                    <a:moveTo>
                      <a:pt x="17000" y="0"/>
                    </a:moveTo>
                    <a:lnTo>
                      <a:pt x="974" y="0"/>
                    </a:lnTo>
                    <a:lnTo>
                      <a:pt x="974" y="0"/>
                    </a:lnTo>
                    <a:lnTo>
                      <a:pt x="780" y="25"/>
                    </a:lnTo>
                    <a:lnTo>
                      <a:pt x="585" y="73"/>
                    </a:lnTo>
                    <a:lnTo>
                      <a:pt x="414" y="171"/>
                    </a:lnTo>
                    <a:lnTo>
                      <a:pt x="292" y="292"/>
                    </a:lnTo>
                    <a:lnTo>
                      <a:pt x="171" y="439"/>
                    </a:lnTo>
                    <a:lnTo>
                      <a:pt x="73" y="609"/>
                    </a:lnTo>
                    <a:lnTo>
                      <a:pt x="25" y="780"/>
                    </a:lnTo>
                    <a:lnTo>
                      <a:pt x="0" y="974"/>
                    </a:lnTo>
                    <a:lnTo>
                      <a:pt x="0" y="11106"/>
                    </a:lnTo>
                    <a:lnTo>
                      <a:pt x="0" y="11106"/>
                    </a:lnTo>
                    <a:lnTo>
                      <a:pt x="25" y="11301"/>
                    </a:lnTo>
                    <a:lnTo>
                      <a:pt x="73" y="11471"/>
                    </a:lnTo>
                    <a:lnTo>
                      <a:pt x="171" y="11642"/>
                    </a:lnTo>
                    <a:lnTo>
                      <a:pt x="292" y="11788"/>
                    </a:lnTo>
                    <a:lnTo>
                      <a:pt x="414" y="11910"/>
                    </a:lnTo>
                    <a:lnTo>
                      <a:pt x="585" y="12007"/>
                    </a:lnTo>
                    <a:lnTo>
                      <a:pt x="780" y="12056"/>
                    </a:lnTo>
                    <a:lnTo>
                      <a:pt x="974" y="12080"/>
                    </a:lnTo>
                    <a:lnTo>
                      <a:pt x="17000" y="12080"/>
                    </a:lnTo>
                    <a:lnTo>
                      <a:pt x="17000" y="12080"/>
                    </a:lnTo>
                    <a:lnTo>
                      <a:pt x="17195" y="12056"/>
                    </a:lnTo>
                    <a:lnTo>
                      <a:pt x="17390" y="12007"/>
                    </a:lnTo>
                    <a:lnTo>
                      <a:pt x="17560" y="11910"/>
                    </a:lnTo>
                    <a:lnTo>
                      <a:pt x="17682" y="11788"/>
                    </a:lnTo>
                    <a:lnTo>
                      <a:pt x="17804" y="11642"/>
                    </a:lnTo>
                    <a:lnTo>
                      <a:pt x="17901" y="11471"/>
                    </a:lnTo>
                    <a:lnTo>
                      <a:pt x="17950" y="11301"/>
                    </a:lnTo>
                    <a:lnTo>
                      <a:pt x="17974" y="11106"/>
                    </a:lnTo>
                    <a:lnTo>
                      <a:pt x="17974" y="974"/>
                    </a:lnTo>
                    <a:lnTo>
                      <a:pt x="17974" y="974"/>
                    </a:lnTo>
                    <a:lnTo>
                      <a:pt x="17950" y="780"/>
                    </a:lnTo>
                    <a:lnTo>
                      <a:pt x="17901" y="609"/>
                    </a:lnTo>
                    <a:lnTo>
                      <a:pt x="17804" y="439"/>
                    </a:lnTo>
                    <a:lnTo>
                      <a:pt x="17682" y="292"/>
                    </a:lnTo>
                    <a:lnTo>
                      <a:pt x="17560" y="171"/>
                    </a:lnTo>
                    <a:lnTo>
                      <a:pt x="17390" y="73"/>
                    </a:lnTo>
                    <a:lnTo>
                      <a:pt x="17195" y="25"/>
                    </a:lnTo>
                    <a:lnTo>
                      <a:pt x="17000" y="0"/>
                    </a:lnTo>
                    <a:lnTo>
                      <a:pt x="17000" y="0"/>
                    </a:lnTo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792"/>
              <p:cNvSpPr/>
              <p:nvPr/>
            </p:nvSpPr>
            <p:spPr>
              <a:xfrm>
                <a:off x="1244800" y="3795150"/>
                <a:ext cx="4493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7975" h="1" fill="none" extrusionOk="0">
                    <a:moveTo>
                      <a:pt x="17974" y="1"/>
                    </a:moveTo>
                    <a:lnTo>
                      <a:pt x="0" y="1"/>
                    </a:lnTo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793"/>
              <p:cNvSpPr/>
              <p:nvPr/>
            </p:nvSpPr>
            <p:spPr>
              <a:xfrm>
                <a:off x="1244800" y="3853000"/>
                <a:ext cx="4493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7975" h="1" fill="none" extrusionOk="0">
                    <a:moveTo>
                      <a:pt x="0" y="0"/>
                    </a:moveTo>
                    <a:lnTo>
                      <a:pt x="17974" y="0"/>
                    </a:lnTo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794"/>
              <p:cNvSpPr/>
              <p:nvPr/>
            </p:nvSpPr>
            <p:spPr>
              <a:xfrm>
                <a:off x="1302625" y="3893800"/>
                <a:ext cx="1613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6455" h="1" fill="none" extrusionOk="0">
                    <a:moveTo>
                      <a:pt x="6455" y="0"/>
                    </a:moveTo>
                    <a:lnTo>
                      <a:pt x="1" y="0"/>
                    </a:lnTo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795"/>
              <p:cNvSpPr/>
              <p:nvPr/>
            </p:nvSpPr>
            <p:spPr>
              <a:xfrm>
                <a:off x="1302625" y="3933975"/>
                <a:ext cx="1102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4410" h="1" fill="none" extrusionOk="0">
                    <a:moveTo>
                      <a:pt x="4409" y="1"/>
                    </a:moveTo>
                    <a:lnTo>
                      <a:pt x="1" y="1"/>
                    </a:lnTo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796"/>
              <p:cNvSpPr/>
              <p:nvPr/>
            </p:nvSpPr>
            <p:spPr>
              <a:xfrm>
                <a:off x="1572975" y="3899875"/>
                <a:ext cx="62125" cy="40225"/>
              </a:xfrm>
              <a:custGeom>
                <a:avLst/>
                <a:gdLst/>
                <a:ahLst/>
                <a:cxnLst/>
                <a:rect l="0" t="0" r="0" b="0"/>
                <a:pathLst>
                  <a:path w="2485" h="1609" fill="none" extrusionOk="0">
                    <a:moveTo>
                      <a:pt x="1998" y="1"/>
                    </a:moveTo>
                    <a:lnTo>
                      <a:pt x="488" y="1"/>
                    </a:lnTo>
                    <a:lnTo>
                      <a:pt x="488" y="1"/>
                    </a:lnTo>
                    <a:lnTo>
                      <a:pt x="390" y="1"/>
                    </a:lnTo>
                    <a:lnTo>
                      <a:pt x="293" y="25"/>
                    </a:lnTo>
                    <a:lnTo>
                      <a:pt x="220" y="74"/>
                    </a:lnTo>
                    <a:lnTo>
                      <a:pt x="147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121"/>
                    </a:lnTo>
                    <a:lnTo>
                      <a:pt x="0" y="1121"/>
                    </a:lnTo>
                    <a:lnTo>
                      <a:pt x="25" y="1218"/>
                    </a:lnTo>
                    <a:lnTo>
                      <a:pt x="49" y="1316"/>
                    </a:lnTo>
                    <a:lnTo>
                      <a:pt x="98" y="1389"/>
                    </a:lnTo>
                    <a:lnTo>
                      <a:pt x="147" y="1462"/>
                    </a:lnTo>
                    <a:lnTo>
                      <a:pt x="220" y="1511"/>
                    </a:lnTo>
                    <a:lnTo>
                      <a:pt x="293" y="1559"/>
                    </a:lnTo>
                    <a:lnTo>
                      <a:pt x="390" y="1584"/>
                    </a:lnTo>
                    <a:lnTo>
                      <a:pt x="488" y="1608"/>
                    </a:lnTo>
                    <a:lnTo>
                      <a:pt x="1998" y="1608"/>
                    </a:lnTo>
                    <a:lnTo>
                      <a:pt x="1998" y="1608"/>
                    </a:lnTo>
                    <a:lnTo>
                      <a:pt x="2095" y="1584"/>
                    </a:lnTo>
                    <a:lnTo>
                      <a:pt x="2192" y="1559"/>
                    </a:lnTo>
                    <a:lnTo>
                      <a:pt x="2265" y="1511"/>
                    </a:lnTo>
                    <a:lnTo>
                      <a:pt x="2339" y="1462"/>
                    </a:lnTo>
                    <a:lnTo>
                      <a:pt x="2387" y="1389"/>
                    </a:lnTo>
                    <a:lnTo>
                      <a:pt x="2436" y="1316"/>
                    </a:lnTo>
                    <a:lnTo>
                      <a:pt x="2485" y="1218"/>
                    </a:lnTo>
                    <a:lnTo>
                      <a:pt x="2485" y="1121"/>
                    </a:lnTo>
                    <a:lnTo>
                      <a:pt x="2485" y="488"/>
                    </a:lnTo>
                    <a:lnTo>
                      <a:pt x="2485" y="488"/>
                    </a:lnTo>
                    <a:lnTo>
                      <a:pt x="2485" y="390"/>
                    </a:lnTo>
                    <a:lnTo>
                      <a:pt x="2436" y="293"/>
                    </a:lnTo>
                    <a:lnTo>
                      <a:pt x="2387" y="220"/>
                    </a:lnTo>
                    <a:lnTo>
                      <a:pt x="2339" y="147"/>
                    </a:lnTo>
                    <a:lnTo>
                      <a:pt x="2265" y="74"/>
                    </a:lnTo>
                    <a:lnTo>
                      <a:pt x="2192" y="25"/>
                    </a:lnTo>
                    <a:lnTo>
                      <a:pt x="2095" y="1"/>
                    </a:lnTo>
                    <a:lnTo>
                      <a:pt x="1998" y="1"/>
                    </a:lnTo>
                    <a:lnTo>
                      <a:pt x="1998" y="1"/>
                    </a:lnTo>
                    <a:close/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013035" y="2833191"/>
              <a:ext cx="83067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B050"/>
                  </a:solidFill>
                </a:rPr>
                <a:t>СНИЛС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Группа 50"/>
          <p:cNvGrpSpPr/>
          <p:nvPr/>
        </p:nvGrpSpPr>
        <p:grpSpPr>
          <a:xfrm>
            <a:off x="5796136" y="699542"/>
            <a:ext cx="1296144" cy="1008112"/>
            <a:chOff x="1907704" y="1268760"/>
            <a:chExt cx="1296144" cy="986433"/>
          </a:xfrm>
        </p:grpSpPr>
        <p:grpSp>
          <p:nvGrpSpPr>
            <p:cNvPr id="8" name="Shape 807"/>
            <p:cNvGrpSpPr/>
            <p:nvPr/>
          </p:nvGrpSpPr>
          <p:grpSpPr>
            <a:xfrm>
              <a:off x="1907704" y="1268760"/>
              <a:ext cx="1296144" cy="936104"/>
              <a:chOff x="2599525" y="3688600"/>
              <a:chExt cx="428675" cy="351950"/>
            </a:xfrm>
          </p:grpSpPr>
          <p:sp>
            <p:nvSpPr>
              <p:cNvPr id="44" name="Shape 808"/>
              <p:cNvSpPr/>
              <p:nvPr/>
            </p:nvSpPr>
            <p:spPr>
              <a:xfrm>
                <a:off x="2599525" y="3688600"/>
                <a:ext cx="428675" cy="168675"/>
              </a:xfrm>
              <a:custGeom>
                <a:avLst/>
                <a:gdLst/>
                <a:ahLst/>
                <a:cxnLst/>
                <a:rect l="0" t="0" r="0" b="0"/>
                <a:pathLst>
                  <a:path w="17147" h="6747" fill="none" extrusionOk="0">
                    <a:moveTo>
                      <a:pt x="16660" y="1876"/>
                    </a:moveTo>
                    <a:lnTo>
                      <a:pt x="11594" y="1876"/>
                    </a:lnTo>
                    <a:lnTo>
                      <a:pt x="11594" y="1462"/>
                    </a:lnTo>
                    <a:lnTo>
                      <a:pt x="11594" y="1462"/>
                    </a:lnTo>
                    <a:lnTo>
                      <a:pt x="11594" y="1316"/>
                    </a:lnTo>
                    <a:lnTo>
                      <a:pt x="11569" y="1170"/>
                    </a:lnTo>
                    <a:lnTo>
                      <a:pt x="11472" y="902"/>
                    </a:lnTo>
                    <a:lnTo>
                      <a:pt x="11350" y="658"/>
                    </a:lnTo>
                    <a:lnTo>
                      <a:pt x="11155" y="439"/>
                    </a:lnTo>
                    <a:lnTo>
                      <a:pt x="10961" y="268"/>
                    </a:lnTo>
                    <a:lnTo>
                      <a:pt x="10693" y="122"/>
                    </a:lnTo>
                    <a:lnTo>
                      <a:pt x="10425" y="49"/>
                    </a:lnTo>
                    <a:lnTo>
                      <a:pt x="10279" y="25"/>
                    </a:lnTo>
                    <a:lnTo>
                      <a:pt x="10133" y="1"/>
                    </a:lnTo>
                    <a:lnTo>
                      <a:pt x="7015" y="1"/>
                    </a:lnTo>
                    <a:lnTo>
                      <a:pt x="7015" y="1"/>
                    </a:lnTo>
                    <a:lnTo>
                      <a:pt x="6869" y="25"/>
                    </a:lnTo>
                    <a:lnTo>
                      <a:pt x="6723" y="49"/>
                    </a:lnTo>
                    <a:lnTo>
                      <a:pt x="6455" y="122"/>
                    </a:lnTo>
                    <a:lnTo>
                      <a:pt x="6187" y="268"/>
                    </a:lnTo>
                    <a:lnTo>
                      <a:pt x="5992" y="439"/>
                    </a:lnTo>
                    <a:lnTo>
                      <a:pt x="5797" y="658"/>
                    </a:lnTo>
                    <a:lnTo>
                      <a:pt x="5676" y="902"/>
                    </a:lnTo>
                    <a:lnTo>
                      <a:pt x="5578" y="1170"/>
                    </a:lnTo>
                    <a:lnTo>
                      <a:pt x="5554" y="1316"/>
                    </a:lnTo>
                    <a:lnTo>
                      <a:pt x="5554" y="1462"/>
                    </a:lnTo>
                    <a:lnTo>
                      <a:pt x="5554" y="1876"/>
                    </a:lnTo>
                    <a:lnTo>
                      <a:pt x="488" y="1876"/>
                    </a:lnTo>
                    <a:lnTo>
                      <a:pt x="488" y="1876"/>
                    </a:lnTo>
                    <a:lnTo>
                      <a:pt x="391" y="1876"/>
                    </a:lnTo>
                    <a:lnTo>
                      <a:pt x="293" y="1900"/>
                    </a:lnTo>
                    <a:lnTo>
                      <a:pt x="220" y="1949"/>
                    </a:lnTo>
                    <a:lnTo>
                      <a:pt x="147" y="2022"/>
                    </a:lnTo>
                    <a:lnTo>
                      <a:pt x="74" y="2071"/>
                    </a:lnTo>
                    <a:lnTo>
                      <a:pt x="50" y="2168"/>
                    </a:lnTo>
                    <a:lnTo>
                      <a:pt x="1" y="2266"/>
                    </a:lnTo>
                    <a:lnTo>
                      <a:pt x="1" y="2363"/>
                    </a:lnTo>
                    <a:lnTo>
                      <a:pt x="1" y="5773"/>
                    </a:lnTo>
                    <a:lnTo>
                      <a:pt x="1" y="5773"/>
                    </a:lnTo>
                    <a:lnTo>
                      <a:pt x="25" y="5967"/>
                    </a:lnTo>
                    <a:lnTo>
                      <a:pt x="74" y="6138"/>
                    </a:lnTo>
                    <a:lnTo>
                      <a:pt x="171" y="6308"/>
                    </a:lnTo>
                    <a:lnTo>
                      <a:pt x="293" y="6455"/>
                    </a:lnTo>
                    <a:lnTo>
                      <a:pt x="439" y="6576"/>
                    </a:lnTo>
                    <a:lnTo>
                      <a:pt x="585" y="6674"/>
                    </a:lnTo>
                    <a:lnTo>
                      <a:pt x="780" y="6722"/>
                    </a:lnTo>
                    <a:lnTo>
                      <a:pt x="975" y="6747"/>
                    </a:lnTo>
                    <a:lnTo>
                      <a:pt x="7721" y="6747"/>
                    </a:lnTo>
                    <a:lnTo>
                      <a:pt x="7721" y="6138"/>
                    </a:lnTo>
                    <a:lnTo>
                      <a:pt x="7721" y="6138"/>
                    </a:lnTo>
                    <a:lnTo>
                      <a:pt x="7746" y="6041"/>
                    </a:lnTo>
                    <a:lnTo>
                      <a:pt x="7770" y="5967"/>
                    </a:lnTo>
                    <a:lnTo>
                      <a:pt x="7819" y="5870"/>
                    </a:lnTo>
                    <a:lnTo>
                      <a:pt x="7868" y="5797"/>
                    </a:lnTo>
                    <a:lnTo>
                      <a:pt x="7941" y="5748"/>
                    </a:lnTo>
                    <a:lnTo>
                      <a:pt x="8038" y="5700"/>
                    </a:lnTo>
                    <a:lnTo>
                      <a:pt x="8111" y="5675"/>
                    </a:lnTo>
                    <a:lnTo>
                      <a:pt x="8209" y="5651"/>
                    </a:lnTo>
                    <a:lnTo>
                      <a:pt x="8939" y="5651"/>
                    </a:lnTo>
                    <a:lnTo>
                      <a:pt x="8939" y="5651"/>
                    </a:lnTo>
                    <a:lnTo>
                      <a:pt x="9037" y="5675"/>
                    </a:lnTo>
                    <a:lnTo>
                      <a:pt x="9110" y="5700"/>
                    </a:lnTo>
                    <a:lnTo>
                      <a:pt x="9207" y="5748"/>
                    </a:lnTo>
                    <a:lnTo>
                      <a:pt x="9280" y="5797"/>
                    </a:lnTo>
                    <a:lnTo>
                      <a:pt x="9329" y="5870"/>
                    </a:lnTo>
                    <a:lnTo>
                      <a:pt x="9378" y="5967"/>
                    </a:lnTo>
                    <a:lnTo>
                      <a:pt x="9402" y="6041"/>
                    </a:lnTo>
                    <a:lnTo>
                      <a:pt x="9426" y="6138"/>
                    </a:lnTo>
                    <a:lnTo>
                      <a:pt x="9426" y="6747"/>
                    </a:lnTo>
                    <a:lnTo>
                      <a:pt x="16173" y="6747"/>
                    </a:lnTo>
                    <a:lnTo>
                      <a:pt x="16173" y="6747"/>
                    </a:lnTo>
                    <a:lnTo>
                      <a:pt x="16367" y="6722"/>
                    </a:lnTo>
                    <a:lnTo>
                      <a:pt x="16562" y="6674"/>
                    </a:lnTo>
                    <a:lnTo>
                      <a:pt x="16708" y="6576"/>
                    </a:lnTo>
                    <a:lnTo>
                      <a:pt x="16855" y="6455"/>
                    </a:lnTo>
                    <a:lnTo>
                      <a:pt x="16976" y="6308"/>
                    </a:lnTo>
                    <a:lnTo>
                      <a:pt x="17074" y="6138"/>
                    </a:lnTo>
                    <a:lnTo>
                      <a:pt x="17122" y="5967"/>
                    </a:lnTo>
                    <a:lnTo>
                      <a:pt x="17147" y="5773"/>
                    </a:lnTo>
                    <a:lnTo>
                      <a:pt x="17147" y="2363"/>
                    </a:lnTo>
                    <a:lnTo>
                      <a:pt x="17147" y="2363"/>
                    </a:lnTo>
                    <a:lnTo>
                      <a:pt x="17147" y="2266"/>
                    </a:lnTo>
                    <a:lnTo>
                      <a:pt x="17098" y="2168"/>
                    </a:lnTo>
                    <a:lnTo>
                      <a:pt x="17074" y="2071"/>
                    </a:lnTo>
                    <a:lnTo>
                      <a:pt x="17001" y="2022"/>
                    </a:lnTo>
                    <a:lnTo>
                      <a:pt x="16928" y="1949"/>
                    </a:lnTo>
                    <a:lnTo>
                      <a:pt x="16855" y="1900"/>
                    </a:lnTo>
                    <a:lnTo>
                      <a:pt x="16757" y="1876"/>
                    </a:lnTo>
                    <a:lnTo>
                      <a:pt x="16660" y="1876"/>
                    </a:lnTo>
                    <a:lnTo>
                      <a:pt x="16660" y="1876"/>
                    </a:lnTo>
                    <a:close/>
                    <a:moveTo>
                      <a:pt x="10620" y="1876"/>
                    </a:moveTo>
                    <a:lnTo>
                      <a:pt x="6528" y="1876"/>
                    </a:lnTo>
                    <a:lnTo>
                      <a:pt x="6528" y="1462"/>
                    </a:lnTo>
                    <a:lnTo>
                      <a:pt x="6528" y="1462"/>
                    </a:lnTo>
                    <a:lnTo>
                      <a:pt x="6528" y="1364"/>
                    </a:lnTo>
                    <a:lnTo>
                      <a:pt x="6577" y="1291"/>
                    </a:lnTo>
                    <a:lnTo>
                      <a:pt x="6601" y="1194"/>
                    </a:lnTo>
                    <a:lnTo>
                      <a:pt x="6674" y="1121"/>
                    </a:lnTo>
                    <a:lnTo>
                      <a:pt x="6747" y="1072"/>
                    </a:lnTo>
                    <a:lnTo>
                      <a:pt x="6820" y="1023"/>
                    </a:lnTo>
                    <a:lnTo>
                      <a:pt x="6918" y="999"/>
                    </a:lnTo>
                    <a:lnTo>
                      <a:pt x="7015" y="975"/>
                    </a:lnTo>
                    <a:lnTo>
                      <a:pt x="10133" y="975"/>
                    </a:lnTo>
                    <a:lnTo>
                      <a:pt x="10133" y="975"/>
                    </a:lnTo>
                    <a:lnTo>
                      <a:pt x="10230" y="999"/>
                    </a:lnTo>
                    <a:lnTo>
                      <a:pt x="10327" y="1023"/>
                    </a:lnTo>
                    <a:lnTo>
                      <a:pt x="10400" y="1072"/>
                    </a:lnTo>
                    <a:lnTo>
                      <a:pt x="10474" y="1121"/>
                    </a:lnTo>
                    <a:lnTo>
                      <a:pt x="10547" y="1194"/>
                    </a:lnTo>
                    <a:lnTo>
                      <a:pt x="10571" y="1291"/>
                    </a:lnTo>
                    <a:lnTo>
                      <a:pt x="10620" y="1364"/>
                    </a:lnTo>
                    <a:lnTo>
                      <a:pt x="10620" y="1462"/>
                    </a:lnTo>
                    <a:lnTo>
                      <a:pt x="10620" y="1876"/>
                    </a:lnTo>
                    <a:close/>
                  </a:path>
                </a:pathLst>
              </a:custGeom>
              <a:noFill/>
              <a:ln w="38100" cap="rnd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809"/>
              <p:cNvSpPr/>
              <p:nvPr/>
            </p:nvSpPr>
            <p:spPr>
              <a:xfrm>
                <a:off x="2792550" y="3862125"/>
                <a:ext cx="42650" cy="23775"/>
              </a:xfrm>
              <a:custGeom>
                <a:avLst/>
                <a:gdLst/>
                <a:ahLst/>
                <a:cxnLst/>
                <a:rect l="0" t="0" r="0" b="0"/>
                <a:pathLst>
                  <a:path w="1706" h="951" fill="none" extrusionOk="0">
                    <a:moveTo>
                      <a:pt x="1705" y="1"/>
                    </a:moveTo>
                    <a:lnTo>
                      <a:pt x="1705" y="463"/>
                    </a:lnTo>
                    <a:lnTo>
                      <a:pt x="1705" y="463"/>
                    </a:lnTo>
                    <a:lnTo>
                      <a:pt x="1681" y="561"/>
                    </a:lnTo>
                    <a:lnTo>
                      <a:pt x="1657" y="658"/>
                    </a:lnTo>
                    <a:lnTo>
                      <a:pt x="1608" y="756"/>
                    </a:lnTo>
                    <a:lnTo>
                      <a:pt x="1559" y="804"/>
                    </a:lnTo>
                    <a:lnTo>
                      <a:pt x="1486" y="877"/>
                    </a:lnTo>
                    <a:lnTo>
                      <a:pt x="1389" y="926"/>
                    </a:lnTo>
                    <a:lnTo>
                      <a:pt x="1316" y="951"/>
                    </a:lnTo>
                    <a:lnTo>
                      <a:pt x="1218" y="951"/>
                    </a:lnTo>
                    <a:lnTo>
                      <a:pt x="488" y="951"/>
                    </a:lnTo>
                    <a:lnTo>
                      <a:pt x="488" y="951"/>
                    </a:lnTo>
                    <a:lnTo>
                      <a:pt x="390" y="951"/>
                    </a:lnTo>
                    <a:lnTo>
                      <a:pt x="317" y="926"/>
                    </a:lnTo>
                    <a:lnTo>
                      <a:pt x="220" y="877"/>
                    </a:lnTo>
                    <a:lnTo>
                      <a:pt x="147" y="804"/>
                    </a:lnTo>
                    <a:lnTo>
                      <a:pt x="98" y="756"/>
                    </a:lnTo>
                    <a:lnTo>
                      <a:pt x="49" y="658"/>
                    </a:lnTo>
                    <a:lnTo>
                      <a:pt x="25" y="561"/>
                    </a:lnTo>
                    <a:lnTo>
                      <a:pt x="0" y="463"/>
                    </a:lnTo>
                    <a:lnTo>
                      <a:pt x="0" y="1"/>
                    </a:lnTo>
                  </a:path>
                </a:pathLst>
              </a:custGeom>
              <a:noFill/>
              <a:ln w="38100" cap="rnd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810"/>
              <p:cNvSpPr/>
              <p:nvPr/>
            </p:nvSpPr>
            <p:spPr>
              <a:xfrm>
                <a:off x="2599525" y="3852375"/>
                <a:ext cx="428675" cy="188175"/>
              </a:xfrm>
              <a:custGeom>
                <a:avLst/>
                <a:gdLst/>
                <a:ahLst/>
                <a:cxnLst/>
                <a:rect l="0" t="0" r="0" b="0"/>
                <a:pathLst>
                  <a:path w="17147" h="7527" fill="none" extrusionOk="0">
                    <a:moveTo>
                      <a:pt x="1" y="1"/>
                    </a:moveTo>
                    <a:lnTo>
                      <a:pt x="1" y="7040"/>
                    </a:lnTo>
                    <a:lnTo>
                      <a:pt x="1" y="7040"/>
                    </a:lnTo>
                    <a:lnTo>
                      <a:pt x="1" y="7137"/>
                    </a:lnTo>
                    <a:lnTo>
                      <a:pt x="50" y="7210"/>
                    </a:lnTo>
                    <a:lnTo>
                      <a:pt x="74" y="7307"/>
                    </a:lnTo>
                    <a:lnTo>
                      <a:pt x="147" y="7381"/>
                    </a:lnTo>
                    <a:lnTo>
                      <a:pt x="220" y="7429"/>
                    </a:lnTo>
                    <a:lnTo>
                      <a:pt x="293" y="7478"/>
                    </a:lnTo>
                    <a:lnTo>
                      <a:pt x="391" y="7502"/>
                    </a:lnTo>
                    <a:lnTo>
                      <a:pt x="488" y="7527"/>
                    </a:lnTo>
                    <a:lnTo>
                      <a:pt x="16660" y="7527"/>
                    </a:lnTo>
                    <a:lnTo>
                      <a:pt x="16660" y="7527"/>
                    </a:lnTo>
                    <a:lnTo>
                      <a:pt x="16757" y="7502"/>
                    </a:lnTo>
                    <a:lnTo>
                      <a:pt x="16855" y="7478"/>
                    </a:lnTo>
                    <a:lnTo>
                      <a:pt x="16928" y="7429"/>
                    </a:lnTo>
                    <a:lnTo>
                      <a:pt x="17001" y="7381"/>
                    </a:lnTo>
                    <a:lnTo>
                      <a:pt x="17074" y="7307"/>
                    </a:lnTo>
                    <a:lnTo>
                      <a:pt x="17098" y="7210"/>
                    </a:lnTo>
                    <a:lnTo>
                      <a:pt x="17147" y="7137"/>
                    </a:lnTo>
                    <a:lnTo>
                      <a:pt x="17147" y="7040"/>
                    </a:lnTo>
                    <a:lnTo>
                      <a:pt x="17147" y="1"/>
                    </a:lnTo>
                  </a:path>
                </a:pathLst>
              </a:custGeom>
              <a:noFill/>
              <a:ln w="38100" cap="rnd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907704" y="1844824"/>
              <a:ext cx="129614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C000"/>
                  </a:solidFill>
                </a:rPr>
                <a:t>ГОСУСЛУГИ</a:t>
              </a:r>
              <a:endParaRPr lang="ru-RU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Shape 821"/>
          <p:cNvGrpSpPr/>
          <p:nvPr/>
        </p:nvGrpSpPr>
        <p:grpSpPr>
          <a:xfrm>
            <a:off x="5796136" y="1923678"/>
            <a:ext cx="1368152" cy="774086"/>
            <a:chOff x="4604550" y="3714775"/>
            <a:chExt cx="439625" cy="319075"/>
          </a:xfrm>
        </p:grpSpPr>
        <p:sp>
          <p:nvSpPr>
            <p:cNvPr id="48" name="Shape 822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23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940152" y="181566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ПЕНСИЯ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18</a:t>
            </a:fld>
            <a:endParaRPr lang="en"/>
          </a:p>
        </p:txBody>
      </p:sp>
      <p:pic>
        <p:nvPicPr>
          <p:cNvPr id="5" name="Picture 2" descr="\\10.77.0.110\smi\08-проекты\002-Дни пенсионной грамотности\виды пенс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771549"/>
            <a:ext cx="6696744" cy="360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2683000" y="112395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Возраст</a:t>
            </a:r>
            <a:endParaRPr lang="en" sz="2000" b="1" dirty="0"/>
          </a:p>
        </p:txBody>
      </p:sp>
      <p:sp>
        <p:nvSpPr>
          <p:cNvPr id="543" name="Shape 543"/>
          <p:cNvSpPr txBox="1">
            <a:spLocks noGrp="1"/>
          </p:cNvSpPr>
          <p:nvPr>
            <p:ph type="body" idx="2"/>
          </p:nvPr>
        </p:nvSpPr>
        <p:spPr>
          <a:xfrm>
            <a:off x="4637112" y="112395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Стаж</a:t>
            </a:r>
            <a:endParaRPr lang="en" sz="2000" b="1" dirty="0"/>
          </a:p>
        </p:txBody>
      </p:sp>
      <p:sp>
        <p:nvSpPr>
          <p:cNvPr id="544" name="Shape 544"/>
          <p:cNvSpPr txBox="1">
            <a:spLocks noGrp="1"/>
          </p:cNvSpPr>
          <p:nvPr>
            <p:ph type="body" idx="3"/>
          </p:nvPr>
        </p:nvSpPr>
        <p:spPr>
          <a:xfrm>
            <a:off x="6591225" y="112395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Пенсионные коэффициенты</a:t>
            </a:r>
            <a:endParaRPr lang="en" sz="2000" b="1" dirty="0"/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Страховая пенсия</a:t>
            </a:r>
            <a:endParaRPr lang="en" dirty="0"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2683000" y="2724150"/>
            <a:ext cx="1858800" cy="18638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       60 лет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       65 лет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Либо достижение условий для назначения </a:t>
            </a:r>
            <a:r>
              <a:rPr lang="ru-RU" sz="1200" b="1" smtClean="0"/>
              <a:t>досрочной пенсии</a:t>
            </a:r>
            <a:endParaRPr lang="ru-RU" sz="1200" b="1" dirty="0" smtClean="0"/>
          </a:p>
          <a:p>
            <a:pPr lvl="0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547" name="Shape 547"/>
          <p:cNvSpPr txBox="1">
            <a:spLocks noGrp="1"/>
          </p:cNvSpPr>
          <p:nvPr>
            <p:ph type="body" idx="2"/>
          </p:nvPr>
        </p:nvSpPr>
        <p:spPr>
          <a:xfrm>
            <a:off x="4637112" y="272415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10 лет в 2019 году</a:t>
            </a:r>
          </a:p>
          <a:p>
            <a:pPr>
              <a:buNone/>
            </a:pPr>
            <a:r>
              <a:rPr lang="ru-RU" sz="1200" b="1" dirty="0" smtClean="0"/>
              <a:t>11 лет в 2020 году</a:t>
            </a:r>
          </a:p>
          <a:p>
            <a:pPr>
              <a:buNone/>
            </a:pPr>
            <a:r>
              <a:rPr lang="ru-RU" sz="1200" b="1" dirty="0" smtClean="0"/>
              <a:t>…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15 лет к 2024 году </a:t>
            </a:r>
            <a:endParaRPr lang="en" sz="1200" dirty="0"/>
          </a:p>
        </p:txBody>
      </p:sp>
      <p:sp>
        <p:nvSpPr>
          <p:cNvPr id="548" name="Shape 548"/>
          <p:cNvSpPr txBox="1">
            <a:spLocks noGrp="1"/>
          </p:cNvSpPr>
          <p:nvPr>
            <p:ph type="body" idx="3"/>
          </p:nvPr>
        </p:nvSpPr>
        <p:spPr>
          <a:xfrm>
            <a:off x="6591226" y="2724150"/>
            <a:ext cx="2013223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16,2 </a:t>
            </a:r>
            <a:r>
              <a:rPr lang="ru-RU" sz="1200" b="1" dirty="0" err="1" smtClean="0"/>
              <a:t>коэф</a:t>
            </a:r>
            <a:r>
              <a:rPr lang="ru-RU" sz="1200" b="1" dirty="0" smtClean="0"/>
              <a:t>. в 2019 году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18,6 </a:t>
            </a:r>
            <a:r>
              <a:rPr lang="ru-RU" sz="1200" b="1" dirty="0" err="1" smtClean="0"/>
              <a:t>коэф</a:t>
            </a:r>
            <a:r>
              <a:rPr lang="ru-RU" sz="1200" b="1" dirty="0" smtClean="0"/>
              <a:t>. в 2020 году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…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30 </a:t>
            </a:r>
            <a:r>
              <a:rPr lang="ru-RU" sz="1200" b="1" dirty="0" err="1" smtClean="0"/>
              <a:t>коэф</a:t>
            </a:r>
            <a:r>
              <a:rPr lang="ru-RU" sz="1200" b="1" dirty="0" smtClean="0"/>
              <a:t>. к 2025 году</a:t>
            </a:r>
            <a:endParaRPr lang="en" sz="1200" b="1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  <p:grpSp>
        <p:nvGrpSpPr>
          <p:cNvPr id="2" name="Shape 955"/>
          <p:cNvGrpSpPr/>
          <p:nvPr/>
        </p:nvGrpSpPr>
        <p:grpSpPr>
          <a:xfrm>
            <a:off x="4716016" y="1707655"/>
            <a:ext cx="1152128" cy="936104"/>
            <a:chOff x="5973900" y="318475"/>
            <a:chExt cx="401900" cy="380575"/>
          </a:xfrm>
          <a:solidFill>
            <a:schemeClr val="accent1">
              <a:lumMod val="75000"/>
            </a:schemeClr>
          </a:solidFill>
        </p:grpSpPr>
        <p:sp>
          <p:nvSpPr>
            <p:cNvPr id="11" name="Shape 956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2" name="Shape 957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3" name="Shape 95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4" name="Shape 95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5" name="Shape 960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6" name="Shape 96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7" name="Shape 962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8" name="Shape 963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9" name="Shape 964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" name="Shape 965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1" name="Shape 966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2" name="Shape 967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3" name="Shape 96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4" name="Shape 96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</p:grpSp>
      <p:sp>
        <p:nvSpPr>
          <p:cNvPr id="40" name="Shape 667"/>
          <p:cNvSpPr/>
          <p:nvPr/>
        </p:nvSpPr>
        <p:spPr>
          <a:xfrm>
            <a:off x="6948264" y="1851670"/>
            <a:ext cx="288032" cy="28803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DEA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667"/>
          <p:cNvSpPr/>
          <p:nvPr/>
        </p:nvSpPr>
        <p:spPr>
          <a:xfrm>
            <a:off x="7236296" y="2067695"/>
            <a:ext cx="648072" cy="57606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DEA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667"/>
          <p:cNvSpPr/>
          <p:nvPr/>
        </p:nvSpPr>
        <p:spPr>
          <a:xfrm>
            <a:off x="7685112" y="1652415"/>
            <a:ext cx="415280" cy="41528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DEA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Shape 931"/>
          <p:cNvGrpSpPr/>
          <p:nvPr/>
        </p:nvGrpSpPr>
        <p:grpSpPr>
          <a:xfrm>
            <a:off x="2843808" y="1707654"/>
            <a:ext cx="864096" cy="864096"/>
            <a:chOff x="6649150" y="309350"/>
            <a:chExt cx="395800" cy="395800"/>
          </a:xfrm>
        </p:grpSpPr>
        <p:sp>
          <p:nvSpPr>
            <p:cNvPr id="44" name="Shape 932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933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934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935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936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937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93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93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940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94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942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943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944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945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946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947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94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94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950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95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952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953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954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73" name="Picture 12" descr="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0281" y="3075807"/>
            <a:ext cx="155537" cy="31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3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2760065"/>
            <a:ext cx="144016" cy="30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Почему я должен думать о пенсии прямо сейчас</a:t>
            </a:r>
            <a:endParaRPr lang="en" dirty="0"/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771802" y="915567"/>
            <a:ext cx="5773523" cy="30963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Потому что</a:t>
            </a:r>
            <a:r>
              <a:rPr lang="ru-RU" sz="1400" dirty="0" smtClean="0"/>
              <a:t> взрослая жизнь уже начинается.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Потому что</a:t>
            </a:r>
            <a:r>
              <a:rPr lang="ru-RU" sz="1400" dirty="0" smtClean="0"/>
              <a:t> пенсия формируется не когда-нибудь потом — она формируется с первого рабочего дня.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Потому что</a:t>
            </a:r>
            <a:r>
              <a:rPr lang="ru-RU" sz="1400" dirty="0" smtClean="0"/>
              <a:t> для изучения того, что нужно знать про пенсию, тебе потребуется не больше двух часов. А время, когда размер пенсии будет определять всю твою жизнь, - два десятилетия, а то и больше.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Потому что</a:t>
            </a:r>
            <a:r>
              <a:rPr lang="ru-RU" sz="1400" dirty="0" smtClean="0"/>
              <a:t>, когда ты станешь совсем взрослым, серьезным и ответственным и будешь готов «заняться, наконец, будущей пенсией», может оказаться, что возможность упущена безвозвратно, и «пересдачи» не будет. Все начинается именно сейчас.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Потому что</a:t>
            </a:r>
            <a:r>
              <a:rPr lang="ru-RU" sz="1400" dirty="0" smtClean="0"/>
              <a:t> это твоё будущее.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400" dirty="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rgbClr val="4A5C65"/>
              </a:solidFill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pic>
        <p:nvPicPr>
          <p:cNvPr id="5" name="Picture 4" descr="http://i1.wp.com/shippingandfreightresource.com/wp-content/uploads/2014/02/question.png?resize=225%2C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2499742"/>
            <a:ext cx="1548512" cy="20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20</a:t>
            </a:fld>
            <a:endParaRPr lang="en"/>
          </a:p>
        </p:txBody>
      </p:sp>
      <p:graphicFrame>
        <p:nvGraphicFramePr>
          <p:cNvPr id="4" name="Схема 3"/>
          <p:cNvGraphicFramePr/>
          <p:nvPr/>
        </p:nvGraphicFramePr>
        <p:xfrm>
          <a:off x="1331640" y="627534"/>
          <a:ext cx="67687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6104" y="411511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30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Пенсионные коэффициенты – каждый год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3221310"/>
            <a:ext cx="8602662" cy="1222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marR="0" lvl="0" indent="0" algn="ctr" defTabSz="914400" rtl="0" eaLnBrk="1" fontAlgn="auto" latinLnBrk="0" hangingPunct="1">
              <a:lnSpc>
                <a:spcPct val="2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Только с «белой» зарплаты работодатели платят взносы в Пенсионный фонд. 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Только с «белой» зарплаты формируется ваша будущая пенсия.</a:t>
            </a:r>
          </a:p>
        </p:txBody>
      </p:sp>
      <p:sp>
        <p:nvSpPr>
          <p:cNvPr id="9" name="Подзаголовок 2"/>
          <p:cNvSpPr>
            <a:spLocks/>
          </p:cNvSpPr>
          <p:nvPr/>
        </p:nvSpPr>
        <p:spPr bwMode="auto">
          <a:xfrm>
            <a:off x="179512" y="2067694"/>
            <a:ext cx="301612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количество</a:t>
            </a:r>
          </a:p>
          <a:p>
            <a:pPr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пенсионных</a:t>
            </a:r>
          </a:p>
          <a:p>
            <a:pPr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коэффициентов </a:t>
            </a: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за </a:t>
            </a:r>
            <a:endParaRPr lang="ru-RU" sz="1600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один год</a:t>
            </a:r>
            <a:endParaRPr 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" name="Подзаголовок 2"/>
          <p:cNvSpPr>
            <a:spLocks/>
          </p:cNvSpPr>
          <p:nvPr/>
        </p:nvSpPr>
        <p:spPr bwMode="auto">
          <a:xfrm>
            <a:off x="2051050" y="1923679"/>
            <a:ext cx="56880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сумма уплаченных страховых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взносов на страховую пенсию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1800" dirty="0">
              <a:latin typeface="Univers" pitchFamily="34" charset="0"/>
            </a:endParaRPr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сумма страховых взносов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 максимальной </a:t>
            </a:r>
            <a:r>
              <a:rPr lang="ru-RU" sz="1600" dirty="0" err="1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взносооблагаемой</a:t>
            </a:r>
            <a:endParaRPr 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заработной платы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059115" y="2356544"/>
            <a:ext cx="3671887" cy="0"/>
          </a:xfrm>
          <a:prstGeom prst="line">
            <a:avLst/>
          </a:prstGeom>
          <a:noFill/>
          <a:ln w="41275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019925" y="2283520"/>
            <a:ext cx="215900" cy="2159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7019925" y="2283520"/>
            <a:ext cx="215900" cy="2159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одзаголовок 2"/>
          <p:cNvSpPr>
            <a:spLocks/>
          </p:cNvSpPr>
          <p:nvPr/>
        </p:nvSpPr>
        <p:spPr bwMode="auto">
          <a:xfrm>
            <a:off x="7307460" y="2283719"/>
            <a:ext cx="12969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60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10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555875" y="2427982"/>
            <a:ext cx="287338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555875" y="2283519"/>
            <a:ext cx="287338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6104" y="411511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Пример расчета пенсионных коэффициентов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за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1131591"/>
            <a:ext cx="70202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Ежемесячная зарплата в 2020 году  – 40 000 рублей. </a:t>
            </a:r>
          </a:p>
          <a:p>
            <a:pPr>
              <a:defRPr/>
            </a:pPr>
            <a:endParaRPr lang="ru-RU" altLang="ru-RU" sz="1600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Зарплата за 2020 год – 480 000 рублей (40000 х 12).</a:t>
            </a:r>
          </a:p>
          <a:p>
            <a:pPr>
              <a:defRPr/>
            </a:pPr>
            <a:endParaRPr lang="ru-RU" altLang="ru-RU" sz="1600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Максимальная </a:t>
            </a:r>
            <a:r>
              <a:rPr lang="ru-RU" altLang="ru-RU" sz="1600" dirty="0" err="1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взносооблагаемая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база для уплаты страховых взносов в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2020году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– 1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292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000  рублей.</a:t>
            </a:r>
          </a:p>
          <a:p>
            <a:pPr marL="365760" indent="-256032">
              <a:buFont typeface="Wingdings 3"/>
              <a:buChar char=""/>
              <a:defRPr/>
            </a:pPr>
            <a:endParaRPr lang="ru-RU" sz="1600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65760" indent="-256032" algn="ctr">
              <a:defRPr/>
            </a:pP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            480 </a:t>
            </a: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000</a:t>
            </a:r>
          </a:p>
          <a:p>
            <a:pPr marL="365760" indent="-256032">
              <a:defRPr/>
            </a:pP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	  </a:t>
            </a:r>
            <a:r>
              <a:rPr lang="ru-RU" sz="2400" b="1" dirty="0" err="1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Коэф-ты</a:t>
            </a: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 за </a:t>
            </a: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2020  </a:t>
            </a: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= -----------   х 10 = 3,8</a:t>
            </a:r>
          </a:p>
          <a:p>
            <a:pPr marL="365760" indent="-256032" algn="ctr">
              <a:defRPr/>
            </a:pP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 	  </a:t>
            </a: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       1292000</a:t>
            </a:r>
            <a:endParaRPr lang="ru-RU" sz="2400" b="1" dirty="0" smtClean="0">
              <a:solidFill>
                <a:srgbClr val="FF505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65760" indent="-256032" algn="ctr">
              <a:defRPr/>
            </a:pPr>
            <a:endParaRPr lang="ru-RU" sz="1600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65760" indent="-256032" algn="ctr"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Для назначения пенсии суммируются </a:t>
            </a:r>
          </a:p>
          <a:p>
            <a:pPr marL="365760" indent="-256032" algn="ctr"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все пенсионные коэффициенты за все годы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2714612" y="42861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Пенсионные </a:t>
            </a:r>
            <a:r>
              <a:rPr lang="ru-RU" sz="2000" b="1" dirty="0" err="1" smtClean="0"/>
              <a:t>коэф-ты</a:t>
            </a:r>
            <a:endParaRPr lang="ru-RU" sz="2000" b="1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5050"/>
                </a:solidFill>
              </a:rPr>
              <a:t>А</a:t>
            </a:r>
            <a:endParaRPr lang="en" sz="4000" b="1" dirty="0">
              <a:solidFill>
                <a:srgbClr val="FF5050"/>
              </a:solidFill>
            </a:endParaRPr>
          </a:p>
        </p:txBody>
      </p:sp>
      <p:sp>
        <p:nvSpPr>
          <p:cNvPr id="543" name="Shape 543"/>
          <p:cNvSpPr txBox="1">
            <a:spLocks noGrp="1"/>
          </p:cNvSpPr>
          <p:nvPr>
            <p:ph type="body" idx="2"/>
          </p:nvPr>
        </p:nvSpPr>
        <p:spPr>
          <a:xfrm>
            <a:off x="4643438" y="42861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Стоимость </a:t>
            </a:r>
            <a:r>
              <a:rPr lang="ru-RU" sz="2000" b="1" dirty="0" err="1" smtClean="0"/>
              <a:t>коэф-та</a:t>
            </a:r>
            <a:endParaRPr lang="ru-RU" sz="2000" b="1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en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4" name="Shape 544"/>
          <p:cNvSpPr txBox="1">
            <a:spLocks noGrp="1"/>
          </p:cNvSpPr>
          <p:nvPr>
            <p:ph type="body" idx="3"/>
          </p:nvPr>
        </p:nvSpPr>
        <p:spPr>
          <a:xfrm>
            <a:off x="6572264" y="42861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Фиксирован</a:t>
            </a:r>
            <a:r>
              <a:rPr lang="en-US" sz="2000" b="1" dirty="0" smtClean="0"/>
              <a:t>-</a:t>
            </a:r>
            <a:r>
              <a:rPr lang="ru-RU" sz="2000" b="1" dirty="0" err="1" smtClean="0"/>
              <a:t>ная</a:t>
            </a:r>
            <a:r>
              <a:rPr lang="ru-RU" sz="2000" b="1" dirty="0" smtClean="0"/>
              <a:t> выплата</a:t>
            </a:r>
            <a:endParaRPr lang="en-US" sz="2000" b="1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C</a:t>
            </a:r>
            <a:endParaRPr lang="en" sz="4000" b="1" dirty="0">
              <a:solidFill>
                <a:srgbClr val="FFC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Пенсионная формула</a:t>
            </a:r>
            <a:endParaRPr lang="en" dirty="0"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2643174" y="1785932"/>
            <a:ext cx="1961008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Clr>
                <a:srgbClr val="8BAB42"/>
              </a:buClr>
              <a:buNone/>
              <a:defRPr/>
            </a:pPr>
            <a:r>
              <a:rPr lang="ru-RU" sz="1800" b="1" dirty="0" smtClean="0">
                <a:solidFill>
                  <a:srgbClr val="FF5050"/>
                </a:solidFill>
              </a:rPr>
              <a:t>114</a:t>
            </a:r>
            <a:r>
              <a:rPr lang="ru-RU" sz="1800" dirty="0" smtClean="0">
                <a:solidFill>
                  <a:srgbClr val="FF5050"/>
                </a:solidFill>
              </a:rPr>
              <a:t> </a:t>
            </a:r>
          </a:p>
          <a:p>
            <a:pPr lvl="0" algn="ctr">
              <a:buClr>
                <a:srgbClr val="8BAB42"/>
              </a:buClr>
              <a:buNone/>
              <a:defRPr/>
            </a:pPr>
            <a:r>
              <a:rPr lang="ru-RU" sz="1200" b="1" dirty="0" smtClean="0"/>
              <a:t>Для приблизительного расчета берем количество </a:t>
            </a:r>
            <a:r>
              <a:rPr lang="ru-RU" sz="1200" b="1" dirty="0" err="1" smtClean="0"/>
              <a:t>коэф-ов</a:t>
            </a:r>
            <a:r>
              <a:rPr lang="ru-RU" sz="1200" b="1" dirty="0" smtClean="0"/>
              <a:t> за год = 3.8 </a:t>
            </a:r>
            <a:r>
              <a:rPr lang="ru-RU" sz="1200" b="1" dirty="0" err="1" smtClean="0"/>
              <a:t>коэф</a:t>
            </a:r>
            <a:r>
              <a:rPr lang="ru-RU" sz="1200" b="1" dirty="0" smtClean="0"/>
              <a:t>. Стаж – 30 лет.    3.8х30= 114</a:t>
            </a:r>
          </a:p>
          <a:p>
            <a:pPr lvl="0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547" name="Shape 547"/>
          <p:cNvSpPr txBox="1">
            <a:spLocks noGrp="1"/>
          </p:cNvSpPr>
          <p:nvPr>
            <p:ph type="body" idx="2"/>
          </p:nvPr>
        </p:nvSpPr>
        <p:spPr>
          <a:xfrm>
            <a:off x="4714876" y="1785932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93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 b="1" dirty="0" smtClean="0"/>
              <a:t>Стоимость пенсионного </a:t>
            </a:r>
            <a:r>
              <a:rPr lang="ru-RU" sz="1200" b="1" dirty="0" err="1" smtClean="0"/>
              <a:t>коэф</a:t>
            </a:r>
            <a:r>
              <a:rPr lang="ru-RU" sz="1200" b="1" dirty="0" smtClean="0"/>
              <a:t>. в 2020 году 93 руб</a:t>
            </a:r>
            <a:endParaRPr lang="en" sz="1200" b="1" dirty="0"/>
          </a:p>
        </p:txBody>
      </p:sp>
      <p:sp>
        <p:nvSpPr>
          <p:cNvPr id="548" name="Shape 548"/>
          <p:cNvSpPr txBox="1">
            <a:spLocks noGrp="1"/>
          </p:cNvSpPr>
          <p:nvPr>
            <p:ph type="body" idx="3"/>
          </p:nvPr>
        </p:nvSpPr>
        <p:spPr>
          <a:xfrm>
            <a:off x="6500826" y="1785932"/>
            <a:ext cx="2013223" cy="17859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DEA900"/>
                </a:solidFill>
              </a:rPr>
              <a:t>5686,25/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DEA900"/>
                </a:solidFill>
              </a:rPr>
              <a:t>7392,13/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DEA900"/>
                </a:solidFill>
              </a:rPr>
              <a:t>8529,38/</a:t>
            </a:r>
          </a:p>
          <a:p>
            <a:pPr lvl="0" algn="ctr">
              <a:buNone/>
            </a:pPr>
            <a:r>
              <a:rPr lang="ru-RU" sz="1200" b="1" dirty="0" smtClean="0"/>
              <a:t>Гарантированная государством сумма для РФ/ для лиц, имеющих необходимый стаж в районах  приравненных к  </a:t>
            </a:r>
            <a:r>
              <a:rPr lang="ru-RU" sz="1200" b="1" dirty="0" err="1" smtClean="0"/>
              <a:t>Кр.Северу</a:t>
            </a:r>
            <a:r>
              <a:rPr lang="ru-RU" sz="1200" b="1" dirty="0" smtClean="0"/>
              <a:t>/районах Крайнего Севера . Ежегодно индексируется.</a:t>
            </a:r>
            <a:endParaRPr lang="ru-RU" sz="1200" b="1" dirty="0"/>
          </a:p>
        </p:txBody>
      </p:sp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23</a:t>
            </a:fld>
            <a:endParaRPr lang="en"/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4429124" y="1428742"/>
            <a:ext cx="215900" cy="2159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Line 7"/>
          <p:cNvSpPr>
            <a:spLocks noChangeShapeType="1"/>
          </p:cNvSpPr>
          <p:nvPr/>
        </p:nvSpPr>
        <p:spPr bwMode="auto">
          <a:xfrm flipV="1">
            <a:off x="4429124" y="1428742"/>
            <a:ext cx="215900" cy="2159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6286512" y="1571618"/>
            <a:ext cx="288032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 flipV="1">
            <a:off x="6429388" y="1428742"/>
            <a:ext cx="0" cy="287908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857488" y="3429006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= 16288,25 руб./</a:t>
            </a:r>
          </a:p>
          <a:p>
            <a:r>
              <a:rPr lang="ru-RU" sz="28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   17994,1 руб./</a:t>
            </a:r>
          </a:p>
          <a:p>
            <a:r>
              <a:rPr lang="ru-RU" sz="28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   19131,4 руб./ </a:t>
            </a:r>
          </a:p>
        </p:txBody>
      </p:sp>
      <p:sp>
        <p:nvSpPr>
          <p:cNvPr id="76" name="Овал 75"/>
          <p:cNvSpPr/>
          <p:nvPr/>
        </p:nvSpPr>
        <p:spPr>
          <a:xfrm>
            <a:off x="899592" y="2859783"/>
            <a:ext cx="1800200" cy="1656184"/>
          </a:xfrm>
          <a:prstGeom prst="ellipse">
            <a:avLst/>
          </a:prstGeom>
          <a:solidFill>
            <a:srgbClr val="DEA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971600" y="321982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2">
                    <a:lumMod val="75000"/>
                  </a:schemeClr>
                </a:solidFill>
              </a:rPr>
              <a:t>За более поздний выход на пенсию предусмотрены премиальные коэффициенты</a:t>
            </a:r>
            <a:endParaRPr lang="ru-RU" sz="1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24</a:t>
            </a:fld>
            <a:endParaRPr lang="en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619672" y="339503"/>
            <a:ext cx="8064500" cy="504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Пенсионные коэффициенты даются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не только за трудовую деятельность</a:t>
            </a:r>
          </a:p>
        </p:txBody>
      </p:sp>
      <p:pic>
        <p:nvPicPr>
          <p:cNvPr id="18" name="Picture 4" descr="C:\Users\29017\Desktop\4еп4ыукфпск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275606"/>
            <a:ext cx="5715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-36512" y="98757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5050"/>
                </a:solidFill>
              </a:rPr>
              <a:t>за </a:t>
            </a:r>
            <a:r>
              <a:rPr lang="ru-RU" sz="1600" dirty="0">
                <a:solidFill>
                  <a:srgbClr val="FF5050"/>
                </a:solidFill>
              </a:rPr>
              <a:t>каждый год отпуска по уходу за ребенком</a:t>
            </a: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1620838" y="1275606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1,8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1620838" y="1707406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3,6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" name="Прямоугольник 13"/>
          <p:cNvSpPr>
            <a:spLocks noChangeArrowheads="1"/>
          </p:cNvSpPr>
          <p:nvPr/>
        </p:nvSpPr>
        <p:spPr bwMode="auto">
          <a:xfrm>
            <a:off x="1620838" y="2174131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5,4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-36512" y="307580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5050"/>
                </a:solidFill>
                <a:latin typeface="+mn-lt"/>
              </a:rPr>
              <a:t>за каждый год воинской службы по призыву</a:t>
            </a:r>
          </a:p>
        </p:txBody>
      </p:sp>
      <p:pic>
        <p:nvPicPr>
          <p:cNvPr id="24" name="Picture 5" descr="C:\Users\29017\Desktop\пен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419" y="3291831"/>
            <a:ext cx="50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16"/>
          <p:cNvSpPr>
            <a:spLocks noChangeArrowheads="1"/>
          </p:cNvSpPr>
          <p:nvPr/>
        </p:nvSpPr>
        <p:spPr bwMode="auto">
          <a:xfrm>
            <a:off x="1619672" y="3323828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1,8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" name="Прямоугольник 17"/>
          <p:cNvSpPr>
            <a:spLocks noChangeArrowheads="1"/>
          </p:cNvSpPr>
          <p:nvPr/>
        </p:nvSpPr>
        <p:spPr bwMode="auto">
          <a:xfrm>
            <a:off x="71438" y="381737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5050"/>
                </a:solidFill>
                <a:latin typeface="+mn-lt"/>
              </a:rPr>
              <a:t>за каждый год ухода за </a:t>
            </a:r>
            <a:r>
              <a:rPr lang="ru-RU" sz="1600" dirty="0" smtClean="0">
                <a:solidFill>
                  <a:srgbClr val="FF5050"/>
                </a:solidFill>
                <a:latin typeface="+mn-lt"/>
              </a:rPr>
              <a:t>инвалидами, </a:t>
            </a:r>
            <a:r>
              <a:rPr lang="ru-RU" sz="1600" dirty="0">
                <a:solidFill>
                  <a:srgbClr val="FF5050"/>
                </a:solidFill>
                <a:latin typeface="+mn-lt"/>
              </a:rPr>
              <a:t>лицами старше 80 лет</a:t>
            </a:r>
          </a:p>
        </p:txBody>
      </p:sp>
      <p:pic>
        <p:nvPicPr>
          <p:cNvPr id="27" name="Picture 6" descr="C:\Users\29017\Desktop\фы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5616" y="4227935"/>
            <a:ext cx="512008" cy="48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19"/>
          <p:cNvSpPr>
            <a:spLocks noChangeArrowheads="1"/>
          </p:cNvSpPr>
          <p:nvPr/>
        </p:nvSpPr>
        <p:spPr bwMode="auto">
          <a:xfrm>
            <a:off x="1619672" y="424942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1,8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4427538" y="1787774"/>
            <a:ext cx="4024312" cy="830997"/>
          </a:xfrm>
          <a:prstGeom prst="rect">
            <a:avLst/>
          </a:prstGeom>
          <a:ln cap="rnd">
            <a:prstDash val="sysDot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24,3</a:t>
            </a: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ru-RU" altLang="ru-RU" sz="1600" dirty="0" err="1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. </a:t>
            </a: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приобретает мама четырех детей, с каждым из которых она провела в отпуске по уходу 1,5 года.</a:t>
            </a:r>
          </a:p>
        </p:txBody>
      </p:sp>
      <p:sp>
        <p:nvSpPr>
          <p:cNvPr id="30" name="Прямоугольник 12"/>
          <p:cNvSpPr>
            <a:spLocks noChangeArrowheads="1"/>
          </p:cNvSpPr>
          <p:nvPr/>
        </p:nvSpPr>
        <p:spPr bwMode="auto">
          <a:xfrm>
            <a:off x="4355259" y="1419622"/>
            <a:ext cx="1512887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Пример</a:t>
            </a: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</a:p>
        </p:txBody>
      </p:sp>
      <p:sp>
        <p:nvSpPr>
          <p:cNvPr id="31" name="Прямоугольник 13"/>
          <p:cNvSpPr>
            <a:spLocks noChangeArrowheads="1"/>
          </p:cNvSpPr>
          <p:nvPr/>
        </p:nvSpPr>
        <p:spPr bwMode="auto">
          <a:xfrm>
            <a:off x="1619250" y="2607518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5,4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2" name="Picture 17" descr="знач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5616" y="2643758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339693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Накопительная пенсия</a:t>
            </a:r>
            <a:endParaRPr lang="en" dirty="0"/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Взносы на пенсионные накопления НЕ идут в солидарную систему</a:t>
            </a:r>
            <a:endParaRPr lang="en" dirty="0"/>
          </a:p>
        </p:txBody>
      </p:sp>
      <p:sp>
        <p:nvSpPr>
          <p:cNvPr id="460" name="Shape 460"/>
          <p:cNvSpPr txBox="1">
            <a:spLocks noGrp="1"/>
          </p:cNvSpPr>
          <p:nvPr>
            <p:ph type="body" idx="2"/>
          </p:nvPr>
        </p:nvSpPr>
        <p:spPr>
          <a:xfrm>
            <a:off x="4637113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Пенсионные накопления инвестируются по выбору гражданина через ПФР или НПФ</a:t>
            </a:r>
            <a:endParaRPr lang="en" dirty="0"/>
          </a:p>
        </p:txBody>
      </p:sp>
      <p:sp>
        <p:nvSpPr>
          <p:cNvPr id="461" name="Shape 461"/>
          <p:cNvSpPr txBox="1">
            <a:spLocks noGrp="1"/>
          </p:cNvSpPr>
          <p:nvPr>
            <p:ph type="body" idx="3"/>
          </p:nvPr>
        </p:nvSpPr>
        <p:spPr>
          <a:xfrm>
            <a:off x="6591227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В 2014-2020 годах действует мораторий на формирование пенсионных накоплений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15816" y="1779662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4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А как у них?</a:t>
            </a:r>
            <a:endParaRPr lang="en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2859782"/>
            <a:ext cx="3371700" cy="784800"/>
          </a:xfrm>
        </p:spPr>
        <p:txBody>
          <a:bodyPr/>
          <a:lstStyle/>
          <a:p>
            <a:r>
              <a:rPr lang="ru-RU" dirty="0" smtClean="0"/>
              <a:t>Пенсионное обеспечение в зарубежных странах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Ставки пенсионных взносов (%)</a:t>
            </a:r>
            <a:endParaRPr lang="en" dirty="0"/>
          </a:p>
        </p:txBody>
      </p:sp>
      <p:graphicFrame>
        <p:nvGraphicFramePr>
          <p:cNvPr id="491" name="Shape 491"/>
          <p:cNvGraphicFramePr/>
          <p:nvPr/>
        </p:nvGraphicFramePr>
        <p:xfrm>
          <a:off x="2987824" y="627534"/>
          <a:ext cx="5040560" cy="4148980"/>
        </p:xfrm>
        <a:graphic>
          <a:graphicData uri="http://schemas.openxmlformats.org/drawingml/2006/table">
            <a:tbl>
              <a:tblPr>
                <a:noFill/>
                <a:tableStyleId>{7EC3CC0F-5435-4126-8079-641F11041351}</a:tableStyleId>
              </a:tblPr>
              <a:tblGrid>
                <a:gridCol w="1440160"/>
                <a:gridCol w="1080120"/>
                <a:gridCol w="1260140"/>
                <a:gridCol w="1260140"/>
              </a:tblGrid>
              <a:tr h="480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Работники</a:t>
                      </a:r>
                      <a:endParaRPr lang="en" sz="11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Работодатели</a:t>
                      </a:r>
                      <a:endParaRPr lang="en" sz="11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Всего</a:t>
                      </a:r>
                      <a:endParaRPr lang="en" sz="11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05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Великобритания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12,8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23,8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Германия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Греция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13,3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Испания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23,6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28,3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Италия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9,2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23,8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33,0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Нидерланды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Франция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6,8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9,9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США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6,2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6,2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12,4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Япония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15,4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В</a:t>
                      </a:r>
                      <a:r>
                        <a:rPr lang="ru-RU" sz="1100" b="1" baseline="0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среднем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FF5050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7,9</a:t>
                      </a:r>
                      <a:endParaRPr lang="en" sz="1400" b="1" dirty="0">
                        <a:solidFill>
                          <a:srgbClr val="FF5050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FF5050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12,3</a:t>
                      </a:r>
                      <a:endParaRPr lang="en" sz="1400" b="1" dirty="0">
                        <a:solidFill>
                          <a:srgbClr val="FF5050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FF5050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20,2</a:t>
                      </a:r>
                      <a:endParaRPr lang="en" sz="1400" b="1" dirty="0">
                        <a:solidFill>
                          <a:srgbClr val="FF5050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2" name="Shape 492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15816" y="1635646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5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Электронные сервисы ПФР</a:t>
            </a:r>
            <a:endParaRPr lang="en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15816" y="2859782"/>
            <a:ext cx="3371700" cy="784800"/>
          </a:xfrm>
        </p:spPr>
        <p:txBody>
          <a:bodyPr/>
          <a:lstStyle/>
          <a:p>
            <a:r>
              <a:rPr lang="ru-RU" dirty="0" smtClean="0"/>
              <a:t>Мы есть везде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body" idx="4294967295"/>
          </p:nvPr>
        </p:nvSpPr>
        <p:spPr>
          <a:xfrm>
            <a:off x="1403648" y="411175"/>
            <a:ext cx="3168352" cy="4313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Мобильное приложение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ПФР Электронные сервисы </a:t>
            </a:r>
            <a:endParaRPr lang="en" sz="1800" dirty="0">
              <a:solidFill>
                <a:srgbClr val="02BDC7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Поиск офисов ПФР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Обращение в ПФР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Запись на приём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Информирование о состоянии индивидуального лицевого счета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Информирование о назначенной пенсии и социальных выплатах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Информирование о размере (остатке) средств материнского капитала</a:t>
            </a:r>
            <a:endParaRPr lang="en" sz="700" dirty="0"/>
          </a:p>
        </p:txBody>
      </p:sp>
      <p:sp>
        <p:nvSpPr>
          <p:cNvPr id="563" name="Shape 563"/>
          <p:cNvSpPr/>
          <p:nvPr/>
        </p:nvSpPr>
        <p:spPr>
          <a:xfrm>
            <a:off x="4741641" y="972683"/>
            <a:ext cx="1742700" cy="30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A6BCC9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Place your screenshot here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29</a:t>
            </a:fld>
            <a:endParaRPr lang="en"/>
          </a:p>
        </p:txBody>
      </p:sp>
      <p:pic>
        <p:nvPicPr>
          <p:cNvPr id="7" name="Рисунок 6" descr="C:\Users\m.romanyuk\AppData\Local\Microsoft\Windows\Temporary Internet Files\Content.Word\04.1 User p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5566"/>
            <a:ext cx="180020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4655527" y="650426"/>
            <a:ext cx="1915015" cy="3842645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2" y="987575"/>
            <a:ext cx="862289" cy="862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2" y="1925486"/>
            <a:ext cx="862289" cy="86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571736" y="1563638"/>
            <a:ext cx="3786214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1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О ПЕНСИОННОМ ФОНДЕ РФ</a:t>
            </a:r>
            <a:endParaRPr lang="en"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571750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Несколько слов о самой большой федеральной системе оказания социальных услуг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643042" y="857239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33CCCC"/>
                </a:solidFill>
                <a:latin typeface="Roboto Slab Light" charset="0"/>
                <a:ea typeface="Roboto Slab Light" charset="0"/>
              </a:rPr>
              <a:t>Электронная трудовая книжка</a:t>
            </a:r>
          </a:p>
          <a:p>
            <a:pPr algn="ctr"/>
            <a:endParaRPr lang="ru-RU" sz="1800" dirty="0" smtClean="0">
              <a:solidFill>
                <a:srgbClr val="33CCCC"/>
              </a:solidFill>
              <a:latin typeface="Roboto Slab Light" charset="0"/>
              <a:ea typeface="Roboto Slab Light" charset="0"/>
            </a:endParaRPr>
          </a:p>
          <a:p>
            <a:pPr algn="ctr"/>
            <a:endParaRPr lang="ru-RU" sz="1800" dirty="0">
              <a:solidFill>
                <a:srgbClr val="33CCCC"/>
              </a:solidFill>
              <a:latin typeface="Roboto Slab Light" charset="0"/>
              <a:ea typeface="Roboto Slab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643056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Тем, кто впервые устроится на работу </a:t>
            </a:r>
            <a:r>
              <a:rPr lang="ru-RU" sz="1600" dirty="0" smtClean="0">
                <a:solidFill>
                  <a:srgbClr val="C00000"/>
                </a:solidFill>
              </a:rPr>
              <a:t>после 1 января 2021 года </a:t>
            </a:r>
            <a:r>
              <a:rPr lang="ru-RU" sz="1600" dirty="0" smtClean="0">
                <a:solidFill>
                  <a:schemeClr val="bg2"/>
                </a:solidFill>
              </a:rPr>
              <a:t>трудовая книжка будет оформляться </a:t>
            </a:r>
            <a:r>
              <a:rPr lang="ru-RU" sz="1600" dirty="0" smtClean="0">
                <a:solidFill>
                  <a:srgbClr val="C00000"/>
                </a:solidFill>
              </a:rPr>
              <a:t>только в электронном виде</a:t>
            </a:r>
            <a:r>
              <a:rPr lang="ru-RU" sz="1600" dirty="0" smtClean="0">
                <a:solidFill>
                  <a:schemeClr val="bg2"/>
                </a:solidFill>
              </a:rPr>
              <a:t>.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7" y="2857502"/>
            <a:ext cx="4857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Работники смогут получать данные о своей трудовой деятельности различными способами: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/>
                </a:solidFill>
              </a:rPr>
              <a:t>На портале госуслуг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/>
                </a:solidFill>
              </a:rPr>
              <a:t>В личном кабинете на сайте ПФР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/>
                </a:solidFill>
              </a:rPr>
              <a:t>В МФЦ и Пенсионном фонде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/>
                </a:solidFill>
              </a:rPr>
              <a:t>У работодателя</a:t>
            </a:r>
          </a:p>
        </p:txBody>
      </p:sp>
      <p:pic>
        <p:nvPicPr>
          <p:cNvPr id="6" name="Рисунок 5" descr="ЭТ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857238"/>
            <a:ext cx="2909010" cy="2214560"/>
          </a:xfrm>
          <a:prstGeom prst="rect">
            <a:avLst/>
          </a:prstGeom>
        </p:spPr>
      </p:pic>
      <p:pic>
        <p:nvPicPr>
          <p:cNvPr id="7" name="Рисунок 6" descr="ЭТК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429006"/>
            <a:ext cx="1859083" cy="11572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275607"/>
            <a:ext cx="3456384" cy="14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" name="Shape 586"/>
          <p:cNvSpPr/>
          <p:nvPr/>
        </p:nvSpPr>
        <p:spPr>
          <a:xfrm>
            <a:off x="4054525" y="1286800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A6BCC9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Place your screenshot here</a:t>
            </a:r>
          </a:p>
        </p:txBody>
      </p:sp>
      <p:sp>
        <p:nvSpPr>
          <p:cNvPr id="587" name="Shape 587"/>
          <p:cNvSpPr txBox="1">
            <a:spLocks noGrp="1"/>
          </p:cNvSpPr>
          <p:nvPr>
            <p:ph type="body" idx="4294967295"/>
          </p:nvPr>
        </p:nvSpPr>
        <p:spPr>
          <a:xfrm>
            <a:off x="1425050" y="411175"/>
            <a:ext cx="2181900" cy="4313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Школьникам о пенсиях</a:t>
            </a:r>
            <a:endParaRPr lang="en" sz="1800" dirty="0">
              <a:solidFill>
                <a:srgbClr val="02BDC7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1800" dirty="0" smtClean="0"/>
              <a:t>Сайт создан, чтобы помочь тебе не упустить время и заработать достойную пенсию</a:t>
            </a:r>
            <a:r>
              <a:rPr lang="en" sz="1800" dirty="0" smtClean="0"/>
              <a:t>.</a:t>
            </a:r>
            <a:endParaRPr lang="ru-RU" sz="1800" dirty="0" smtClean="0"/>
          </a:p>
          <a:p>
            <a:pPr lvl="0">
              <a:spcBef>
                <a:spcPts val="0"/>
              </a:spcBef>
              <a:buNone/>
            </a:pPr>
            <a:r>
              <a:rPr lang="en-US" sz="1800" dirty="0" smtClean="0">
                <a:hlinkClick r:id="rId4"/>
              </a:rPr>
              <a:t>www.school.pfrf.ru</a:t>
            </a:r>
            <a:r>
              <a:rPr lang="en-US" sz="1800" dirty="0" smtClean="0"/>
              <a:t> </a:t>
            </a:r>
            <a:endParaRPr lang="en" sz="1800" dirty="0"/>
          </a:p>
        </p:txBody>
      </p:sp>
      <p:sp>
        <p:nvSpPr>
          <p:cNvPr id="588" name="Shape 58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31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5622" y="1419623"/>
            <a:ext cx="3652722" cy="21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" name="Shape 585"/>
          <p:cNvSpPr/>
          <p:nvPr/>
        </p:nvSpPr>
        <p:spPr>
          <a:xfrm>
            <a:off x="3885207" y="1127420"/>
            <a:ext cx="3855147" cy="300127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285720" y="714362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Заходите на наш сайт, ищите нас в социальных сетях, спрашивайте – ответим!</a:t>
            </a:r>
            <a:endParaRPr lang="en" dirty="0"/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32</a:t>
            </a:fld>
            <a:endParaRPr lang="e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8"/>
            <a:ext cx="3672408" cy="95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6248" y="385763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www.pfrf.ru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642924"/>
            <a:ext cx="25202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https://vk.com/pfr_</a:t>
            </a:r>
            <a:r>
              <a:rPr lang="en-US" dirty="0" smtClean="0">
                <a:solidFill>
                  <a:srgbClr val="0070C0"/>
                </a:solidFill>
              </a:rPr>
              <a:t>karelia</a:t>
            </a:r>
          </a:p>
          <a:p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https://twitter.com/pfr_</a:t>
            </a:r>
            <a:r>
              <a:rPr lang="en-US" dirty="0" smtClean="0">
                <a:solidFill>
                  <a:srgbClr val="0070C0"/>
                </a:solidFill>
              </a:rPr>
              <a:t>karelia</a:t>
            </a:r>
            <a:endParaRPr lang="en-US" dirty="0" smtClean="0"/>
          </a:p>
          <a:p>
            <a:endParaRPr lang="en-US" dirty="0" smtClean="0">
              <a:hlinkClick r:id="rId7"/>
            </a:endParaRPr>
          </a:p>
          <a:p>
            <a:r>
              <a:rPr lang="en-US" dirty="0" smtClean="0">
                <a:hlinkClick r:id="rId8"/>
              </a:rPr>
              <a:t>https://www.facebook.com/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Пенсионный-фонд-РФ-Республики-Карелия-1936400956649300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hlinkClick r:id="rId9"/>
              </a:rPr>
              <a:t>https://</a:t>
            </a:r>
            <a:r>
              <a:rPr lang="en-US" dirty="0" smtClean="0">
                <a:solidFill>
                  <a:srgbClr val="0070C0"/>
                </a:solidFill>
                <a:hlinkClick r:id="rId9"/>
              </a:rPr>
              <a:t>www.instagram.com/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pfr_karelia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hlinkClick r:id="rId9"/>
              </a:rPr>
              <a:t>https: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/www.youtube.com/channel/UC6Yp6rzxzqw5lLAzanZPJiQ?view_as=subscriber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009PerkhinaAA\Pictures\Любимый спец\socialmarketin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1714494"/>
            <a:ext cx="373933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15816" y="1635646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6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Итого</a:t>
            </a:r>
            <a:endParaRPr lang="en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15816" y="2787774"/>
            <a:ext cx="3371700" cy="784800"/>
          </a:xfrm>
        </p:spPr>
        <p:txBody>
          <a:bodyPr/>
          <a:lstStyle/>
          <a:p>
            <a:r>
              <a:rPr lang="ru-RU" dirty="0" smtClean="0"/>
              <a:t>Повторение пройденного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8117983" y="430368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34</a:t>
            </a:fld>
            <a:endParaRPr lang="en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03648" y="555526"/>
          <a:ext cx="61206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2" name="Shape 848"/>
          <p:cNvSpPr/>
          <p:nvPr/>
        </p:nvSpPr>
        <p:spPr>
          <a:xfrm>
            <a:off x="7452320" y="1419622"/>
            <a:ext cx="504056" cy="504056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848"/>
          <p:cNvSpPr/>
          <p:nvPr/>
        </p:nvSpPr>
        <p:spPr>
          <a:xfrm>
            <a:off x="7452320" y="3147814"/>
            <a:ext cx="504056" cy="504056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848"/>
          <p:cNvSpPr/>
          <p:nvPr/>
        </p:nvSpPr>
        <p:spPr>
          <a:xfrm>
            <a:off x="7452320" y="2283718"/>
            <a:ext cx="504056" cy="504056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TextBox 152"/>
          <p:cNvSpPr txBox="1"/>
          <p:nvPr/>
        </p:nvSpPr>
        <p:spPr>
          <a:xfrm>
            <a:off x="1475656" y="379588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/>
                </a:solidFill>
              </a:rPr>
              <a:t> 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grpSp>
        <p:nvGrpSpPr>
          <p:cNvPr id="158" name="Shape 436"/>
          <p:cNvGrpSpPr/>
          <p:nvPr/>
        </p:nvGrpSpPr>
        <p:grpSpPr>
          <a:xfrm rot="20686300">
            <a:off x="1255336" y="2633749"/>
            <a:ext cx="595166" cy="595132"/>
            <a:chOff x="576250" y="4319400"/>
            <a:chExt cx="442075" cy="442050"/>
          </a:xfrm>
        </p:grpSpPr>
        <p:sp>
          <p:nvSpPr>
            <p:cNvPr id="159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3" name="Shape 441"/>
          <p:cNvSpPr/>
          <p:nvPr/>
        </p:nvSpPr>
        <p:spPr>
          <a:xfrm rot="21273644">
            <a:off x="1671722" y="1321855"/>
            <a:ext cx="226250" cy="21606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442"/>
          <p:cNvSpPr/>
          <p:nvPr/>
        </p:nvSpPr>
        <p:spPr>
          <a:xfrm rot="2697328">
            <a:off x="1901349" y="3293223"/>
            <a:ext cx="343458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443"/>
          <p:cNvSpPr/>
          <p:nvPr/>
        </p:nvSpPr>
        <p:spPr>
          <a:xfrm>
            <a:off x="2411760" y="1275607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444"/>
          <p:cNvSpPr/>
          <p:nvPr/>
        </p:nvSpPr>
        <p:spPr>
          <a:xfrm rot="954048">
            <a:off x="1110910" y="1973537"/>
            <a:ext cx="137563" cy="1313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35</a:t>
            </a:fld>
            <a:endParaRPr lang="en"/>
          </a:p>
        </p:txBody>
      </p:sp>
      <p:graphicFrame>
        <p:nvGraphicFramePr>
          <p:cNvPr id="14" name="Схема 13"/>
          <p:cNvGraphicFramePr/>
          <p:nvPr/>
        </p:nvGraphicFramePr>
        <p:xfrm>
          <a:off x="1259632" y="915567"/>
          <a:ext cx="7056784" cy="324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FFFFFF"/>
                </a:solidFill>
              </a:rPr>
              <a:t>Спасибо</a:t>
            </a:r>
            <a:r>
              <a:rPr lang="en" sz="6000" dirty="0" smtClean="0">
                <a:solidFill>
                  <a:srgbClr val="FFFFFF"/>
                </a:solidFill>
              </a:rPr>
              <a:t>!</a:t>
            </a:r>
            <a:endParaRPr lang="en" sz="6000" dirty="0">
              <a:solidFill>
                <a:srgbClr val="FFFFFF"/>
              </a:solidFill>
            </a:endParaRPr>
          </a:p>
        </p:txBody>
      </p:sp>
      <p:sp>
        <p:nvSpPr>
          <p:cNvPr id="594" name="Shape 594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69"/>
            <a:ext cx="6593700" cy="176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4A5C65"/>
                </a:solidFill>
              </a:rPr>
              <a:t>Задавайте вопросы </a:t>
            </a:r>
            <a:r>
              <a:rPr lang="ru-RU" sz="3600" dirty="0" smtClean="0">
                <a:solidFill>
                  <a:srgbClr val="4A5C65"/>
                </a:solidFill>
                <a:sym typeface="Wingdings" pitchFamily="2" charset="2"/>
              </a:rPr>
              <a:t> </a:t>
            </a:r>
            <a:endParaRPr lang="en" sz="3600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subTitle" idx="4294967295"/>
          </p:nvPr>
        </p:nvSpPr>
        <p:spPr>
          <a:xfrm>
            <a:off x="1475656" y="483518"/>
            <a:ext cx="6768752" cy="64807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О Пенсионном фонде Российской Федерации</a:t>
            </a:r>
            <a:endParaRPr lang="en" sz="2400" dirty="0">
              <a:solidFill>
                <a:srgbClr val="FFFFFF"/>
              </a:solidFill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graphicFrame>
        <p:nvGraphicFramePr>
          <p:cNvPr id="8" name="Схема 7"/>
          <p:cNvGraphicFramePr/>
          <p:nvPr/>
        </p:nvGraphicFramePr>
        <p:xfrm>
          <a:off x="2195736" y="1131590"/>
          <a:ext cx="669674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hape 394"/>
          <p:cNvSpPr txBox="1">
            <a:spLocks/>
          </p:cNvSpPr>
          <p:nvPr/>
        </p:nvSpPr>
        <p:spPr>
          <a:xfrm>
            <a:off x="755576" y="1491630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Пенсионный фонд Российской Федерации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(ПФР) основан в 1990 году.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Средства</a:t>
            </a:r>
            <a:r>
              <a:rPr lang="ru-RU" dirty="0" smtClean="0"/>
              <a:t> ПФР не входят в состав федерального бюджета, других бюджетов и не подлежат расходованию на другие цели, кроме выплаты пенсий.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pic>
        <p:nvPicPr>
          <p:cNvPr id="2052" name="Picture 4" descr="C:\Users\077KrysinaOS\Desktop\region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130" y="1118164"/>
            <a:ext cx="6453262" cy="3613827"/>
          </a:xfrm>
          <a:prstGeom prst="rect">
            <a:avLst/>
          </a:prstGeom>
          <a:noFill/>
        </p:spPr>
      </p:pic>
      <p:pic>
        <p:nvPicPr>
          <p:cNvPr id="6" name="Picture 4" descr="C:\Documents and Settings\KrysinaOS\Мои документы\04-реклама и разъяснения\Фирменный стиль\лого_ПФР_2005_wmf\Logo-PFR_2005_без_фона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2" y="843559"/>
            <a:ext cx="15527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Shape 650"/>
          <p:cNvSpPr>
            <a:spLocks noChangeAspect="1"/>
          </p:cNvSpPr>
          <p:nvPr/>
        </p:nvSpPr>
        <p:spPr>
          <a:xfrm>
            <a:off x="2594893" y="1419625"/>
            <a:ext cx="288835" cy="252049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758"/>
          <p:cNvSpPr>
            <a:spLocks noChangeAspect="1"/>
          </p:cNvSpPr>
          <p:nvPr/>
        </p:nvSpPr>
        <p:spPr>
          <a:xfrm>
            <a:off x="2627788" y="771554"/>
            <a:ext cx="244689" cy="252819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1" name="Shape 807"/>
          <p:cNvGrpSpPr>
            <a:grpSpLocks noChangeAspect="1"/>
          </p:cNvGrpSpPr>
          <p:nvPr/>
        </p:nvGrpSpPr>
        <p:grpSpPr>
          <a:xfrm>
            <a:off x="2627786" y="1131590"/>
            <a:ext cx="269678" cy="221412"/>
            <a:chOff x="2599525" y="3688600"/>
            <a:chExt cx="428675" cy="351950"/>
          </a:xfrm>
        </p:grpSpPr>
        <p:sp>
          <p:nvSpPr>
            <p:cNvPr id="132" name="Shape 80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80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810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5" name="Прямоугольник 134"/>
          <p:cNvSpPr/>
          <p:nvPr/>
        </p:nvSpPr>
        <p:spPr>
          <a:xfrm>
            <a:off x="1763690" y="339502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 smtClean="0"/>
              <a:t>В системе ПФР работают 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2915816" y="724426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 smtClean="0"/>
              <a:t>106 500 специалистов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15816" y="1059582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 smtClean="0"/>
              <a:t>2460 клиентских служб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2915816" y="1372498"/>
            <a:ext cx="4057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 smtClean="0"/>
              <a:t>84 отделения ПФР во всех субъектах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ctrTitle" idx="4294967295"/>
          </p:nvPr>
        </p:nvSpPr>
        <p:spPr>
          <a:xfrm>
            <a:off x="827584" y="2643758"/>
            <a:ext cx="7772400" cy="89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4800" dirty="0" smtClean="0"/>
              <a:t>более 4 млрд. руб.</a:t>
            </a:r>
            <a:endParaRPr lang="en" sz="4800" dirty="0"/>
          </a:p>
        </p:txBody>
      </p:sp>
      <p:sp>
        <p:nvSpPr>
          <p:cNvPr id="519" name="Shape 519"/>
          <p:cNvSpPr txBox="1">
            <a:spLocks noGrp="1"/>
          </p:cNvSpPr>
          <p:nvPr>
            <p:ph type="subTitle" idx="4294967295"/>
          </p:nvPr>
        </p:nvSpPr>
        <p:spPr>
          <a:xfrm>
            <a:off x="611560" y="3548712"/>
            <a:ext cx="7772400" cy="4631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ежемесячные расходы на выплату пенсий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в Республике Карелия</a:t>
            </a:r>
            <a:endParaRPr lang="en" dirty="0"/>
          </a:p>
        </p:txBody>
      </p:sp>
      <p:sp>
        <p:nvSpPr>
          <p:cNvPr id="522" name="Shape 522"/>
          <p:cNvSpPr txBox="1">
            <a:spLocks noGrp="1"/>
          </p:cNvSpPr>
          <p:nvPr>
            <p:ph type="ctrTitle" idx="4294967295"/>
          </p:nvPr>
        </p:nvSpPr>
        <p:spPr>
          <a:xfrm>
            <a:off x="683568" y="987574"/>
            <a:ext cx="7772400" cy="1155548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800" dirty="0" smtClean="0"/>
              <a:t>На территории Республики Карелия проживают порядка</a:t>
            </a:r>
            <a:br>
              <a:rPr lang="ru-RU" sz="2800" dirty="0" smtClean="0"/>
            </a:br>
            <a:r>
              <a:rPr lang="en-US" sz="3600" dirty="0" smtClean="0"/>
              <a:t>2</a:t>
            </a:r>
            <a:r>
              <a:rPr lang="ru-RU" sz="3600" dirty="0" smtClean="0"/>
              <a:t>39.4 тысяч</a:t>
            </a:r>
            <a:r>
              <a:rPr lang="en-US" sz="3600" dirty="0" smtClean="0"/>
              <a:t> </a:t>
            </a:r>
            <a:r>
              <a:rPr lang="ru-RU" sz="3600" dirty="0" smtClean="0"/>
              <a:t>пенсионеров </a:t>
            </a:r>
            <a:endParaRPr lang="en" sz="3600" dirty="0"/>
          </a:p>
        </p:txBody>
      </p:sp>
      <p:sp>
        <p:nvSpPr>
          <p:cNvPr id="523" name="Shape 523"/>
          <p:cNvSpPr txBox="1">
            <a:spLocks noGrp="1"/>
          </p:cNvSpPr>
          <p:nvPr>
            <p:ph type="subTitle" idx="4294967295"/>
          </p:nvPr>
        </p:nvSpPr>
        <p:spPr>
          <a:xfrm>
            <a:off x="642910" y="2285998"/>
            <a:ext cx="7772400" cy="46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Каждый третий житель Карелии- пенсионер</a:t>
            </a:r>
            <a:endParaRPr lang="en" dirty="0"/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886100" y="1563638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2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ИСТОРИЯ</a:t>
            </a:r>
            <a:endParaRPr lang="en"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715766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Как всё начиналось?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79512" y="699542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Первый этап - пенсионное обеспечение  госслужащих и военных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"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3419872" y="77155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«Лечебные» денежные выплаты раненым;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Законодательные акты Петра I об обязательствах государства оказывать помощь инвалидам за счет государственного бюджета;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Денежное содержание из государственной казны отставников военной службы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5" name="Picture 2" descr="http://1.hidemyass.com/ip-4/encoded/Oi8vcmVjcnVpdC5haWYucnUvaW1nL3BldHIucG5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3" y="1275606"/>
            <a:ext cx="230969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79512" y="843558"/>
            <a:ext cx="2286016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Начало формирования системного пенсионного обеспечения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"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3419872" y="77155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Создание касс для выдачи пособий по болезни и уходу с работы по инвалидности;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Система отчислений от заработной платы работников;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Накопления на личных счетах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			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		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		    </a:t>
            </a:r>
            <a:r>
              <a:rPr lang="ru-RU" b="1" dirty="0" smtClean="0"/>
              <a:t>СТРАХОВАЯ СИСТЕМА </a:t>
            </a:r>
            <a:endParaRPr b="1" dirty="0"/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sp>
        <p:nvSpPr>
          <p:cNvPr id="7" name="Овал 6"/>
          <p:cNvSpPr/>
          <p:nvPr/>
        </p:nvSpPr>
        <p:spPr>
          <a:xfrm>
            <a:off x="1115616" y="2571750"/>
            <a:ext cx="3024336" cy="216024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436096" y="2787775"/>
            <a:ext cx="1512168" cy="72008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1104</Words>
  <Application>Microsoft Office PowerPoint</Application>
  <PresentationFormat>Экран (16:9)</PresentationFormat>
  <Paragraphs>315</Paragraphs>
  <Slides>36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Roboto Slab Light</vt:lpstr>
      <vt:lpstr>Lato Light</vt:lpstr>
      <vt:lpstr>Wingdings 3</vt:lpstr>
      <vt:lpstr>Wingdings 2</vt:lpstr>
      <vt:lpstr>Wingdings</vt:lpstr>
      <vt:lpstr>Univers</vt:lpstr>
      <vt:lpstr>Kent template</vt:lpstr>
      <vt:lpstr>Все о будущей пенсии для учебы и жизни</vt:lpstr>
      <vt:lpstr>Почему я должен думать о пенсии прямо сейчас</vt:lpstr>
      <vt:lpstr>1. О ПЕНСИОННОМ ФОНДЕ РФ</vt:lpstr>
      <vt:lpstr>Слайд 4</vt:lpstr>
      <vt:lpstr>Слайд 5</vt:lpstr>
      <vt:lpstr>более 4 млрд. руб.</vt:lpstr>
      <vt:lpstr>2. ИСТОРИЯ</vt:lpstr>
      <vt:lpstr>Первый этап - пенсионное обеспечение  госслужащих и военных </vt:lpstr>
      <vt:lpstr>Начало формирования системного пенсионного обеспечения   </vt:lpstr>
      <vt:lpstr>Советский период</vt:lpstr>
      <vt:lpstr>Принцип солидарности поколений</vt:lpstr>
      <vt:lpstr>Пенсионный фонд России (ПФР) основан 22 декабря 1990 года</vt:lpstr>
      <vt:lpstr>Слайд 13</vt:lpstr>
      <vt:lpstr>3. Как устроена пенсионная система  России</vt:lpstr>
      <vt:lpstr>Три уровня пенсионной системы</vt:lpstr>
      <vt:lpstr>Участники пенсионной системы</vt:lpstr>
      <vt:lpstr>Персонифицированный учет</vt:lpstr>
      <vt:lpstr>Слайд 18</vt:lpstr>
      <vt:lpstr>Страховая пенсия</vt:lpstr>
      <vt:lpstr>Слайд 20</vt:lpstr>
      <vt:lpstr>Слайд 21</vt:lpstr>
      <vt:lpstr>Слайд 22</vt:lpstr>
      <vt:lpstr>Пенсионная формула</vt:lpstr>
      <vt:lpstr>Слайд 24</vt:lpstr>
      <vt:lpstr>Накопительная пенсия</vt:lpstr>
      <vt:lpstr>4. А как у них?</vt:lpstr>
      <vt:lpstr>Ставки пенсионных взносов (%)</vt:lpstr>
      <vt:lpstr>5. Электронные сервисы ПФР</vt:lpstr>
      <vt:lpstr>Слайд 29</vt:lpstr>
      <vt:lpstr>Слайд 30</vt:lpstr>
      <vt:lpstr>Слайд 31</vt:lpstr>
      <vt:lpstr>Заходите на наш сайт, ищите нас в социальных сетях, спрашивайте – ответим!</vt:lpstr>
      <vt:lpstr>6. Итого</vt:lpstr>
      <vt:lpstr>Слайд 34</vt:lpstr>
      <vt:lpstr>Слайд 35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Крысина Ольга Сергеевна</dc:creator>
  <cp:lastModifiedBy>009MukhinaMG</cp:lastModifiedBy>
  <cp:revision>143</cp:revision>
  <dcterms:modified xsi:type="dcterms:W3CDTF">2020-10-14T07:42:31Z</dcterms:modified>
</cp:coreProperties>
</file>