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371" r:id="rId3"/>
    <p:sldId id="367" r:id="rId4"/>
    <p:sldId id="368" r:id="rId5"/>
    <p:sldId id="361" r:id="rId6"/>
    <p:sldId id="362" r:id="rId7"/>
    <p:sldId id="363" r:id="rId8"/>
    <p:sldId id="364" r:id="rId9"/>
    <p:sldId id="365" r:id="rId10"/>
    <p:sldId id="366" r:id="rId11"/>
    <p:sldId id="351" r:id="rId12"/>
    <p:sldId id="375" r:id="rId13"/>
    <p:sldId id="374" r:id="rId14"/>
    <p:sldId id="377" r:id="rId15"/>
    <p:sldId id="258" r:id="rId16"/>
    <p:sldId id="352" r:id="rId17"/>
    <p:sldId id="372" r:id="rId18"/>
    <p:sldId id="360" r:id="rId19"/>
    <p:sldId id="369" r:id="rId20"/>
    <p:sldId id="370" r:id="rId21"/>
    <p:sldId id="359" r:id="rId22"/>
    <p:sldId id="356" r:id="rId23"/>
    <p:sldId id="373" r:id="rId24"/>
    <p:sldId id="3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7DC5A-A0F1-4F69-BABA-430F35DC66B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80FD-776F-4C8D-B174-779EB3863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80FD-776F-4C8D-B174-779EB38636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0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80FD-776F-4C8D-B174-779EB38636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2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80FD-776F-4C8D-B174-779EB38636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180FD-776F-4C8D-B174-779EB38636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5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87488" y="6483771"/>
            <a:ext cx="105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06158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87488" y="6405331"/>
            <a:ext cx="10561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ГАУ ДПО РК «КАРЕЛЬСКИЙ ИНСТИТУТ 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81824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982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42E7-81FB-4603-AF6F-9CDAA25B2679}" type="datetimeFigureOut">
              <a:rPr lang="ru-RU"/>
              <a:pPr>
                <a:defRPr/>
              </a:pPr>
              <a:t>15.02.2022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F74C-8066-41B8-9FDF-E84F65A3B2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31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190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rp-univer.ru/&#1088;&#1091;&#1082;&#1086;&#1074;&#1086;&#1076;&#1080;&#1090;&#1077;&#1083;&#1100;-&#1082;&#1083;&#1072;&#1089;&#1089;&#1072;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k.1sept.ru/article.php?ID=200800909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958976"/>
            <a:ext cx="7772400" cy="1758057"/>
          </a:xfrm>
        </p:spPr>
        <p:txBody>
          <a:bodyPr>
            <a:noAutofit/>
          </a:bodyPr>
          <a:lstStyle/>
          <a:p>
            <a:r>
              <a:rPr lang="ru-RU" sz="3600" dirty="0"/>
              <a:t>«</a:t>
            </a:r>
            <a:r>
              <a:rPr lang="ru-RU" dirty="0"/>
              <a:t>Классный руководитель (куратор) -  организатор воспитательной деятельности</a:t>
            </a:r>
            <a:r>
              <a:rPr lang="ru-RU" sz="3600" dirty="0"/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9736" y="4238977"/>
            <a:ext cx="7435944" cy="1397119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7400" b="1" dirty="0" err="1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Шарлаева</a:t>
            </a:r>
            <a:r>
              <a:rPr lang="ru-RU" sz="7400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Вениаминовна,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заведующий отделом воспитания, 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поддержки семьи и детства</a:t>
            </a:r>
          </a:p>
          <a:p>
            <a:pPr algn="r"/>
            <a:r>
              <a:rPr lang="ru-RU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5949280"/>
            <a:ext cx="91440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ПЕТРОЗАВОДСК, 2022 год</a:t>
            </a:r>
          </a:p>
        </p:txBody>
      </p:sp>
      <p:pic>
        <p:nvPicPr>
          <p:cNvPr id="1026" name="Picture 2" descr="D:\Институт\Верстка\Презентация КИРО\logo-k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812456"/>
            <a:ext cx="6048672" cy="6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08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958976"/>
            <a:ext cx="7772400" cy="1758057"/>
          </a:xfrm>
        </p:spPr>
        <p:txBody>
          <a:bodyPr>
            <a:noAutofit/>
          </a:bodyPr>
          <a:lstStyle/>
          <a:p>
            <a:r>
              <a:rPr lang="ru-RU" sz="3600" dirty="0"/>
              <a:t>«</a:t>
            </a:r>
            <a:r>
              <a:rPr lang="ru-RU" dirty="0"/>
              <a:t>Классный руководитель (куратор) -  организатор воспитательной деятельности</a:t>
            </a:r>
            <a:r>
              <a:rPr lang="ru-RU" sz="3600" dirty="0"/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9736" y="4238977"/>
            <a:ext cx="7435944" cy="1397119"/>
          </a:xfrm>
        </p:spPr>
        <p:txBody>
          <a:bodyPr>
            <a:normAutofit fontScale="32500" lnSpcReduction="20000"/>
          </a:bodyPr>
          <a:lstStyle/>
          <a:p>
            <a:pPr algn="r"/>
            <a:r>
              <a:rPr lang="ru-RU" sz="7400" b="1" dirty="0" err="1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Шарлаева</a:t>
            </a:r>
            <a:r>
              <a:rPr lang="ru-RU" sz="7400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 Вениаминовна,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заведующий отделом воспитания, </a:t>
            </a:r>
          </a:p>
          <a:p>
            <a:pPr algn="r"/>
            <a:r>
              <a:rPr lang="ru-RU" sz="7400" b="1" dirty="0">
                <a:solidFill>
                  <a:srgbClr val="C00000"/>
                </a:solidFill>
              </a:rPr>
              <a:t>поддержки семьи и детства</a:t>
            </a:r>
          </a:p>
          <a:p>
            <a:pPr algn="r"/>
            <a:r>
              <a:rPr lang="ru-RU" b="1" dirty="0">
                <a:solidFill>
                  <a:srgbClr val="650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5949280"/>
            <a:ext cx="91440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ПЕТРОЗАВОДСК, 2022 год</a:t>
            </a:r>
          </a:p>
        </p:txBody>
      </p:sp>
      <p:pic>
        <p:nvPicPr>
          <p:cNvPr id="1026" name="Picture 2" descr="D:\Институт\Верстка\Презентация КИРО\logo-k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812456"/>
            <a:ext cx="6048672" cy="6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39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AA38700-3F81-4C05-8FB3-8A4F9AE63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78963"/>
              </p:ext>
            </p:extLst>
          </p:nvPr>
        </p:nvGraphicFramePr>
        <p:xfrm>
          <a:off x="407963" y="773722"/>
          <a:ext cx="11071274" cy="553398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1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Содержание функции</a:t>
                      </a:r>
                      <a:endParaRPr lang="ru-RU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Инструменты и механизмы</a:t>
                      </a:r>
                      <a:r>
                        <a:rPr lang="ru-RU" sz="2800" baseline="0" dirty="0"/>
                        <a:t> реализации</a:t>
                      </a:r>
                      <a:endParaRPr lang="ru-RU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907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Формирование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классного коллектива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 как воспитательной среды; 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системы отношений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и системной работы через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различные формы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воспитывающей  деятельности;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Формирование у обучающихся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нравственных ценностей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и духовных ориентиров, активной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гражданской позиции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уважения к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семье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навыков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здорового образа жизни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бережного отношения к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окружающей среде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трудовой мотивации,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готовности к жизни и труду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в современном быстро меняющемся мире.</a:t>
                      </a: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Проектный подход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Инициирование  и  поддержка  социально  значимой  деятельности обучающихся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Анализ успеваемости обучающихся класса с принятием управленческих решений 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Контроль посещаемости обучающимися класса уроков 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Контроль соблюдения обучающимися класса локальных актов образовательной организации</a:t>
                      </a: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1461" t="13643" r="12818" b="11672"/>
          <a:stretch/>
        </p:blipFill>
        <p:spPr>
          <a:xfrm>
            <a:off x="304800" y="192477"/>
            <a:ext cx="11000509" cy="61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5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95" t="20607" r="16169" b="21295"/>
          <a:stretch/>
        </p:blipFill>
        <p:spPr>
          <a:xfrm>
            <a:off x="169682" y="556181"/>
            <a:ext cx="11597446" cy="57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125" b="3863"/>
          <a:stretch/>
        </p:blipFill>
        <p:spPr>
          <a:xfrm>
            <a:off x="263181" y="203200"/>
            <a:ext cx="11782204" cy="56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0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3E269-DCEA-43D0-B401-B38D1B978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416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Проект «Классный руководитель – руководитель класса». </a:t>
            </a:r>
            <a:br>
              <a:rPr lang="ru-RU" sz="3200" dirty="0"/>
            </a:br>
            <a:r>
              <a:rPr lang="en-US" sz="3200" dirty="0">
                <a:hlinkClick r:id="rId2"/>
              </a:rPr>
              <a:t>https://corp-univer.ru/</a:t>
            </a:r>
            <a:r>
              <a:rPr lang="ru-RU" sz="3200" dirty="0">
                <a:hlinkClick r:id="rId2"/>
              </a:rPr>
              <a:t>руководитель-класса/</a:t>
            </a:r>
            <a:r>
              <a:rPr lang="ru-RU" sz="32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F3AFCA-EAE6-472F-A4F1-EC4B3C3C04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7" t="26837" r="32697" b="5101"/>
          <a:stretch/>
        </p:blipFill>
        <p:spPr>
          <a:xfrm>
            <a:off x="417342" y="1202787"/>
            <a:ext cx="7371409" cy="42484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770FEB-2747-486D-95F5-499A5F00C1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35" t="19010" r="31988" b="3982"/>
          <a:stretch/>
        </p:blipFill>
        <p:spPr>
          <a:xfrm>
            <a:off x="7948246" y="1100796"/>
            <a:ext cx="3826412" cy="46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F0C3E5-C6BA-46BC-A71B-EDAFBE389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6" t="20733" r="26270" b="5414"/>
          <a:stretch/>
        </p:blipFill>
        <p:spPr>
          <a:xfrm>
            <a:off x="2278966" y="309489"/>
            <a:ext cx="7877908" cy="53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CBC233-D86C-470E-973D-2AD30BED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t="34635" r="1578" b="19189"/>
          <a:stretch/>
        </p:blipFill>
        <p:spPr>
          <a:xfrm>
            <a:off x="279009" y="263768"/>
            <a:ext cx="11633982" cy="3165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C27C2-2378-4E1E-95EF-EBAF8B491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8" t="59723" r="71499" b="22627"/>
          <a:stretch/>
        </p:blipFill>
        <p:spPr>
          <a:xfrm>
            <a:off x="2630657" y="3429000"/>
            <a:ext cx="3629466" cy="19032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C3A441-4A05-42D8-AA7E-81266843FC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116" t="35070" r="52461" b="22654"/>
          <a:stretch/>
        </p:blipFill>
        <p:spPr>
          <a:xfrm>
            <a:off x="140677" y="3010487"/>
            <a:ext cx="2489980" cy="28979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D4ACE6-8F53-4E02-985D-99D8EAB09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92" t="35480" r="50924" b="25937"/>
          <a:stretch/>
        </p:blipFill>
        <p:spPr>
          <a:xfrm>
            <a:off x="9744219" y="3263705"/>
            <a:ext cx="2058575" cy="264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8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A5A7BD-2FE0-4CDA-B8DE-B742A6717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501" y="162791"/>
            <a:ext cx="4407696" cy="57808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90D8E1-C286-444E-BCB9-EA1C79A96175}"/>
              </a:ext>
            </a:extLst>
          </p:cNvPr>
          <p:cNvSpPr/>
          <p:nvPr/>
        </p:nvSpPr>
        <p:spPr>
          <a:xfrm>
            <a:off x="5650523" y="390928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представлены материалы о разнообразной деятельности педагога, осуществляющего функции классного руководителя в образовательной организации.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первом – третьем разделах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представители современной школы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среднего профессионального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рассуждают о роли классного руководителя и реализуемых им задачах, о направлениях и формах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обучающимися, об имеющихся трудностях и вариантах решений современных проблем воспитания.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четвёртом разделе сборника собраны методические материалы, прошедшие независимую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открытую экспертизу и рекомендованные к использованию в практике классного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73440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B73FFB-3444-4E46-A883-C156DAF8D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6" t="20268" r="17962" b="8517"/>
          <a:stretch/>
        </p:blipFill>
        <p:spPr>
          <a:xfrm>
            <a:off x="256421" y="140957"/>
            <a:ext cx="11743321" cy="59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7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F4714F-0FA2-43E8-94AC-2BD4E2B30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1" t="17855" r="13462" b="6417"/>
          <a:stretch/>
        </p:blipFill>
        <p:spPr>
          <a:xfrm>
            <a:off x="731520" y="281354"/>
            <a:ext cx="9819249" cy="54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6565C9-49DB-442C-A315-FEDDF71A9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t="18012" r="13462" b="12211"/>
          <a:stretch/>
        </p:blipFill>
        <p:spPr>
          <a:xfrm>
            <a:off x="413550" y="253218"/>
            <a:ext cx="11456606" cy="57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4AA38700-3F81-4C05-8FB3-8A4F9AE6343B}"/>
              </a:ext>
            </a:extLst>
          </p:cNvPr>
          <p:cNvGraphicFramePr>
            <a:graphicFrameLocks noGrp="1"/>
          </p:cNvGraphicFramePr>
          <p:nvPr/>
        </p:nvGraphicFramePr>
        <p:xfrm>
          <a:off x="407963" y="773722"/>
          <a:ext cx="11071274" cy="553398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1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2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Содержание функции</a:t>
                      </a:r>
                      <a:endParaRPr lang="ru-RU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Инструменты и механизмы</a:t>
                      </a:r>
                      <a:r>
                        <a:rPr lang="ru-RU" sz="2800" baseline="0" dirty="0"/>
                        <a:t> реализации</a:t>
                      </a:r>
                      <a:endParaRPr lang="ru-RU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9079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Формирование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классного коллектива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 как воспитательной среды; 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Организация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системы отношений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и системной работы через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различные формы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воспитывающей  деятельности;</a:t>
                      </a:r>
                    </a:p>
                    <a:p>
                      <a:endParaRPr lang="ru-RU" sz="2000" dirty="0"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Формирование у обучающихся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нравственных ценностей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и духовных ориентиров, активной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гражданской позиции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уважения к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семье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навыков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здорового образа жизни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бережного отношения к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окружающей среде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, трудовой мотивации, </a:t>
                      </a:r>
                      <a:r>
                        <a:rPr lang="ru-RU" sz="2000" b="1" dirty="0">
                          <a:latin typeface="Calibri" pitchFamily="34" charset="0"/>
                          <a:cs typeface="Arial" pitchFamily="34" charset="0"/>
                        </a:rPr>
                        <a:t>готовности к жизни и труду </a:t>
                      </a:r>
                      <a:r>
                        <a:rPr lang="ru-RU" sz="2000" dirty="0">
                          <a:latin typeface="Calibri" pitchFamily="34" charset="0"/>
                          <a:cs typeface="Arial" pitchFamily="34" charset="0"/>
                        </a:rPr>
                        <a:t>в современном быстро меняющемся мире.</a:t>
                      </a: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Проектный подход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Инициирование  и  поддержка  социально  значимой  деятельности обучающихся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Анализ успеваемости обучающихся класса с принятием управленческих решений 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Контроль посещаемости обучающимися класса уроков </a:t>
                      </a:r>
                    </a:p>
                    <a:p>
                      <a:endParaRPr lang="ru-RU" sz="2000" b="0" dirty="0">
                        <a:solidFill>
                          <a:srgbClr val="1C1C1C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b="0" dirty="0">
                          <a:solidFill>
                            <a:srgbClr val="1C1C1C"/>
                          </a:solidFill>
                          <a:latin typeface="Calibri" pitchFamily="34" charset="0"/>
                          <a:cs typeface="Arial" pitchFamily="34" charset="0"/>
                        </a:rPr>
                        <a:t>Контроль соблюдения обучающимися класса локальных актов образовательной организации</a:t>
                      </a:r>
                    </a:p>
                    <a:p>
                      <a:endParaRPr lang="ru-RU" sz="14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0" marR="91430" marT="45732" marB="457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960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531E30-2881-4CCE-8C73-5C4F00AF58A5}"/>
              </a:ext>
            </a:extLst>
          </p:cNvPr>
          <p:cNvSpPr/>
          <p:nvPr/>
        </p:nvSpPr>
        <p:spPr>
          <a:xfrm>
            <a:off x="633046" y="371962"/>
            <a:ext cx="111416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Домашнее задание</a:t>
            </a:r>
          </a:p>
          <a:p>
            <a:r>
              <a:rPr lang="ru-RU" sz="2800" dirty="0"/>
              <a:t>Являются ли перечисленные механизмы реализации организационной функции куратора достаточно эффективными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65419A-3B21-4740-BC69-E5973A4F1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83" t="14966" r="-324" b="36228"/>
          <a:stretch/>
        </p:blipFill>
        <p:spPr>
          <a:xfrm>
            <a:off x="900900" y="1921164"/>
            <a:ext cx="9600994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Файл с заданием должен быть подписан «Задание1. Иванова ОО», а внутри необходимо указать полностью ФИО, место работы и должность. При отсутствии данных сведений работа не будет засчитана</a:t>
            </a:r>
            <a:r>
              <a:rPr lang="ru-RU" dirty="0" smtClean="0"/>
              <a:t>.</a:t>
            </a:r>
          </a:p>
          <a:p>
            <a:r>
              <a:rPr lang="ru-RU" dirty="0"/>
              <a:t>Срок </a:t>
            </a:r>
            <a:r>
              <a:rPr lang="ru-RU" dirty="0" smtClean="0"/>
              <a:t>выполнения Задания 2 – </a:t>
            </a:r>
            <a:r>
              <a:rPr lang="ru-RU" dirty="0"/>
              <a:t>до 18 марта.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26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B5DBD-DE20-4728-987B-7998651C4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28469"/>
            <a:ext cx="10363200" cy="1247680"/>
          </a:xfrm>
        </p:spPr>
        <p:txBody>
          <a:bodyPr>
            <a:normAutofit/>
          </a:bodyPr>
          <a:lstStyle/>
          <a:p>
            <a:r>
              <a:rPr lang="ru-RU" dirty="0"/>
              <a:t>22 марта 2022 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61790F-B6D4-4170-8703-7DB89C19E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532185"/>
            <a:ext cx="8534400" cy="214966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Тема «Классный руководитель – координатор личностного роста»</a:t>
            </a:r>
          </a:p>
        </p:txBody>
      </p:sp>
    </p:spTree>
    <p:extLst>
      <p:ext uri="{BB962C8B-B14F-4D97-AF65-F5344CB8AC3E}">
        <p14:creationId xmlns:p14="http://schemas.microsoft.com/office/powerpoint/2010/main" val="408181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E6690A-95C9-48A3-9EBF-1703B82E6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23" t="16803" r="13693" b="12803"/>
          <a:stretch/>
        </p:blipFill>
        <p:spPr>
          <a:xfrm>
            <a:off x="141045" y="267329"/>
            <a:ext cx="11239718" cy="57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1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1B095C-1D95-4677-AA08-CC7711C2A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4" t="16394" r="13000" b="12020"/>
          <a:stretch/>
        </p:blipFill>
        <p:spPr>
          <a:xfrm>
            <a:off x="548640" y="188268"/>
            <a:ext cx="11271757" cy="57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7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9EFD-88EB-4F0B-8E30-00CC35EE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" y="274639"/>
            <a:ext cx="11648049" cy="892979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/>
            </a:r>
            <a:br>
              <a:rPr lang="ru-RU" sz="2200" dirty="0"/>
            </a:br>
            <a:r>
              <a:rPr lang="ru-RU" sz="3600" dirty="0"/>
              <a:t>Типы классных руководителей</a:t>
            </a:r>
            <a:r>
              <a:rPr lang="ru-RU" sz="2700" dirty="0"/>
              <a:t>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Евгений Петренко, УИПКПРО, г. Ульяновск </a:t>
            </a:r>
            <a:r>
              <a:rPr lang="en-US" sz="2200" dirty="0">
                <a:hlinkClick r:id="rId2"/>
              </a:rPr>
              <a:t>https://ruk.1sept.ru/article.php?ID=200800909</a:t>
            </a:r>
            <a:r>
              <a:rPr lang="ru-RU" sz="2200" dirty="0"/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9A6BAC-4767-4C99-905B-2B3530AE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7618"/>
            <a:ext cx="10972800" cy="4958547"/>
          </a:xfrm>
        </p:spPr>
        <p:txBody>
          <a:bodyPr>
            <a:noAutofit/>
          </a:bodyPr>
          <a:lstStyle/>
          <a:p>
            <a:r>
              <a:rPr lang="ru-RU" sz="2400" dirty="0"/>
              <a:t>Классному руководителю необходимо перейти на уровень </a:t>
            </a:r>
            <a:r>
              <a:rPr lang="ru-RU" sz="2400" i="1" dirty="0"/>
              <a:t>системы</a:t>
            </a:r>
            <a:r>
              <a:rPr lang="ru-RU" sz="2400" b="1" dirty="0"/>
              <a:t> </a:t>
            </a:r>
            <a:r>
              <a:rPr lang="ru-RU" sz="2400" dirty="0"/>
              <a:t>воспитательной работы.</a:t>
            </a:r>
            <a:r>
              <a:rPr lang="ru-RU" sz="2400" b="1" dirty="0"/>
              <a:t> </a:t>
            </a:r>
          </a:p>
          <a:p>
            <a:pPr marL="0" indent="0">
              <a:buNone/>
            </a:pPr>
            <a:r>
              <a:rPr lang="ru-RU" sz="2400" b="1" dirty="0"/>
              <a:t>Уровень бессистемной воспитательной работы – </a:t>
            </a:r>
            <a:r>
              <a:rPr lang="ru-RU" sz="2400" dirty="0"/>
              <a:t>это</a:t>
            </a:r>
            <a:r>
              <a:rPr lang="ru-RU" sz="2400" b="1" dirty="0"/>
              <a:t> </a:t>
            </a:r>
            <a:r>
              <a:rPr lang="ru-RU" sz="2400" dirty="0"/>
              <a:t>проведение отдельных воспитательных дел, мероприятий, акций, организационно и логически не связанных друг с другом.</a:t>
            </a:r>
            <a:br>
              <a:rPr lang="ru-RU" sz="2400" dirty="0"/>
            </a:br>
            <a:r>
              <a:rPr lang="ru-RU" sz="2400" b="1" dirty="0"/>
              <a:t>Уровень системы воспитательной работы </a:t>
            </a:r>
            <a:r>
              <a:rPr lang="ru-RU" sz="2400" dirty="0"/>
              <a:t>– это наличие связанных друг с другом внеучебных дел, мероприятий, акций, программ, ориентированных на определенные цели воспитания.</a:t>
            </a:r>
          </a:p>
          <a:p>
            <a:r>
              <a:rPr lang="ru-RU" sz="2400" dirty="0"/>
              <a:t>Деятельность классного руководителя становится эффективной, если его работа становится </a:t>
            </a:r>
            <a:r>
              <a:rPr lang="ru-RU" sz="2400" i="1" dirty="0"/>
              <a:t>вариативной.</a:t>
            </a:r>
          </a:p>
          <a:p>
            <a:pPr marL="0" indent="0">
              <a:buNone/>
            </a:pPr>
            <a:r>
              <a:rPr lang="ru-RU" sz="2400" dirty="0"/>
              <a:t>Это означает, что </a:t>
            </a:r>
            <a:r>
              <a:rPr lang="ru-RU" sz="2400" b="1" dirty="0"/>
              <a:t>сам классный руководитель выберет </a:t>
            </a:r>
            <a:r>
              <a:rPr lang="ru-RU" sz="2400" b="1" i="1" dirty="0"/>
              <a:t>приоритетные линии</a:t>
            </a:r>
            <a:r>
              <a:rPr lang="ru-RU" sz="2400" b="1" dirty="0"/>
              <a:t> </a:t>
            </a:r>
            <a:r>
              <a:rPr lang="ru-RU" sz="2400" dirty="0"/>
              <a:t>своих усилий, так сказать, «линию главного удара» в соответствии со своими склонностями, возможностями и особенностями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45924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EF97-C9E8-4579-9A33-91801A1F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Классный руководитель-организатор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8C3EA-153E-4864-BE4C-E47889AC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0"/>
            <a:ext cx="10972800" cy="4846005"/>
          </a:xfrm>
        </p:spPr>
        <p:txBody>
          <a:bodyPr>
            <a:normAutofit/>
          </a:bodyPr>
          <a:lstStyle/>
          <a:p>
            <a:r>
              <a:rPr lang="ru-RU" dirty="0"/>
              <a:t>Основной интерес – формирование коллектива как деятельной, организованной, сплоченной группы, где каждый ощущает свою полезность и сопричастность общему делу.</a:t>
            </a:r>
          </a:p>
          <a:p>
            <a:r>
              <a:rPr lang="ru-RU" dirty="0"/>
              <a:t>Опирается на знание интересов и склонностей ребят, их увлеченность тем или иным видом занятий.</a:t>
            </a:r>
          </a:p>
          <a:p>
            <a:r>
              <a:rPr lang="ru-RU" dirty="0"/>
              <a:t>Умеет задавать работу, распоряжаться, подводить итоги и оценивать результаты и может научить этому ребят.</a:t>
            </a:r>
          </a:p>
        </p:txBody>
      </p:sp>
    </p:spTree>
    <p:extLst>
      <p:ext uri="{BB962C8B-B14F-4D97-AF65-F5344CB8AC3E}">
        <p14:creationId xmlns:p14="http://schemas.microsoft.com/office/powerpoint/2010/main" val="3195803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BE35E5-226C-4B06-B905-946FD98C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Классный руководитель-психолог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169B74-0CEA-4573-B842-3A6CFF31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4228"/>
            <a:ext cx="10972800" cy="4831937"/>
          </a:xfrm>
        </p:spPr>
        <p:txBody>
          <a:bodyPr>
            <a:normAutofit fontScale="92500"/>
          </a:bodyPr>
          <a:lstStyle/>
          <a:p>
            <a:r>
              <a:rPr lang="ru-RU" dirty="0"/>
              <a:t>Основной интерес – создание микроклимата: системы товарищеских, доброжелательных отношений друг к другу, как в деятельности, так и в общении.</a:t>
            </a:r>
          </a:p>
          <a:p>
            <a:r>
              <a:rPr lang="ru-RU" dirty="0"/>
              <a:t>Старается понять характер межличностных и межгрупповых отношений, увидеть психологические роли ребят, в частности претендующих на лидерство, и наличие в классе отверженных.</a:t>
            </a:r>
          </a:p>
          <a:p>
            <a:r>
              <a:rPr lang="ru-RU" dirty="0"/>
              <a:t>Основные формы организации общения и совместной деятельности - формы, близкие к психологическому тренингу, психологическим и ролевым играм, дискуссионные формы.</a:t>
            </a:r>
          </a:p>
        </p:txBody>
      </p:sp>
    </p:spTree>
    <p:extLst>
      <p:ext uri="{BB962C8B-B14F-4D97-AF65-F5344CB8AC3E}">
        <p14:creationId xmlns:p14="http://schemas.microsoft.com/office/powerpoint/2010/main" val="366340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E35B4-17D9-4B36-ACF5-2F18B8B4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Классный руководитель – социальный организатор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64E252-CE39-42A1-947C-F27B427D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Цель – развитие социальной активности и компетентности школьников. </a:t>
            </a:r>
          </a:p>
          <a:p>
            <a:r>
              <a:rPr lang="ru-RU" dirty="0"/>
              <a:t>Стремится развивать коллектив как социально-направленную группу, способную внести свой вклад в улучшение окружающей жизни. </a:t>
            </a:r>
          </a:p>
          <a:p>
            <a:r>
              <a:rPr lang="ru-RU" dirty="0"/>
              <a:t>Необходимы хорошие навыки построения групповой работы, создания атмосферы сотрудничества, владение технологией социального проектирования как педагогического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295422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54E79-435A-4FDB-B654-AF2AFC54A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Поддерживающий классный руководитель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7C087B-B6E8-4771-894C-6F502C28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600202"/>
            <a:ext cx="11315114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Цель - обеспечение индивидуального развития и саморазвития ребенка; поддержка в решении жизненных проблем, защита его личного достоинства и прав.</a:t>
            </a:r>
          </a:p>
          <a:p>
            <a:r>
              <a:rPr lang="ru-RU" dirty="0"/>
              <a:t>Создание пространства для проявления творческой индивидуальности учеников.</a:t>
            </a:r>
          </a:p>
          <a:p>
            <a:r>
              <a:rPr lang="ru-RU" dirty="0"/>
              <a:t>Учит видеть свои собственные жизненные ситуации (и себя в этих ситуациях), анализировать их с точки зрения своих желаний, стремлений, возможностей, побуждает к принятию ответственности за свои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7413975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668</Words>
  <Application>Microsoft Office PowerPoint</Application>
  <PresentationFormat>Широкоэкранный</PresentationFormat>
  <Paragraphs>80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1_Тема Office</vt:lpstr>
      <vt:lpstr>«Классный руководитель (куратор) -  организатор воспитательной деятельности»</vt:lpstr>
      <vt:lpstr>Презентация PowerPoint</vt:lpstr>
      <vt:lpstr>Презентация PowerPoint</vt:lpstr>
      <vt:lpstr>Презентация PowerPoint</vt:lpstr>
      <vt:lpstr> Типы классных руководителей.  Евгений Петренко, УИПКПРО, г. Ульяновск https://ruk.1sept.ru/article.php?ID=200800909  </vt:lpstr>
      <vt:lpstr>Классный руководитель-организатор</vt:lpstr>
      <vt:lpstr>Классный руководитель-психолог</vt:lpstr>
      <vt:lpstr>Классный руководитель – социальный организатор</vt:lpstr>
      <vt:lpstr>Поддерживающий классный руководитель</vt:lpstr>
      <vt:lpstr>«Классный руководитель (куратор) -  организатор воспитательной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«Классный руководитель – руководитель класса».  https://corp-univer.ru/руководитель-класса/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22 марта 2022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«Классный руководитель -  организатор воспитательной деятельности»</dc:title>
  <dc:creator>User</dc:creator>
  <cp:lastModifiedBy>root</cp:lastModifiedBy>
  <cp:revision>23</cp:revision>
  <dcterms:created xsi:type="dcterms:W3CDTF">2021-02-16T19:34:31Z</dcterms:created>
  <dcterms:modified xsi:type="dcterms:W3CDTF">2022-02-15T07:42:22Z</dcterms:modified>
</cp:coreProperties>
</file>