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5" r:id="rId3"/>
    <p:sldId id="273" r:id="rId4"/>
    <p:sldId id="259" r:id="rId5"/>
    <p:sldId id="258" r:id="rId6"/>
    <p:sldId id="263" r:id="rId7"/>
    <p:sldId id="271" r:id="rId8"/>
    <p:sldId id="264" r:id="rId9"/>
    <p:sldId id="266" r:id="rId10"/>
    <p:sldId id="267" r:id="rId11"/>
    <p:sldId id="265" r:id="rId12"/>
    <p:sldId id="268" r:id="rId13"/>
    <p:sldId id="269" r:id="rId14"/>
    <p:sldId id="260" r:id="rId15"/>
    <p:sldId id="261" r:id="rId16"/>
    <p:sldId id="262" r:id="rId17"/>
    <p:sldId id="270" r:id="rId18"/>
    <p:sldId id="274" r:id="rId19"/>
    <p:sldId id="272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95072" y="6391659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200" b="1" cap="all" spc="188" baseline="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00DAB-97A2-40FF-99AA-DD7B91E01DF4}" type="datetime1">
              <a:rPr lang="ru-RU" smtClean="0"/>
              <a:t>20.05.2022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3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315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53805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88A6A-FADD-4A35-8B59-0DD8F762752D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979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95072" y="6391659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4"/>
            <a:ext cx="609600" cy="441325"/>
          </a:xfrm>
        </p:spPr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3270-015D-4C8A-8804-EE9AB8CB3ECC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55200" y="304804"/>
            <a:ext cx="1930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7377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FE31-77FC-4EF2-8181-D8D2C874DC04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720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71EE-7000-4D17-964B-6E698A2B99B8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524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00D5B-7C6F-41DD-ABED-EE46ED24DCD8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247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6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91"/>
            <a:ext cx="53848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02D64B-B681-4129-8B15-544912260C8C}" type="datetime1">
              <a:rPr lang="ru-RU" smtClean="0"/>
              <a:t>20.05.2022</a:t>
            </a:fld>
            <a:endParaRPr lang="ru-RU"/>
          </a:p>
        </p:txBody>
      </p:sp>
      <p:sp>
        <p:nvSpPr>
          <p:cNvPr id="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525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47CC-8C24-42FF-8E2E-FD7AB092AF26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417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DE39-0386-465C-A802-A848F03E4E0C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02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Титульный слайд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D587-D384-4EA5-BD91-E138E21F899F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860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D9C9-FF46-4A99-932C-BEF6C2DA2B91}" type="datetime1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33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42EC-CFC7-4627-B5CE-22BA87C0DD24}" type="datetime1">
              <a:rPr lang="ru-RU" smtClean="0"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5"/>
            <a:ext cx="609600" cy="441325"/>
          </a:xfrm>
        </p:spPr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1648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926E-9C96-4DEC-8780-AF02AAEEE532}" type="datetime1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33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CA99-1BB3-41A3-8F81-74C00DCC45A9}" type="datetime1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1763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6A69-22FB-4068-8417-A649607CD3BC}" type="datetime1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15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200" b="1" cap="all" spc="188" baseline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5072" y="6391659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BDD8-55DD-463B-9787-EADE7E81443E}" type="datetime1">
              <a:rPr lang="ru-RU" smtClean="0"/>
              <a:t>20.05.2022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791200" y="2199453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315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562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52F5698C-9289-47FB-99F1-08D23707397F}" type="datetime1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5238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1650" b="1" dirty="0" smtClean="0">
                <a:solidFill>
                  <a:srgbClr val="FFFFFF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650" b="1"/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48D40-5DEB-4554-9AA3-295A4A7C83AE}" type="datetime1">
              <a:rPr lang="ru-RU" smtClean="0"/>
              <a:t>20.05.2022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9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2804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9256-BDD7-4F4E-B71B-CA84D4CC56D6}" type="datetime1">
              <a:rPr lang="ru-RU" smtClean="0"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3"/>
            <a:ext cx="609600" cy="441325"/>
          </a:xfrm>
        </p:spPr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5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5072" y="6391659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B372-5784-42E8-A33F-BAF98AD2D0CD}" type="datetime1">
              <a:rPr lang="ru-RU" smtClean="0"/>
              <a:t>20.05.2022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2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165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000" y="1981203"/>
            <a:ext cx="3149600" cy="4144963"/>
          </a:xfrm>
        </p:spPr>
        <p:txBody>
          <a:bodyPr/>
          <a:lstStyle>
            <a:lvl1pPr marL="0" indent="0">
              <a:spcAft>
                <a:spcPts val="750"/>
              </a:spcAft>
              <a:buNone/>
              <a:defRPr sz="1200">
                <a:solidFill>
                  <a:srgbClr val="FFFFFF"/>
                </a:solidFill>
              </a:defRPr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4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9136" y="638838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9B6A-2410-4C60-8B1E-C013F9AE16A2}" type="datetime1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097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41"/>
            <a:ext cx="609600" cy="441325"/>
          </a:xfrm>
        </p:spPr>
        <p:txBody>
          <a:bodyPr/>
          <a:lstStyle/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750"/>
              </a:spcAft>
              <a:buFontTx/>
              <a:buNone/>
              <a:defRPr sz="1200">
                <a:solidFill>
                  <a:srgbClr val="FFFFFF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99136" y="638838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CEE9096C-49E6-47D3-8BC4-4EC829960577}" type="datetime1">
              <a:rPr lang="ru-RU" smtClean="0"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23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3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99136" y="638838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050">
                <a:solidFill>
                  <a:srgbClr val="FFFFFF"/>
                </a:solidFill>
              </a:defRPr>
            </a:lvl1pPr>
          </a:lstStyle>
          <a:p>
            <a:fld id="{B6DF544C-5A22-4FEB-9314-82E8DC8EA1A3}" type="datetime1">
              <a:rPr lang="ru-RU" smtClean="0"/>
              <a:t>20.05.2022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7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2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62EBCE-DB45-4DF7-AEC0-7573400B0B4A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2838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2475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20574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7145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7145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83080" indent="-13716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05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Евгения Юрьевна</a:t>
            </a:r>
          </a:p>
          <a:p>
            <a:r>
              <a:rPr lang="ru-RU" sz="2000" dirty="0"/>
              <a:t>Германова</a:t>
            </a:r>
          </a:p>
          <a:p>
            <a:r>
              <a:rPr lang="ru-RU" sz="2000" dirty="0"/>
              <a:t>ГАУ ДПО «Карельский институт развития образования»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1</a:t>
            </a:fld>
            <a:endParaRPr lang="ru-RU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Классный руководитель - психолог детского коллектива</a:t>
            </a:r>
          </a:p>
        </p:txBody>
      </p:sp>
    </p:spTree>
    <p:extLst>
      <p:ext uri="{BB962C8B-B14F-4D97-AF65-F5344CB8AC3E}">
        <p14:creationId xmlns:p14="http://schemas.microsoft.com/office/powerpoint/2010/main" val="100210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F92DBD-1F6F-4BD4-8E72-6D85328AC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ED3B7DC3-7B01-4979-9F26-9FB0249A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10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7FDCD83-03F5-46A2-8610-463B30541D7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Чтобы успешно осуществлять свои задачи, классный руководитель-психолог прежде всего старается понять характер межличностных и межгрупповых отношений в классе, увидеть психологические роли ребят, в частности претендующих на лидерство и наличие в классе отверженных.</a:t>
            </a:r>
          </a:p>
          <a:p>
            <a:r>
              <a:rPr lang="ru-RU" dirty="0"/>
              <a:t>Основными формами организации общения и совместной деятельности классного руководителя-психолога являются формы, близкие к психологическому тренингу, психологическим и ролевым играм, но также и дискуссионные формы.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80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0357F1-11CB-49C3-A097-5A264D96B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Управление взаимодействием ключевых участников образовательного процесса.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0C78A28-20D1-492F-BB4E-97AFEE75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11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D99129E-792B-4B4F-AF05-F599379BFA3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Целью деятельности является развитие социальной активности и компетентности учеников. Педагог в этом варианте стремится развивать класс как социально-направленную группу, способную внести свой вклад в улучшение окружающей жизни. Такой учитель старается укрепить гражданскую компетентность учеников.</a:t>
            </a:r>
          </a:p>
          <a:p>
            <a:r>
              <a:rPr lang="ru-RU" dirty="0"/>
              <a:t>Содержание деятельности классного руководителя – социального организатора заключается:</a:t>
            </a:r>
          </a:p>
          <a:p>
            <a:pPr marL="0" indent="0">
              <a:buNone/>
            </a:pPr>
            <a:r>
              <a:rPr lang="ru-RU" dirty="0"/>
              <a:t>● в создании условий для участия учеников в интересной для них общественно полезной деятельности;</a:t>
            </a:r>
          </a:p>
          <a:p>
            <a:pPr marL="0" indent="0">
              <a:buNone/>
            </a:pPr>
            <a:r>
              <a:rPr lang="ru-RU" dirty="0"/>
              <a:t>● в поощрении инициатив учеников по проведению социально одобряемых и личностно значимых дел;</a:t>
            </a:r>
          </a:p>
          <a:p>
            <a:pPr marL="0" indent="0">
              <a:buNone/>
            </a:pPr>
            <a:r>
              <a:rPr lang="ru-RU" dirty="0"/>
              <a:t>● в привлечении учеников к проектированию и руководству социальными программами и акциями.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802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F5CC9A-7E32-4B5B-80CF-810729B1D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50597866-34E8-46E8-AFAD-8CD95CEE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12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B0D13FB-1D5B-4DBC-888C-3EC0E214A2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Одной из эффективных технологий формирования опыта активной социальной деятельности, как известно, является социальное проектирование – созидательная деятельность на благо местного сообщества, решение конкретных социальных проблем образовательной организации и микрорайона.</a:t>
            </a:r>
          </a:p>
          <a:p>
            <a:r>
              <a:rPr lang="ru-RU" dirty="0"/>
              <a:t>Участвуя в социальных проектах, ребята собирают информацию о насущных проблемах города, поселка, села; проводят опросы жителей; знакомятся и налаживают деловые контакты с людьми разных возрастов, имеющими отношение к разрабатываемому проекту.</a:t>
            </a:r>
          </a:p>
          <a:p>
            <a:r>
              <a:rPr lang="ru-RU" dirty="0"/>
              <a:t>На основе информации, используя приобретенные контакты и знакомства, ученики разрабатывают собственный вариант решения той или иной социальной проблемы. В результате складывается определенный план действий, который необходимо реализовать.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81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700B89-6F60-424B-8E37-A76AE2E2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DF30B759-DF5F-479C-A007-55196EA5F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13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A37F738-2894-4B21-B8CB-FF3044BCD14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Такой вид деятельности помогает ученикам ощутить причастность к любым происходящим событиям, развивает желание помочь людям, пробуждает гражданские чувства, формирует активную социальную позицию.</a:t>
            </a:r>
          </a:p>
          <a:p>
            <a:r>
              <a:rPr lang="ru-RU" dirty="0"/>
              <a:t>Результатом деятельности классного руководителя – социального организатора является сформированность класса как социально ориентированной группы.</a:t>
            </a:r>
          </a:p>
          <a:p>
            <a:r>
              <a:rPr lang="ru-RU" dirty="0"/>
              <a:t>Качества такого класса проявляются:</a:t>
            </a:r>
          </a:p>
          <a:p>
            <a:pPr marL="0" indent="0">
              <a:buNone/>
            </a:pPr>
            <a:r>
              <a:rPr lang="ru-RU" dirty="0"/>
              <a:t>● в степени включенности учеников в подготовку и участие в общественно полезной деятельности;</a:t>
            </a:r>
          </a:p>
          <a:p>
            <a:pPr marL="0" indent="0">
              <a:buNone/>
            </a:pPr>
            <a:r>
              <a:rPr lang="ru-RU" dirty="0"/>
              <a:t>● в степени овладения ими способами организации данной деятельности;</a:t>
            </a:r>
          </a:p>
          <a:p>
            <a:pPr marL="0" indent="0">
              <a:buNone/>
            </a:pPr>
            <a:r>
              <a:rPr lang="ru-RU" dirty="0"/>
              <a:t>● в изменении мотивации деятельности учеников в сторону позитивного социального опыта;</a:t>
            </a:r>
          </a:p>
          <a:p>
            <a:pPr marL="0" indent="0">
              <a:buNone/>
            </a:pPr>
            <a:r>
              <a:rPr lang="ru-RU" dirty="0"/>
              <a:t>● в вовлеченности учеников в разрешение тех вопросов и проблем, которые необходимо решать в окружающей жизни.</a:t>
            </a:r>
          </a:p>
          <a:p>
            <a:r>
              <a:rPr lang="ru-RU" dirty="0"/>
              <a:t>Педагогу необходимы хорошие навыки построения групповой работы, создания атмосферы сотрудничества, знания из многих предметных и практических областей, владение технологией социального проектирования как педагогического средства.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761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53F1C8-F599-42E8-BFD6-98562855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Ребенок в классе: форматы и технологии работы с коллективом.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18394415-9BD0-4507-B220-1901310E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14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4A16710-F0DA-43F5-97FF-B66E5D255A9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Формирование классного коллектива, развитие класса как деятельной, организованной, сплоченной группы, где каждый ощущает свою полезность и сопричастность общему делу.</a:t>
            </a:r>
          </a:p>
          <a:p>
            <a:r>
              <a:rPr lang="ru-RU" dirty="0"/>
              <a:t>Развитие классного коллектива как субъекта, активной силы воспитания, как известно, возможно только в процессе совместной деятельности учеников. Классный руководитель в этом случае стремится строить внеклассную жизнь таким образом, чтобы она была разнообразной и значимой </a:t>
            </a:r>
          </a:p>
          <a:p>
            <a:r>
              <a:rPr lang="ru-RU" dirty="0"/>
              <a:t>Основная забота классного руководителя – это создание условий для взаимодействия, сплочения ребят: работа с органами самоуправления; создание коллективных дел и поддержка связанных с ними традиций.</a:t>
            </a:r>
          </a:p>
          <a:p>
            <a:r>
              <a:rPr lang="ru-RU" dirty="0"/>
              <a:t>Классный руководитель опирается, прежде всего, на знание интересов и склонностей ребят, их увлеченность тем или иным видом занятий. Это может быть познавательная, клубная, спортивно-оздоровительная, игровая, шефская и другие виды деятельности.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080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FA4610-3152-4C67-BFA7-DD16DDB0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84901625-487C-4327-8C7A-56EEDE36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15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8840DA1-DE15-4D2B-B4F4-4D07AE6E4E1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Выбор направления зависит от интересов и потребностей учеников, личностных особенностей классного руководителя, возможностей и традиций школы.</a:t>
            </a:r>
          </a:p>
          <a:p>
            <a:r>
              <a:rPr lang="ru-RU" dirty="0"/>
              <a:t>Классный руководитель обучает ребят, как сообща думать и придумывать дело, как предоставить каждому возможность высказаться и быть услышанным, как распределить свои силы и время, как необходимо действовать, чтобы достичь результата. На это работают все технологии коллективной творческой деятельности и методы организации </a:t>
            </a:r>
            <a:r>
              <a:rPr lang="ru-RU" dirty="0" err="1"/>
              <a:t>микрогрупп</a:t>
            </a:r>
            <a:r>
              <a:rPr lang="ru-RU" dirty="0"/>
              <a:t> (команд).</a:t>
            </a:r>
          </a:p>
          <a:p>
            <a:r>
              <a:rPr lang="ru-RU" dirty="0"/>
              <a:t>Классный руководитель использует все возможные коллективные формы работы игрового, состязательного, творческого характера. Его приоритеты – дела, которые могут объединить ребят, в которых ученики смогут проявить себя и получить признание сверстников (конкурс, спектакль, концерт, поход, соревнование и многое другое).</a:t>
            </a:r>
          </a:p>
          <a:p>
            <a:r>
              <a:rPr lang="ru-RU" dirty="0"/>
              <a:t>Классный руководитель умеет задавать работу, распоряжаться, подводить итоги и оценивать результаты и может научить этому учеников.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731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2B43E8-435A-4C39-B9B9-A50D18DE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Академическая и жизненная успешность обучающихся различных категорий.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8CA1F11B-D22E-4E2F-A097-67D2952A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16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6B7FC19-BBBB-4186-B026-9BC7729FB5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Основные задачи классного руководителя: обеспечение индивидуального развития и саморазвития ребенка; поддержка ученика в решении жизненных проблем, защита его личного достоинства и прав.</a:t>
            </a:r>
          </a:p>
          <a:p>
            <a:r>
              <a:rPr lang="ru-RU" dirty="0"/>
              <a:t>Чтобы идти этим путем, классный руководитель должен изучать и понимать индивидуальные проблемы, особенности развития и становления каждого ребенка. Он стремится работать не только с традиционными категориями «трудных» подростков и одаренных детей, но и с другими категориями ребят, которые с точки зрения поддерживающего классного руководителя требуют специального внимания, содействия и «сопровождения».</a:t>
            </a:r>
          </a:p>
          <a:p>
            <a:r>
              <a:rPr lang="ru-RU" dirty="0"/>
              <a:t>Основная цель классного руководителя поддерживающего типа – создание пространства для проявления творческой индивидуальности учеников. При этом он акцентирует представление детям свободы выбора форм и способов проявления своей активности, возможности найти и занять собственную нишу в жизни класса.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359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2E155B-62FC-48C2-AD3B-C73444F5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1F3D61AE-9D0B-4EB4-A3C0-F613F3F8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17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E506358-8474-490B-A6D1-FA9BBB3F5E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Педагог учит ученика видеть свои собственные жизненные ситуации (и себя в этих ситуациях), анализировать их с точки зрения своих желаний, стремлений, возможностей, побуждает к принятию ответственности за свои действия.</a:t>
            </a:r>
          </a:p>
          <a:p>
            <a:r>
              <a:rPr lang="ru-RU" dirty="0"/>
              <a:t>Это не означает, что классный руководитель не работает с классом, с коллективом. Но класс, коллектив он воспринимает, прежде всего, как развиваемое пространство возможностей для самопознания, </a:t>
            </a:r>
            <a:r>
              <a:rPr lang="ru-RU" dirty="0" err="1"/>
              <a:t>самоузнавания</a:t>
            </a:r>
            <a:r>
              <a:rPr lang="ru-RU" dirty="0"/>
              <a:t>, самоопределения, самореализации конкретных учеников.</a:t>
            </a:r>
          </a:p>
          <a:p>
            <a:r>
              <a:rPr lang="ru-RU" dirty="0"/>
              <a:t>В качестве основных критериев и показателей результативности своей работы такой педагог видит развитие «Я» у ребенка, проявление способности ученика разрешать свои проблемы, брать ответственность за них на себя.</a:t>
            </a:r>
          </a:p>
          <a:p>
            <a:r>
              <a:rPr lang="ru-RU" dirty="0"/>
              <a:t>Важным является  предоставленная ребенку возможность опробовать и отрефлексировать разные роли.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68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0F1AD1-BAB7-4AB6-BC0D-8A5EB4A1F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3116B0F4-AE30-4B57-B08D-B1443DC9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18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79C5056-A475-48DE-847C-99D905CDB95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Конкурс среди классных руководителей на лучшие методические разработки воспитательных мероприятий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Тематические направления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гражданское воспитание;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патриотическое воспитание и формирование российской идентичности;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духовное и нравственное воспитание;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приобщение к культурному наследию;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популяризация научных знаний;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физическое воспитание и формирование культуры здоровья;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трудовое воспитание и профессиональное самоопределение; 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экологическое воспитание. </a:t>
            </a:r>
          </a:p>
          <a:p>
            <a:pPr marL="22860" indent="0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Сроки проведения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Конкурса: 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«_01_» июня_ по «_20_»_августа_ 2022 года – предоставление участниками конкурсных материалов,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«_20_»_августа_ по «_10_»_сентября_ 2022 года –экспертиза предоставленных материалов; подведение итогов и определение победителей Конкурса.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Положение о проведении Конкурса будет опубликовано на сайте КИРО к 1 июня.</a:t>
            </a:r>
          </a:p>
          <a:p>
            <a:pPr marL="0" indent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УЧАСТИЕ ДОБРОВОЛЬНОЕ</a:t>
            </a:r>
            <a:endParaRPr lang="ru-RU" sz="24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838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xmlns="" id="{26DDA36D-2D9C-43B6-B5D4-9C9A6A9F1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Петрозаводск </a:t>
            </a:r>
          </a:p>
          <a:p>
            <a:endParaRPr lang="ru-RU" sz="2400" dirty="0"/>
          </a:p>
          <a:p>
            <a:r>
              <a:rPr lang="ru-RU" sz="2400" dirty="0"/>
              <a:t>2022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FC77DC32-AD63-4589-B6D7-E15621B43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19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D6E5E5C6-6CD3-4299-A395-B7A793E6C8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Благодарю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89129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5FCCC0-4965-44B3-A9E1-A5BFA1F21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D11875FB-5F56-4A5E-9F96-EFB05507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0C78B3B6-DE0E-4381-B20A-0DCE6B9E7D8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27993328"/>
              </p:ext>
            </p:extLst>
          </p:nvPr>
        </p:nvGraphicFramePr>
        <p:xfrm>
          <a:off x="401638" y="1527175"/>
          <a:ext cx="11339512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9756">
                  <a:extLst>
                    <a:ext uri="{9D8B030D-6E8A-4147-A177-3AD203B41FA5}">
                      <a16:colId xmlns:a16="http://schemas.microsoft.com/office/drawing/2014/main" xmlns="" val="1575306278"/>
                    </a:ext>
                  </a:extLst>
                </a:gridCol>
                <a:gridCol w="5669756">
                  <a:extLst>
                    <a:ext uri="{9D8B030D-6E8A-4147-A177-3AD203B41FA5}">
                      <a16:colId xmlns:a16="http://schemas.microsoft.com/office/drawing/2014/main" xmlns="" val="577910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Содержание функции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Инструменты и механизмы реализации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44017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Гуманизация и гармонизация</a:t>
                      </a:r>
                    </a:p>
                    <a:p>
                      <a:r>
                        <a:rPr lang="ru-RU" dirty="0"/>
                        <a:t>отношений между всеми</a:t>
                      </a:r>
                    </a:p>
                    <a:p>
                      <a:r>
                        <a:rPr lang="ru-RU" dirty="0"/>
                        <a:t>участниками образовательного</a:t>
                      </a:r>
                    </a:p>
                    <a:p>
                      <a:r>
                        <a:rPr lang="ru-RU" dirty="0"/>
                        <a:t>процесса, защита прав и интересов</a:t>
                      </a:r>
                    </a:p>
                    <a:p>
                      <a:r>
                        <a:rPr lang="ru-RU" dirty="0"/>
                        <a:t>обучающихся;</a:t>
                      </a:r>
                    </a:p>
                    <a:p>
                      <a:r>
                        <a:rPr lang="ru-RU" dirty="0"/>
                        <a:t>Создание благоприятных</a:t>
                      </a:r>
                    </a:p>
                    <a:p>
                      <a:r>
                        <a:rPr lang="ru-RU" dirty="0"/>
                        <a:t>психолого-педагогических условий</a:t>
                      </a:r>
                    </a:p>
                    <a:p>
                      <a:r>
                        <a:rPr lang="ru-RU" dirty="0"/>
                        <a:t>для развития и сохранения</a:t>
                      </a:r>
                    </a:p>
                    <a:p>
                      <a:r>
                        <a:rPr lang="ru-RU" dirty="0"/>
                        <a:t>неповторимости личности,</a:t>
                      </a:r>
                    </a:p>
                    <a:p>
                      <a:r>
                        <a:rPr lang="ru-RU" dirty="0"/>
                        <a:t>раскрытия потенциальных</a:t>
                      </a:r>
                    </a:p>
                    <a:p>
                      <a:r>
                        <a:rPr lang="ru-RU" dirty="0"/>
                        <a:t>способностей и талантов,</a:t>
                      </a:r>
                    </a:p>
                    <a:p>
                      <a:r>
                        <a:rPr lang="ru-RU" dirty="0"/>
                        <a:t>самоутверждения каждого</a:t>
                      </a:r>
                    </a:p>
                    <a:p>
                      <a:r>
                        <a:rPr lang="ru-RU" dirty="0"/>
                        <a:t>обучающегося.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Сплочение классного коллектива,</a:t>
                      </a:r>
                    </a:p>
                    <a:p>
                      <a:r>
                        <a:rPr lang="ru-RU" dirty="0"/>
                        <a:t>развитие умения взаимодействовать,</a:t>
                      </a:r>
                    </a:p>
                    <a:p>
                      <a:r>
                        <a:rPr lang="ru-RU" dirty="0"/>
                        <a:t>работать в команде;</a:t>
                      </a:r>
                    </a:p>
                    <a:p>
                      <a:r>
                        <a:rPr lang="ru-RU" dirty="0"/>
                        <a:t>Создание ситуации успеха для</a:t>
                      </a:r>
                    </a:p>
                    <a:p>
                      <a:r>
                        <a:rPr lang="ru-RU" dirty="0"/>
                        <a:t>каждого обучающегося посредством</a:t>
                      </a:r>
                    </a:p>
                    <a:p>
                      <a:r>
                        <a:rPr lang="ru-RU" dirty="0"/>
                        <a:t>диагностики и выявления талантов</a:t>
                      </a:r>
                    </a:p>
                    <a:p>
                      <a:r>
                        <a:rPr lang="ru-RU" dirty="0"/>
                        <a:t>школьников;</a:t>
                      </a:r>
                    </a:p>
                    <a:p>
                      <a:r>
                        <a:rPr lang="ru-RU" dirty="0"/>
                        <a:t>Внедрение в образовательный</a:t>
                      </a:r>
                    </a:p>
                    <a:p>
                      <a:r>
                        <a:rPr lang="ru-RU" dirty="0"/>
                        <a:t>процесс </a:t>
                      </a:r>
                      <a:r>
                        <a:rPr lang="ru-RU" dirty="0" err="1"/>
                        <a:t>здоровьесберегающих</a:t>
                      </a:r>
                      <a:endParaRPr lang="ru-RU" dirty="0"/>
                    </a:p>
                    <a:p>
                      <a:r>
                        <a:rPr lang="ru-RU" dirty="0"/>
                        <a:t>технологий;</a:t>
                      </a:r>
                    </a:p>
                    <a:p>
                      <a:r>
                        <a:rPr lang="ru-RU" dirty="0"/>
                        <a:t>Формирование навыков цифровой</a:t>
                      </a:r>
                    </a:p>
                    <a:p>
                      <a:r>
                        <a:rPr lang="ru-RU" dirty="0"/>
                        <a:t>гигиены школьника;</a:t>
                      </a:r>
                    </a:p>
                    <a:p>
                      <a:r>
                        <a:rPr lang="ru-RU" dirty="0"/>
                        <a:t>Своевременное формирование</a:t>
                      </a:r>
                    </a:p>
                    <a:p>
                      <a:r>
                        <a:rPr lang="ru-RU" dirty="0"/>
                        <a:t>запроса на сопровождение</a:t>
                      </a:r>
                    </a:p>
                    <a:p>
                      <a:r>
                        <a:rPr lang="ru-RU" dirty="0"/>
                        <a:t>специалистами «особых» детей.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254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74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8F8663-8848-4641-9868-2EE8E4A0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9D6F2D8F-FEAE-4329-B78E-861D4D2B7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3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BE06B01-704A-4D90-AEBA-9FB050B1D7D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Успешный классный руководитель – это умелый педагог, знающий грань, где заканчивается демократия и начинается вседозволенность; умный организатор, которому по плечу любое мероприятие, и не для галочки, а для пользы дела. Он – авторитет для учеников  всех возрастов и их родителей; лидер, к мнению которого прислушиваются.</a:t>
            </a:r>
          </a:p>
          <a:p>
            <a:endParaRPr lang="ru-RU" dirty="0"/>
          </a:p>
          <a:p>
            <a:r>
              <a:rPr lang="ru-RU" dirty="0"/>
              <a:t>Классное руководство не существовало вечно. Появилось оно в отечественной школе в формах, близких к современным, в тридцатые годы прошлого века. И вот уже более 70 лет его основная роль – обеспечение воспитательного процесса в образовании.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39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E4700D-67DB-43EF-9057-1897EE1F3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4E13BA5-57AC-44A7-9B23-77F62CEB7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4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28584D7-79F8-4B12-99DF-78517393B29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 национальном проекте «Образование» особо подчеркнута роль классного руководителя в системе образования.</a:t>
            </a:r>
          </a:p>
          <a:p>
            <a:r>
              <a:rPr lang="ru-RU" dirty="0"/>
              <a:t>Классному руководителю необходимо привести свою воспитательную работу в систему, то есть перейти с уровня воспитательной работы на уровень системы воспитательной работы. Как это понять?</a:t>
            </a:r>
          </a:p>
          <a:p>
            <a:r>
              <a:rPr lang="ru-RU" dirty="0"/>
              <a:t>Уровень бессистемной воспитательной работы – это проведение в классе отдельных воспитательных дел, мероприятий, акций, организационно и логически не связанных друг с другом.</a:t>
            </a:r>
          </a:p>
          <a:p>
            <a:r>
              <a:rPr lang="ru-RU" dirty="0"/>
              <a:t>Уровень системы воспитательной работы – это наличие связанных друг с другом внеучебных дел, мероприятий, акций, программ, ориентированных на определенные цели воспитания.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52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DCA768-AD5A-4AB3-89E2-321617742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Области знаний психолога детского коллектива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B3AECB0B-5FEB-4A14-B96A-800A05AA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5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2ACC2C7-CF85-4EB7-95A6-5DCAFB8D6D6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 Современное детство: контексты, специфика, проблемы и вызовы.</a:t>
            </a:r>
          </a:p>
          <a:p>
            <a:endParaRPr lang="ru-RU" dirty="0"/>
          </a:p>
          <a:p>
            <a:r>
              <a:rPr lang="ru-RU" dirty="0"/>
              <a:t> Проектирование и создание комфортной и безопасной образовательной среды.</a:t>
            </a:r>
          </a:p>
          <a:p>
            <a:endParaRPr lang="ru-RU" dirty="0"/>
          </a:p>
          <a:p>
            <a:r>
              <a:rPr lang="ru-RU" dirty="0"/>
              <a:t> Управление взаимодействием ключевых участников образовательного процесса.</a:t>
            </a:r>
          </a:p>
          <a:p>
            <a:endParaRPr lang="ru-RU" dirty="0"/>
          </a:p>
          <a:p>
            <a:r>
              <a:rPr lang="ru-RU" dirty="0"/>
              <a:t> Ребенок в классе: форматы и технологии работы с коллективом.</a:t>
            </a:r>
          </a:p>
          <a:p>
            <a:endParaRPr lang="ru-RU" dirty="0"/>
          </a:p>
          <a:p>
            <a:r>
              <a:rPr lang="ru-RU" dirty="0"/>
              <a:t> Академическая и жизненная успешность обучающихся различных категорий.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5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BA1F31-3EEC-4777-8147-08B08BE53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Современное детство: контексты, специфика, проблемы и вызовы.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4478995B-14D2-46EF-862C-FDEA8760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6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2A1E3EF-3F69-4567-8672-3F9519E74F9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К. Д. Ушинский подчеркнул, что если педагогика хочет воспитать человека во всех отношениях, то она должна и знать его также во всех отношениях. </a:t>
            </a:r>
          </a:p>
          <a:p>
            <a:r>
              <a:rPr lang="ru-RU" dirty="0"/>
              <a:t>При выявлении возрастных особенностей детей и фиксации определенного периода детства учитываются анатомические показатели, особенности протекания физиологических процессов, качественные изменения роста, развитие психики эмоционально-волевой и действенно-практической сфер, степень духовно-нравственной зрелости. </a:t>
            </a:r>
          </a:p>
          <a:p>
            <a:r>
              <a:rPr lang="ru-RU" dirty="0"/>
              <a:t>В современных периодизациях детства отмечаются явления ускоренного физического развития детей (акселерации); их способность выдерживать значительные физические, эмоционально-психические и интеллектуальные нагрузки; духовная готовность к вступлению в многообразные социальные отношения.</a:t>
            </a:r>
          </a:p>
        </p:txBody>
      </p:sp>
    </p:spTree>
    <p:extLst>
      <p:ext uri="{BB962C8B-B14F-4D97-AF65-F5344CB8AC3E}">
        <p14:creationId xmlns:p14="http://schemas.microsoft.com/office/powerpoint/2010/main" val="3705769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A522FC-C5B8-4DE5-AF2D-4F722EF2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E83022F-60C9-4FA2-A94C-E13C0B88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7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08950A6-4CA0-4B5D-B28A-C2CBCA9209A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 каждый период возрастного становления ребенку важно достигнуть необходимой для этого периода полноты развития, психофизиологической и духовной зрелости, которая не всегда совпадает с возрастными рамками и требованиями образования.</a:t>
            </a:r>
          </a:p>
          <a:p>
            <a:r>
              <a:rPr lang="ru-RU" dirty="0"/>
              <a:t> Например, шестилетки все же еще не готовы к систематическим занятиям в школе. А старшеклассники требуют более решительного и интенсивного вовлечения их в общественную жизнь и производительный труд для обеспечения-эффективного нравственного; физического и гражданского созревания. </a:t>
            </a:r>
          </a:p>
          <a:p>
            <a:r>
              <a:rPr lang="ru-RU" dirty="0"/>
              <a:t>Всякие попытки формирования развития детей за счет чрезмерного напряжения в раннем возрасте неизбежно ведут к перегрузкам и переутомлению, физическим и психическим срывам. </a:t>
            </a:r>
          </a:p>
          <a:p>
            <a:r>
              <a:rPr lang="ru-RU" dirty="0"/>
              <a:t>Оберегание от труда и гражданской ответственности в период юности ведет к социальной инфантильности, к срывам в духовно-нравственном формировании.</a:t>
            </a:r>
          </a:p>
        </p:txBody>
      </p:sp>
    </p:spTree>
    <p:extLst>
      <p:ext uri="{BB962C8B-B14F-4D97-AF65-F5344CB8AC3E}">
        <p14:creationId xmlns:p14="http://schemas.microsoft.com/office/powerpoint/2010/main" val="295405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E1F31F-2409-4016-A601-BD40E04F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Проектирование и создание комфортной и безопасной образовательной среды.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AD253C45-383E-44B0-B0DC-18D245375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8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0EE5059-1581-4E92-9F6F-F617D4D4C65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Основная забота классного руководителя – создание микроклимата в классе: системы товарищеских, доброжелательных отношений одноклассников друг к другу, как в деятельности, так и в общении.</a:t>
            </a:r>
          </a:p>
          <a:p>
            <a:r>
              <a:rPr lang="ru-RU" dirty="0"/>
              <a:t>Без создания доверительной атмосферы сотрудничества невозможно удовлетворение базовых потребностей подростков. По мнению В.Р. </a:t>
            </a:r>
            <a:r>
              <a:rPr lang="ru-RU" dirty="0" err="1"/>
              <a:t>Ясницкой</a:t>
            </a:r>
            <a:r>
              <a:rPr lang="ru-RU" dirty="0"/>
              <a:t> (автор учеб. пособия для студентов вузов «Социальное воспитание в классе. Теория и методика»), это потребности в безопасности, принадлежности и признании в классе.</a:t>
            </a:r>
          </a:p>
          <a:p>
            <a:r>
              <a:rPr lang="ru-RU" dirty="0"/>
              <a:t>С точки зрения подростка удовлетворение/неудовлетворение этих потребностей отражается во «внутренних» вопросах:</a:t>
            </a:r>
          </a:p>
          <a:p>
            <a:r>
              <a:rPr lang="ru-RU" dirty="0"/>
              <a:t>● как конкретные одноклассники и класс в целом относятся ко мне?</a:t>
            </a:r>
          </a:p>
          <a:p>
            <a:r>
              <a:rPr lang="ru-RU" dirty="0"/>
              <a:t>● образует ли класс некую общность («мы»), и чувствую ли я себя неотъемлемой частью этой общности?</a:t>
            </a:r>
          </a:p>
          <a:p>
            <a:r>
              <a:rPr lang="ru-RU" dirty="0"/>
              <a:t>● как я отношусь к своим одноклассникам и классу в целом?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166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0F6ED8-33AA-4A2B-8F05-CEBAFDBD1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E8B5277A-36D6-4463-BB37-FCBEFDC5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2EBCE-DB45-4DF7-AEC0-7573400B0B4A}" type="slidenum">
              <a:rPr lang="ru-RU" smtClean="0"/>
              <a:t>9</a:t>
            </a:fld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9CD5DCB-7058-41DE-8A08-EC43509C8C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Оценивать качество микроклимата коллектива можно по тому, насколько защищенным чувствует себя в коллективе каждый ученик, насколько ребята сплочены, насколько активно и какими способами каждый из них проявляет себя и свое отношение к </a:t>
            </a:r>
            <a:r>
              <a:rPr lang="ru-RU" dirty="0" err="1"/>
              <a:t>коллективуу</a:t>
            </a:r>
            <a:r>
              <a:rPr lang="ru-RU" dirty="0"/>
              <a:t>.</a:t>
            </a:r>
          </a:p>
          <a:p>
            <a:r>
              <a:rPr lang="ru-RU" dirty="0"/>
              <a:t>Развитие благоприятного микроклимата </a:t>
            </a:r>
            <a:r>
              <a:rPr lang="ru-RU" dirty="0" err="1"/>
              <a:t>коллективаа</a:t>
            </a:r>
            <a:r>
              <a:rPr lang="ru-RU" dirty="0"/>
              <a:t> обеспечивается только в том случае, если классный руководитель делает главный акцент не на организации деятельности учеников и ее результатах, а на отношениях ребят во время взаимодействия, на их бесконфликтном общении и создании атмосферы общей заботы о конкретных одноклассниках, </a:t>
            </a:r>
            <a:r>
              <a:rPr lang="ru-RU" dirty="0" err="1"/>
              <a:t>одногрупниках</a:t>
            </a:r>
            <a:r>
              <a:rPr lang="ru-RU" dirty="0"/>
              <a:t> и других людях.</a:t>
            </a:r>
          </a:p>
          <a:p>
            <a:r>
              <a:rPr lang="ru-RU" dirty="0"/>
              <a:t>Необходимые педагогические умения классного психолога – это коммуникативные умения: способность понимать других, воспринимать и адекватно истолковывать состояние другого человека; умение устанавливать психологический контакт, умение работать с отношениями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538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E319E21B-0481-46D8-859B-A32975D0E8C4}" vid="{6C871828-708B-4CEA-A912-F624D67716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1903</Words>
  <Application>Microsoft Office PowerPoint</Application>
  <PresentationFormat>Широкоэкранный</PresentationFormat>
  <Paragraphs>146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Georgia</vt:lpstr>
      <vt:lpstr>Times New Roman</vt:lpstr>
      <vt:lpstr>Wingdings</vt:lpstr>
      <vt:lpstr>Wingdings 2</vt:lpstr>
      <vt:lpstr>Тема1</vt:lpstr>
      <vt:lpstr>Классный руководитель - психолог детского коллектива</vt:lpstr>
      <vt:lpstr>Презентация PowerPoint</vt:lpstr>
      <vt:lpstr>Презентация PowerPoint</vt:lpstr>
      <vt:lpstr>Презентация PowerPoint</vt:lpstr>
      <vt:lpstr>Области знаний психолога детского коллектива</vt:lpstr>
      <vt:lpstr>Современное детство: контексты, специфика, проблемы и вызовы.</vt:lpstr>
      <vt:lpstr>Презентация PowerPoint</vt:lpstr>
      <vt:lpstr>Проектирование и создание комфортной и безопасной образовательной среды.</vt:lpstr>
      <vt:lpstr>Презентация PowerPoint</vt:lpstr>
      <vt:lpstr>Презентация PowerPoint</vt:lpstr>
      <vt:lpstr>Управление взаимодействием ключевых участников образовательного процесса.</vt:lpstr>
      <vt:lpstr>Презентация PowerPoint</vt:lpstr>
      <vt:lpstr>Презентация PowerPoint</vt:lpstr>
      <vt:lpstr>Ребенок в классе: форматы и технологии работы с коллективом.</vt:lpstr>
      <vt:lpstr>Презентация PowerPoint</vt:lpstr>
      <vt:lpstr>Академическая и жизненная успешность обучающихся различных категорий.</vt:lpstr>
      <vt:lpstr>Презентация PowerPoint</vt:lpstr>
      <vt:lpstr>Домашнее задание</vt:lpstr>
      <vt:lpstr>Благодарю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руководитель - психолог детского коллектива</dc:title>
  <dc:creator>root</dc:creator>
  <cp:lastModifiedBy>Пользователь</cp:lastModifiedBy>
  <cp:revision>15</cp:revision>
  <dcterms:created xsi:type="dcterms:W3CDTF">2021-05-11T11:35:04Z</dcterms:created>
  <dcterms:modified xsi:type="dcterms:W3CDTF">2022-05-20T05:38:35Z</dcterms:modified>
</cp:coreProperties>
</file>