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56" r:id="rId3"/>
    <p:sldId id="395" r:id="rId4"/>
    <p:sldId id="365" r:id="rId5"/>
    <p:sldId id="36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367" r:id="rId20"/>
    <p:sldId id="396" r:id="rId21"/>
    <p:sldId id="410" r:id="rId22"/>
    <p:sldId id="394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E86AA-281D-4316-A363-701B30BC26DF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B981-FCD4-4A5C-922E-54C97144A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2D9A6-6728-4862-8A9E-D6FBB9658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04E643-07B6-46C4-B983-1DD24C1CF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65E44-C5A0-4C14-B94F-6D6F2E0C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21C49-F989-4665-B772-F970E786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0347E-1A63-4CF3-98E2-8C9C0B63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9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2B08D-0474-4EE7-87A4-4CBC0A7D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E9BA1-EC08-4D05-B876-C26719BC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A3DBC-4638-4F45-B436-69693DD6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87ED2-CFB7-4310-8810-5BD5206C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865C9-770E-4F44-B8C4-88D785A1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66E823-4D31-4492-B45D-0B0749546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D0357-D418-4600-AEBC-6C60ED56C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76601-8604-4CE9-A7AB-CDF6A57A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22057-5553-439E-BE90-A6AC0986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2B335-66DD-4344-BA28-01D343D6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6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87488" y="6483771"/>
            <a:ext cx="1056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ГАУ ДПО РК «КАРЕЛЬСКИЙ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15169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487488" y="6405331"/>
            <a:ext cx="1056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ГАУ ДПО РК «КАРЕЛЬСКИЙ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46356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078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9ABB64-8E7F-4973-A4A6-EE22AAB0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895F-7F20-413E-81BF-954E537966F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16B667-1E70-4FA2-94A8-A410A830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01CA50-C531-41CF-BD2F-12094EB6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E2E4-D8ED-4A3A-B5C2-D8ED34744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4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67613-10DA-4615-8E9D-90F3C04D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DAE81-0EAD-4735-9F3F-D5522779F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8A941-DFC7-4AC9-945C-91E946F1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F27DA-065A-4EA5-958C-6906C636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DB3DF-0209-4FE4-99F3-AABBA3F2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2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3121F-87B9-41C8-88AF-0FDF6C81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C7138-D8C3-49C8-A8AC-66148765C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C571F-2E06-4A8F-87EE-31E37724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1673C-3880-424A-8D83-F43097D5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EF274-078C-4859-B653-1ABE21BC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6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D5FFB-A1CE-4F05-8CD9-B2739363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449BE-DBF4-4F58-B74A-F5F0241D5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123DE1-BDA2-4869-9817-58F52A58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B0229-7B74-41CD-A43D-363FEDC1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CC820-7F30-47AC-BC5E-F2EDA23F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180A8-C552-4410-B4C4-4CFB4301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0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4248F-35BA-4BA5-B598-69FC013A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75A9C0-608E-44A3-A690-033E8DB49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DE0387-8181-43A6-9E6A-3C214857A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669C00-AB80-4D4B-A5D0-4F0400AD9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6CD0A2-9060-47C9-A2B4-EB7900C3C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CA6C86-1871-4304-AD69-EE44E066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34B823-F720-4495-93E7-19C9FAFF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E7090D-9B95-4DB4-A1C7-3DA4A521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2C8CE-39CB-465C-ABB6-336B5036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4AA5DB-B76F-4233-9011-5C1C6543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8580D7-083A-47CE-A5A1-34002204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DAEB99-3212-4895-9A4C-491A1366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3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E24FFE-0447-4B40-9818-08CDB469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E9041-3ADE-42D9-8989-850FD0E8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CB60EE-EC66-4CBB-AA09-8A031FE2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A3456-D61D-47C5-9CCA-A6C480BA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3D75B-0C70-4F11-9AC6-D6E5B1FD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39F4DF-52C9-4144-8F94-A759AB2E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13C77-58C1-47DE-AC9F-CFD507F5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1866F-3C70-4F20-A665-306D9F56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AB7424-E2A1-43AC-A808-076138F3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4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7964D-2AE2-415E-A99C-F410F04C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7D15B-658C-4A75-9CC4-5B9627058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9AEEA-7A82-44DD-AB08-DA6197496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D5DCD-DDBA-42D7-A66D-D50D2601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A34A40-8625-4DBD-A67E-7399A8D6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30FEC1-28D3-4EF8-8B3E-14EDEB1A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2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1EEF5-9687-46A0-A513-3E9FAABC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C50DB4-08FA-4652-9EF9-BC8FF07B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E2F80-E7B5-473F-8471-5AF0612EB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44B2-AE37-454B-A144-161423ADE5B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2A3F1-1472-4F22-98B2-6E83B9542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CB69-423C-4F54-88E2-C35FFCAD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D3F6-B6E7-41D6-ADEB-E2DA3C4C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699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958976"/>
            <a:ext cx="8580120" cy="1758057"/>
          </a:xfrm>
        </p:spPr>
        <p:txBody>
          <a:bodyPr>
            <a:noAutofit/>
          </a:bodyPr>
          <a:lstStyle/>
          <a:p>
            <a:r>
              <a:rPr lang="ru-RU" sz="3600" dirty="0"/>
              <a:t>«</a:t>
            </a:r>
            <a:r>
              <a:rPr lang="ru-RU" altLang="ru-RU" b="1" dirty="0"/>
              <a:t>Критерии эффективности деятельности куратора</a:t>
            </a:r>
            <a:r>
              <a:rPr lang="ru-RU" sz="3600" dirty="0"/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9736" y="4238977"/>
            <a:ext cx="7435944" cy="1397119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7400" b="1" dirty="0" err="1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Шарлаева</a:t>
            </a:r>
            <a:r>
              <a:rPr lang="ru-RU" sz="7400" b="1" dirty="0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Вениаминовна,</a:t>
            </a:r>
          </a:p>
          <a:p>
            <a:pPr algn="r"/>
            <a:r>
              <a:rPr lang="ru-RU" sz="7400" b="1" dirty="0">
                <a:solidFill>
                  <a:srgbClr val="C00000"/>
                </a:solidFill>
              </a:rPr>
              <a:t>заведующий отделом воспитания, </a:t>
            </a:r>
          </a:p>
          <a:p>
            <a:pPr algn="r"/>
            <a:r>
              <a:rPr lang="ru-RU" sz="7400" b="1" dirty="0">
                <a:solidFill>
                  <a:srgbClr val="C00000"/>
                </a:solidFill>
              </a:rPr>
              <a:t>поддержки семьи и детства</a:t>
            </a:r>
          </a:p>
          <a:p>
            <a:pPr algn="r"/>
            <a:r>
              <a:rPr lang="ru-RU" b="1" dirty="0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5949280"/>
            <a:ext cx="91440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ПЕТРОЗАВОДСК, 2022 год</a:t>
            </a:r>
          </a:p>
        </p:txBody>
      </p:sp>
      <p:pic>
        <p:nvPicPr>
          <p:cNvPr id="1026" name="Picture 2" descr="D:\Институт\Верстка\Презентация КИРО\logo-ki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812456"/>
            <a:ext cx="6048672" cy="6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3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63E3DB-90A5-4C01-968E-713C91FB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3" t="28092" r="33192" b="6440"/>
          <a:stretch/>
        </p:blipFill>
        <p:spPr>
          <a:xfrm>
            <a:off x="1406769" y="224472"/>
            <a:ext cx="9172135" cy="57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91B1F8-B068-47A3-ABB5-26005AAB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8" t="67291" r="35269" b="17728"/>
          <a:stretch/>
        </p:blipFill>
        <p:spPr>
          <a:xfrm>
            <a:off x="823646" y="309490"/>
            <a:ext cx="10177290" cy="15193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FCC9B-2CDC-4529-A8F4-3C91A3B33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8" t="33838" r="34115" b="15470"/>
          <a:stretch/>
        </p:blipFill>
        <p:spPr>
          <a:xfrm>
            <a:off x="1007355" y="1828800"/>
            <a:ext cx="9809872" cy="40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AC8F98-389E-4D34-9A53-A44AB581C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8035" r="41269" b="12802"/>
          <a:stretch/>
        </p:blipFill>
        <p:spPr>
          <a:xfrm>
            <a:off x="1983545" y="310408"/>
            <a:ext cx="9045526" cy="56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2C3869-EB89-4778-8475-EA80500CA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6394" r="42192" b="34146"/>
          <a:stretch/>
        </p:blipFill>
        <p:spPr>
          <a:xfrm>
            <a:off x="1983544" y="362596"/>
            <a:ext cx="8145193" cy="5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2AF414-4AE7-4664-AA36-139B69771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1" t="27682" r="41846" b="16496"/>
          <a:stretch/>
        </p:blipFill>
        <p:spPr>
          <a:xfrm>
            <a:off x="2067950" y="478302"/>
            <a:ext cx="86234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319CCF-437D-4893-BF87-A5393AB96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47383" r="40808" b="16702"/>
          <a:stretch/>
        </p:blipFill>
        <p:spPr>
          <a:xfrm>
            <a:off x="792480" y="592721"/>
            <a:ext cx="10607039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4EB948-D4F3-4CC3-A66C-4446996AC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9" t="18651" r="18769" b="16907"/>
          <a:stretch/>
        </p:blipFill>
        <p:spPr>
          <a:xfrm>
            <a:off x="168811" y="267287"/>
            <a:ext cx="7399607" cy="44172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A060C-3A6A-4C78-804D-520E741FB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7" t="22757" r="28346" b="10749"/>
          <a:stretch/>
        </p:blipFill>
        <p:spPr>
          <a:xfrm>
            <a:off x="4792393" y="1911652"/>
            <a:ext cx="6761871" cy="38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7E2D16-23E9-4168-A5B2-C1DEEF7AE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t="22346" r="29154" b="14239"/>
          <a:stretch/>
        </p:blipFill>
        <p:spPr>
          <a:xfrm>
            <a:off x="928468" y="145220"/>
            <a:ext cx="10170941" cy="57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9537C-9F92-4079-9515-3ABD2A1F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11626"/>
          </a:xfrm>
        </p:spPr>
        <p:txBody>
          <a:bodyPr>
            <a:normAutofit/>
          </a:bodyPr>
          <a:lstStyle/>
          <a:p>
            <a:r>
              <a:rPr lang="ru-RU" sz="3200" b="1" dirty="0"/>
              <a:t>Критерии оценки результативности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86AE7-2DD2-4E29-899C-F434F980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7280"/>
            <a:ext cx="10972800" cy="502888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Сформированность</a:t>
            </a:r>
            <a:r>
              <a:rPr lang="en-US" dirty="0"/>
              <a:t> </a:t>
            </a:r>
            <a:r>
              <a:rPr lang="ru-RU" dirty="0"/>
              <a:t>у</a:t>
            </a:r>
            <a:r>
              <a:rPr lang="en-US" dirty="0"/>
              <a:t> </a:t>
            </a:r>
            <a:r>
              <a:rPr lang="ru-RU" dirty="0"/>
              <a:t>обучающихся</a:t>
            </a:r>
            <a:r>
              <a:rPr lang="en-US" dirty="0"/>
              <a:t> </a:t>
            </a:r>
            <a:r>
              <a:rPr lang="ru-RU" b="1" dirty="0"/>
              <a:t>знаний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представлений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системе ценностей гражданина России;</a:t>
            </a:r>
          </a:p>
          <a:p>
            <a:pPr lvl="0"/>
            <a:r>
              <a:rPr lang="ru-RU" dirty="0"/>
              <a:t>Сформированность</a:t>
            </a:r>
            <a:r>
              <a:rPr lang="en-US" dirty="0"/>
              <a:t> </a:t>
            </a:r>
            <a:r>
              <a:rPr lang="ru-RU" dirty="0"/>
              <a:t>позитивной</a:t>
            </a:r>
            <a:r>
              <a:rPr lang="en-US" dirty="0"/>
              <a:t> </a:t>
            </a:r>
            <a:r>
              <a:rPr lang="ru-RU" b="1" dirty="0"/>
              <a:t>внутренней</a:t>
            </a:r>
            <a:r>
              <a:rPr lang="en-US" b="1" dirty="0"/>
              <a:t> </a:t>
            </a:r>
            <a:r>
              <a:rPr lang="ru-RU" b="1" dirty="0"/>
              <a:t>позиции</a:t>
            </a:r>
            <a:r>
              <a:rPr lang="en-US" b="1" dirty="0"/>
              <a:t> </a:t>
            </a:r>
            <a:r>
              <a:rPr lang="ru-RU" dirty="0"/>
              <a:t>личности</a:t>
            </a:r>
            <a:r>
              <a:rPr lang="en-US" dirty="0"/>
              <a:t> </a:t>
            </a:r>
            <a:r>
              <a:rPr lang="ru-RU" dirty="0"/>
              <a:t>обучающихся в отношении системы ценностей гражданина России;</a:t>
            </a:r>
          </a:p>
          <a:p>
            <a:pPr lvl="0"/>
            <a:r>
              <a:rPr lang="ru-RU" dirty="0"/>
              <a:t>Наличие</a:t>
            </a:r>
            <a:r>
              <a:rPr lang="en-US" dirty="0"/>
              <a:t> </a:t>
            </a:r>
            <a:r>
              <a:rPr lang="ru-RU" b="1" dirty="0"/>
              <a:t>опыта</a:t>
            </a:r>
            <a:r>
              <a:rPr lang="en-US" b="1" dirty="0"/>
              <a:t> </a:t>
            </a:r>
            <a:r>
              <a:rPr lang="ru-RU" b="1" dirty="0"/>
              <a:t>деятельности</a:t>
            </a:r>
            <a:r>
              <a:rPr lang="en-US" b="1" dirty="0"/>
              <a:t> </a:t>
            </a:r>
            <a:r>
              <a:rPr lang="ru-RU" dirty="0"/>
              <a:t>на</a:t>
            </a:r>
            <a:r>
              <a:rPr lang="en-US" dirty="0"/>
              <a:t> </a:t>
            </a:r>
            <a:r>
              <a:rPr lang="ru-RU" dirty="0"/>
              <a:t>основе</a:t>
            </a:r>
            <a:r>
              <a:rPr lang="en-US" dirty="0"/>
              <a:t> </a:t>
            </a:r>
            <a:r>
              <a:rPr lang="ru-RU" dirty="0"/>
              <a:t>системы</a:t>
            </a:r>
            <a:r>
              <a:rPr lang="en-US" dirty="0"/>
              <a:t> </a:t>
            </a:r>
            <a:r>
              <a:rPr lang="ru-RU" dirty="0"/>
              <a:t>ценностей</a:t>
            </a:r>
            <a:r>
              <a:rPr lang="en-US" dirty="0"/>
              <a:t> </a:t>
            </a:r>
            <a:r>
              <a:rPr lang="ru-RU" dirty="0"/>
              <a:t>гражданина России;</a:t>
            </a:r>
          </a:p>
          <a:p>
            <a:pPr lvl="0"/>
            <a:r>
              <a:rPr lang="ru-RU" dirty="0"/>
              <a:t>Сформированность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ru-RU" b="1" dirty="0"/>
              <a:t>мотивации </a:t>
            </a:r>
            <a:r>
              <a:rPr lang="ru-RU" dirty="0"/>
              <a:t>на работу по получаемой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53936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CA5BC8-880E-4594-A923-0613E8A0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7964"/>
            <a:ext cx="10972800" cy="5718202"/>
          </a:xfrm>
        </p:spPr>
        <p:txBody>
          <a:bodyPr>
            <a:normAutofit fontScale="92500"/>
          </a:bodyPr>
          <a:lstStyle/>
          <a:p>
            <a:r>
              <a:rPr lang="ru-RU" dirty="0"/>
              <a:t>Указом президента России </a:t>
            </a:r>
            <a:r>
              <a:rPr lang="ru-RU" dirty="0" err="1"/>
              <a:t>В.В.Путина</a:t>
            </a:r>
            <a:r>
              <a:rPr lang="ru-RU" dirty="0"/>
              <a:t> 9 ноября 2022 года в России утверждены </a:t>
            </a:r>
            <a:r>
              <a:rPr lang="ru-RU" b="1" dirty="0"/>
              <a:t>Основы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dirty="0"/>
              <a:t>. </a:t>
            </a:r>
          </a:p>
          <a:p>
            <a:r>
              <a:rPr lang="ru-RU" dirty="0"/>
              <a:t>К ним отнесены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а также единство народов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42838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92851-B108-414F-9106-17B68CAB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Разъяснения </a:t>
            </a:r>
            <a:r>
              <a:rPr lang="ru-RU" sz="2200" dirty="0" err="1"/>
              <a:t>Минпросвещения</a:t>
            </a:r>
            <a:r>
              <a:rPr lang="ru-RU" sz="2200" dirty="0"/>
              <a:t> РФ от 3 сентября 2021 г. «Разъяснения об организации классного руководства (кураторства) в группах образовательных организаций, реализующих образовательные программы СПО, в том числе программы профессионального обучения»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D9AA0-02F1-4AE4-BA76-C2927184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П. 11. Организация классного руководства (кураторства) в группах предусматривает создание условий </a:t>
            </a:r>
            <a:r>
              <a:rPr lang="ru-RU" b="1" dirty="0"/>
              <a:t>эффективной воспитательной деятельности</a:t>
            </a:r>
            <a:r>
              <a:rPr lang="ru-RU" dirty="0"/>
              <a:t> при реализации целей и задач воспитания и социализации обучающихся, установленных </a:t>
            </a:r>
            <a:r>
              <a:rPr lang="ru-RU" u="sng" dirty="0"/>
              <a:t>нормативными правовыми актами федерального и регионального уровней</a:t>
            </a:r>
            <a:r>
              <a:rPr lang="ru-RU" dirty="0"/>
              <a:t>, а также дополнительных задач </a:t>
            </a:r>
            <a:r>
              <a:rPr lang="ru-RU" u="sng" dirty="0"/>
              <a:t>с учетом </a:t>
            </a:r>
            <a:r>
              <a:rPr lang="ru-RU" dirty="0"/>
              <a:t>социально-экономической, социокультурной, демографической, криминогенной ситуации </a:t>
            </a:r>
            <a:r>
              <a:rPr lang="ru-RU" u="sng" dirty="0"/>
              <a:t>в конкретных муниципальных образованиях </a:t>
            </a:r>
            <a:r>
              <a:rPr lang="ru-RU" dirty="0"/>
              <a:t>и </a:t>
            </a:r>
            <a:r>
              <a:rPr lang="ru-RU" u="sng" dirty="0"/>
              <a:t>образовательных организациях </a:t>
            </a:r>
            <a:r>
              <a:rPr lang="ru-RU" dirty="0"/>
              <a:t>среднего профессионального образования.</a:t>
            </a:r>
          </a:p>
          <a:p>
            <a:r>
              <a:rPr lang="ru-RU" dirty="0"/>
              <a:t>П.12. </a:t>
            </a:r>
            <a:r>
              <a:rPr lang="ru-RU" b="1" dirty="0"/>
              <a:t>Содержанием воспитательной работы </a:t>
            </a:r>
            <a:r>
              <a:rPr lang="ru-RU" dirty="0"/>
              <a:t>педагогического работника, осуществляющего классное руководство (кураторство) в группах, является воспитательная работа, осуществляемая образовательной организацией в рамках утвержденных программы воспитания и календарного плана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7323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64D9-364C-4B80-B1B4-59D108D3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оценить результативность?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4B314-EA3D-4DC3-BE0F-4AC1924F2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4228"/>
            <a:ext cx="10972800" cy="4831937"/>
          </a:xfrm>
        </p:spPr>
        <p:txBody>
          <a:bodyPr>
            <a:normAutofit/>
          </a:bodyPr>
          <a:lstStyle/>
          <a:p>
            <a:r>
              <a:rPr lang="ru-RU" dirty="0"/>
              <a:t>Сформированность знаний – тестирование, анкетирование, результаты успеваемости по предметам.</a:t>
            </a:r>
          </a:p>
          <a:p>
            <a:r>
              <a:rPr lang="ru-RU" dirty="0"/>
              <a:t>Сформированность позитивной внутренней позиции – педагогическое наблюдение, тренинг, решение кейсов.</a:t>
            </a:r>
          </a:p>
          <a:p>
            <a:r>
              <a:rPr lang="ru-RU" dirty="0"/>
              <a:t> Наличие опыта деятельности – анализ участия в мероприятиях, рефлексия, анкетирование.</a:t>
            </a:r>
          </a:p>
          <a:p>
            <a:r>
              <a:rPr lang="ru-RU" dirty="0"/>
              <a:t>Сформированность  мотивации на работу по получаемой профессии – анкетирование, результаты успеваемости по специальности, участие в профессиональных конкурсах.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8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5ADEE-1743-43E4-AC3B-214081F6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Домашнее задание (до 12 декабря)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FBEC7-40B5-40FC-818D-B3BF50BB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8468"/>
            <a:ext cx="10972800" cy="51976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Изучить Положение о классном руководстве (кураторстве) своей ОО (указать в ДЗ ссылку на документ на сайте или приложить документ). </a:t>
            </a:r>
          </a:p>
          <a:p>
            <a:pPr marL="514350" indent="-514350">
              <a:buAutoNum type="arabicPeriod"/>
            </a:pPr>
            <a:r>
              <a:rPr lang="ru-RU" dirty="0"/>
              <a:t>Если в локальном акте закреплены критерии оценки эффективности, то оценить свою деятельность по этим критериям за 1 полугодие учебного года (индивидуально).</a:t>
            </a:r>
          </a:p>
          <a:p>
            <a:pPr marL="514350" indent="-514350">
              <a:buAutoNum type="arabicPeriod"/>
            </a:pPr>
            <a:r>
              <a:rPr lang="ru-RU" dirty="0"/>
              <a:t>Если в локальном акте нет критериев оценки эффективности, то использовать рекомендации СОИРО и разработать систему оценивания для своей ОО (группа слушателей)</a:t>
            </a:r>
          </a:p>
        </p:txBody>
      </p:sp>
    </p:spTree>
    <p:extLst>
      <p:ext uri="{BB962C8B-B14F-4D97-AF65-F5344CB8AC3E}">
        <p14:creationId xmlns:p14="http://schemas.microsoft.com/office/powerpoint/2010/main" val="93573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8F39-4924-44BC-9381-5E6F94B5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03386"/>
            <a:ext cx="10972800" cy="5422780"/>
          </a:xfrm>
        </p:spPr>
        <p:txBody>
          <a:bodyPr/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5400" i="1" dirty="0"/>
              <a:t>Следующее занятие - 13 декабря</a:t>
            </a:r>
          </a:p>
          <a:p>
            <a:pPr marL="0" indent="0" algn="ctr">
              <a:buNone/>
            </a:pPr>
            <a:r>
              <a:rPr lang="ru-RU" sz="4400" i="1" dirty="0"/>
              <a:t>Тема</a:t>
            </a:r>
            <a:r>
              <a:rPr lang="ru-RU" sz="6000" i="1" dirty="0"/>
              <a:t> </a:t>
            </a:r>
            <a:r>
              <a:rPr lang="ru-RU" sz="4400" dirty="0"/>
              <a:t>«Самый классный </a:t>
            </a:r>
            <a:r>
              <a:rPr lang="ru-RU" sz="4400" dirty="0" err="1"/>
              <a:t>классный</a:t>
            </a:r>
            <a:r>
              <a:rPr lang="ru-RU" sz="4400" dirty="0"/>
              <a:t> </a:t>
            </a:r>
          </a:p>
          <a:p>
            <a:pPr marL="0" indent="0" algn="ctr">
              <a:buNone/>
            </a:pPr>
            <a:r>
              <a:rPr lang="ru-RU" sz="4400" dirty="0"/>
              <a:t>(адреса педагогического опыта)»</a:t>
            </a:r>
            <a:endParaRPr lang="ru-RU" sz="4400" i="1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3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ED74-3D8C-4EE9-B8FE-C97D52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2130936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ru-RU" sz="2400" dirty="0"/>
              <a:t>Раздел 6.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 (письмо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 от 12 мая 2020 г. N ВБ-1011/08)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833AA-A8AC-48D7-B601-9F55D240C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00997"/>
            <a:ext cx="10972800" cy="3425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Две группы критериев оценки эффективности: </a:t>
            </a:r>
          </a:p>
          <a:p>
            <a:r>
              <a:rPr lang="ru-RU" dirty="0"/>
              <a:t>критерии оценки процесса деятельности (анализ текущей работы классных руководителей), </a:t>
            </a:r>
          </a:p>
          <a:p>
            <a:r>
              <a:rPr lang="ru-RU" dirty="0"/>
              <a:t>критерии оценки результативности (оценка конечных результатов работы классного руководителя в области воспитания и социализации).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7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080F-9AE3-4962-A614-603704A8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8501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Критерии оценки процесса деятельности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5DEE3-4E41-4C7D-8DB7-AB7C88A2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759657"/>
            <a:ext cx="11343249" cy="582370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3400" b="1" dirty="0"/>
              <a:t>Комплексность</a:t>
            </a:r>
            <a:r>
              <a:rPr lang="ru-RU" sz="3400" dirty="0"/>
              <a:t> как степень охвата в воспитательном процессе направлений, которые обозначены в нормативных документах (реализация мероприятий по каждому из направлений деятельности).</a:t>
            </a:r>
          </a:p>
          <a:p>
            <a:pPr lvl="0" algn="just"/>
            <a:r>
              <a:rPr lang="ru-RU" sz="3400" b="1" dirty="0"/>
              <a:t>Адресность</a:t>
            </a:r>
            <a:r>
              <a:rPr lang="ru-RU" sz="3400" dirty="0"/>
              <a:t> как степень учета в воспитательном процессе возрастных и личностных особенностей учащихся, характеристик группы.</a:t>
            </a:r>
          </a:p>
          <a:p>
            <a:pPr lvl="0" algn="just"/>
            <a:r>
              <a:rPr lang="ru-RU" sz="3400" b="1" dirty="0"/>
              <a:t>Инновационность</a:t>
            </a:r>
            <a:r>
              <a:rPr lang="ru-RU" sz="3400" dirty="0"/>
              <a:t> как степень использования новой по содержанию и формам подачи информации, интересных форм и методов взаимодействия, в том числе интернет-ресурсов, сетевых сообществ, ведения блогов и т. д. </a:t>
            </a:r>
          </a:p>
          <a:p>
            <a:pPr lvl="0" algn="just"/>
            <a:r>
              <a:rPr lang="ru-RU" sz="3400" b="1" dirty="0"/>
              <a:t>Системность </a:t>
            </a:r>
            <a:r>
              <a:rPr lang="ru-RU" sz="3400" dirty="0"/>
              <a:t>как степень вовлеченности в решение воспитательных задач разных субъектов воспитательного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40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C6792-1094-4A47-9FD3-C8287126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/>
              <a:t>КУРАТОР В СПО: ОСОБЕННОСТИ ВОСПИТАТЕЛЬНОЙ ДЕЯТЕЛЬНОСТИ В УСЛОВИЯХ ТРАНСФОРМАЦИИ СИСТЕМЫ ВОСПИТАНИЯ</a:t>
            </a:r>
            <a:br>
              <a:rPr lang="ru-RU" sz="2200" b="1" dirty="0"/>
            </a:br>
            <a:r>
              <a:rPr lang="ru-RU" sz="2200" dirty="0"/>
              <a:t>Методические рекомендации ГАУ ДПО «Саратовский областной ИРО», 2021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8C25A-AF23-437F-8D85-9D6C146F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учебные достижения обучающихся;</a:t>
            </a:r>
          </a:p>
          <a:p>
            <a:r>
              <a:rPr lang="ru-RU" dirty="0"/>
              <a:t>посещаемость занятий;</a:t>
            </a:r>
          </a:p>
          <a:p>
            <a:r>
              <a:rPr lang="ru-RU" dirty="0"/>
              <a:t>активность самоуправления группы;</a:t>
            </a:r>
          </a:p>
          <a:p>
            <a:r>
              <a:rPr lang="ru-RU" dirty="0"/>
              <a:t>организация индивидуальной и коллективной работы с родителями, обучающимися, сотрудниками колледжа;</a:t>
            </a:r>
          </a:p>
          <a:p>
            <a:r>
              <a:rPr lang="ru-RU" dirty="0"/>
              <a:t>соблюдение обучающимися группы законодательства РФ и нормативных документов учреждения СПО;</a:t>
            </a:r>
          </a:p>
          <a:p>
            <a:r>
              <a:rPr lang="ru-RU" dirty="0"/>
              <a:t>организация общественно-полезной деятельности;</a:t>
            </a:r>
          </a:p>
          <a:p>
            <a:r>
              <a:rPr lang="ru-RU" dirty="0"/>
              <a:t>оформление кураторской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98085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2601A-F34C-4DC7-BFAA-0B4E1E714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1" t="14957" r="33423" b="9929"/>
          <a:stretch/>
        </p:blipFill>
        <p:spPr>
          <a:xfrm>
            <a:off x="1291883" y="227467"/>
            <a:ext cx="9608234" cy="58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4FB487-4E93-46C9-95F4-65AEC96F4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3" t="38558" r="34000" b="14239"/>
          <a:stretch/>
        </p:blipFill>
        <p:spPr>
          <a:xfrm>
            <a:off x="689316" y="632338"/>
            <a:ext cx="10185010" cy="47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9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4EAC24-2361-44D7-9FFD-CD2157F5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5" t="32607" r="32614" b="34557"/>
          <a:stretch/>
        </p:blipFill>
        <p:spPr>
          <a:xfrm>
            <a:off x="1927273" y="339143"/>
            <a:ext cx="8721970" cy="27416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4AA9D4-B29B-489C-84D7-4109C6AF6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2" t="16258" r="33597" b="71215"/>
          <a:stretch/>
        </p:blipFill>
        <p:spPr>
          <a:xfrm>
            <a:off x="1237442" y="3601328"/>
            <a:ext cx="9411801" cy="11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708348-9D25-4B50-9BE5-A2260A6A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3" t="29323" r="32731" b="13829"/>
          <a:stretch/>
        </p:blipFill>
        <p:spPr>
          <a:xfrm>
            <a:off x="1026942" y="254322"/>
            <a:ext cx="10410092" cy="56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56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686</Words>
  <Application>Microsoft Office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1_Тема Office</vt:lpstr>
      <vt:lpstr>«Критерии эффективности деятельности куратора»</vt:lpstr>
      <vt:lpstr>Разъяснения Минпросвещения РФ от 3 сентября 2021 г. «Разъяснения об организации классного руководства (кураторства) в группах образовательных организаций, реализующих образовательные программы СПО, в том числе программы профессионального обучения»</vt:lpstr>
      <vt:lpstr> Раздел 6.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 (письмо Минпросвещения России от 12 мая 2020 г. N ВБ-1011/08) </vt:lpstr>
      <vt:lpstr>Критерии оценки процесса деятельности</vt:lpstr>
      <vt:lpstr>КУРАТОР В СПО: ОСОБЕННОСТИ ВОСПИТАТЕЛЬНОЙ ДЕЯТЕЛЬНОСТИ В УСЛОВИЯХ ТРАНСФОРМАЦИИ СИСТЕМЫ ВОСПИТАНИЯ Методические рекомендации ГАУ ДПО «Саратовский областной ИРО»,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результативности</vt:lpstr>
      <vt:lpstr>Презентация PowerPoint</vt:lpstr>
      <vt:lpstr>Как оценить результативность?</vt:lpstr>
      <vt:lpstr>Домашнее задание (до 12 декабря)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«Классный руководитель  – координатор личностного роста»</dc:title>
  <dc:creator>User</dc:creator>
  <cp:lastModifiedBy>User</cp:lastModifiedBy>
  <cp:revision>42</cp:revision>
  <dcterms:created xsi:type="dcterms:W3CDTF">2021-04-13T18:06:49Z</dcterms:created>
  <dcterms:modified xsi:type="dcterms:W3CDTF">2022-11-21T21:04:27Z</dcterms:modified>
</cp:coreProperties>
</file>