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274" r:id="rId4"/>
    <p:sldId id="273" r:id="rId5"/>
    <p:sldId id="264" r:id="rId6"/>
    <p:sldId id="272" r:id="rId7"/>
    <p:sldId id="267" r:id="rId8"/>
    <p:sldId id="276" r:id="rId9"/>
    <p:sldId id="268" r:id="rId10"/>
    <p:sldId id="278" r:id="rId11"/>
    <p:sldId id="277" r:id="rId12"/>
    <p:sldId id="275" r:id="rId13"/>
    <p:sldId id="269" r:id="rId14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2A"/>
    <a:srgbClr val="F5DD2B"/>
    <a:srgbClr val="3399FF"/>
    <a:srgbClr val="666699"/>
    <a:srgbClr val="04374A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04" autoAdjust="0"/>
  </p:normalViewPr>
  <p:slideViewPr>
    <p:cSldViewPr>
      <p:cViewPr varScale="1">
        <p:scale>
          <a:sx n="86" d="100"/>
          <a:sy n="86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95936" y="2636912"/>
            <a:ext cx="5005064" cy="1440160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4A1F6A-164B-43BA-A19E-4AE6BB502A21}" type="slidenum">
              <a:rPr lang="ru-RU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‹#›</a:t>
            </a:fld>
            <a:endParaRPr lang="ru-RU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497553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323528" y="2204864"/>
            <a:ext cx="842493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497553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204864"/>
            <a:ext cx="842493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Надо жить честно</a:t>
            </a:r>
            <a:endParaRPr lang="ru-RU" sz="48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5229200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Рекомендательный список литературы, который познакомит с творчеством авторов, в произведениях которых тема взяточничества и коррупции  имеет множество выражений.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3" y="260648"/>
            <a:ext cx="7200800" cy="1008112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Стихотворения.Поэмы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179512" y="2204864"/>
            <a:ext cx="6336704" cy="446449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2000" dirty="0" smtClean="0"/>
              <a:t>    </a:t>
            </a:r>
          </a:p>
          <a:p>
            <a:pPr>
              <a:buNone/>
            </a:pPr>
            <a:r>
              <a:rPr lang="ru-RU" sz="2500" dirty="0" smtClean="0">
                <a:latin typeface="Comic Sans MS" pitchFamily="66" charset="0"/>
              </a:rPr>
              <a:t> </a:t>
            </a:r>
            <a:r>
              <a:rPr lang="ru-RU" sz="2900" dirty="0" smtClean="0">
                <a:latin typeface="Comic Sans MS" pitchFamily="66" charset="0"/>
              </a:rPr>
              <a:t>Прогнившее с головы чиновничество упоминает</a:t>
            </a:r>
          </a:p>
          <a:p>
            <a:pPr>
              <a:buNone/>
            </a:pPr>
            <a:r>
              <a:rPr lang="ru-RU" sz="2900" dirty="0" smtClean="0">
                <a:latin typeface="Comic Sans MS" pitchFamily="66" charset="0"/>
              </a:rPr>
              <a:t>и один из знаменитейших поэтов 20-го века Владимир</a:t>
            </a:r>
          </a:p>
          <a:p>
            <a:pPr>
              <a:buNone/>
            </a:pPr>
            <a:r>
              <a:rPr lang="ru-RU" sz="2900" dirty="0" smtClean="0">
                <a:latin typeface="Comic Sans MS" pitchFamily="66" charset="0"/>
              </a:rPr>
              <a:t>Маяковский в своем  стихотворении «Взяточники»:</a:t>
            </a:r>
          </a:p>
          <a:p>
            <a:pPr>
              <a:buNone/>
            </a:pPr>
            <a:endParaRPr lang="ru-RU" sz="25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«...везде у него по лазутчику.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Он знает, кому подставить ножку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и где иметь заручку.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Каждый на месте: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невеста — в тресте,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кум — в </a:t>
            </a:r>
            <a:r>
              <a:rPr lang="ru-RU" sz="2400" dirty="0" err="1" smtClean="0">
                <a:latin typeface="Comic Sans MS" pitchFamily="66" charset="0"/>
              </a:rPr>
              <a:t>Гум</a:t>
            </a:r>
            <a:r>
              <a:rPr lang="ru-RU" sz="2400" dirty="0" smtClean="0">
                <a:latin typeface="Comic Sans MS" pitchFamily="66" charset="0"/>
              </a:rPr>
              <a:t>,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брат — в наркомат....</a:t>
            </a:r>
          </a:p>
          <a:p>
            <a:pPr algn="ctr"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Он специалист, но особого рода: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Он в слове мистику стер.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Он понял буквально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«братство народов»</a:t>
            </a:r>
          </a:p>
          <a:p>
            <a:pPr>
              <a:buNone/>
            </a:pPr>
            <a:r>
              <a:rPr lang="ru-RU" sz="2400" smtClean="0">
                <a:latin typeface="Comic Sans MS" pitchFamily="66" charset="0"/>
              </a:rPr>
              <a:t>    как </a:t>
            </a:r>
            <a:r>
              <a:rPr lang="ru-RU" sz="2400" dirty="0" smtClean="0">
                <a:latin typeface="Comic Sans MS" pitchFamily="66" charset="0"/>
              </a:rPr>
              <a:t>счастье братьев, теть и сестер».</a:t>
            </a:r>
          </a:p>
          <a:p>
            <a:pPr>
              <a:buNone/>
            </a:pPr>
            <a:endParaRPr lang="ru-RU" sz="4000" dirty="0" smtClean="0">
              <a:latin typeface="Comic Sans MS" pitchFamily="66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111552" y="5589240"/>
            <a:ext cx="3780928" cy="1080120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Маяковский, В.В. Сочинения: В 2 т., Т.1, Я сам. Стихотворения. Моё открытие Америки /В.В. Маяковский. – Москва: Правда, 1987.</a:t>
            </a:r>
          </a:p>
        </p:txBody>
      </p:sp>
      <p:pic>
        <p:nvPicPr>
          <p:cNvPr id="7" name="Рисунок 6" descr="Маяковски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2492896"/>
            <a:ext cx="1871984" cy="28819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Избранное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23528" y="2492896"/>
            <a:ext cx="4752528" cy="36618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</a:t>
            </a: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  М.М. Зощенко – известный советский писатель – сатирик. Острие его сатиры направлено против невежества, мещанского себялюбия, приспособленчества и других человеческих пороков.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364088" y="5805264"/>
            <a:ext cx="3600400" cy="864096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Зощенко, М.М. Избранное. /М.М.Зощенко.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– Петрозаводск: Карелия, 1988. </a:t>
            </a:r>
          </a:p>
        </p:txBody>
      </p:sp>
      <p:pic>
        <p:nvPicPr>
          <p:cNvPr id="8" name="Рисунок 7" descr="Зощенк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420888"/>
            <a:ext cx="1900762" cy="316557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Золотой теленок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67544" y="2924944"/>
            <a:ext cx="4824536" cy="2808312"/>
          </a:xfrm>
        </p:spPr>
        <p:txBody>
          <a:bodyPr>
            <a:noAutofit/>
          </a:bodyPr>
          <a:lstStyle/>
          <a:p>
            <a:r>
              <a:rPr lang="ru-RU" sz="2000" b="0" dirty="0" smtClean="0">
                <a:latin typeface="Comic Sans MS" pitchFamily="66" charset="0"/>
              </a:rPr>
              <a:t>Имя одного из героев книги И. Ильфа и Е. Петрова «Золотой теленок» </a:t>
            </a:r>
            <a:r>
              <a:rPr lang="ru-RU" sz="2000" b="0" dirty="0" err="1" smtClean="0">
                <a:latin typeface="Comic Sans MS" pitchFamily="66" charset="0"/>
              </a:rPr>
              <a:t>Корейко</a:t>
            </a:r>
            <a:r>
              <a:rPr lang="ru-RU" sz="2000" b="0" dirty="0" smtClean="0">
                <a:latin typeface="Comic Sans MS" pitchFamily="66" charset="0"/>
              </a:rPr>
              <a:t>, скромного служащего ничем не примечательного учреждения и одновременно подпольного миллионера, сколотившего состояние на теневых незаконных махинациях, до сих пор является нарицательным.</a:t>
            </a:r>
            <a:endParaRPr lang="ru-RU" sz="2000" dirty="0">
              <a:latin typeface="Comic Sans MS" pitchFamily="66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436096" y="5733256"/>
            <a:ext cx="3564904" cy="864096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Ильф, И.А. Золотой теленок: роман/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И.А.Ильф,Е.П.Петров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. –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Москва:Книга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, 1989. </a:t>
            </a:r>
          </a:p>
        </p:txBody>
      </p:sp>
      <p:pic>
        <p:nvPicPr>
          <p:cNvPr id="13" name="Рисунок 12" descr="Золотой теленок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2564904"/>
            <a:ext cx="2016000" cy="30206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2276872"/>
            <a:ext cx="8568952" cy="39604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</a:t>
            </a: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		Проанализировав все произведения, можно проследить не только историю своеобразной эволюции коррупции в обществе (от мелких взяток до крупных махинаций), но и историю развития отношения к ней. </a:t>
            </a: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		Авторы высмеивали пороки мелких чиновников, обвиняя их в малодушии и притворстве перед вышестоящими лицами, и ужасались чудовищностью морального падения крупных махинаторов, которые ставили день превыше личностных ценностей. Многие литературные герои открыто обличают коррупционеров.</a:t>
            </a: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 Единственным возможным методом борьбы с коррупцией является пересмотр моральных ценностей  общества!</a:t>
            </a:r>
            <a:endParaRPr lang="ru-RU" sz="20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272807" cy="100811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Являясь очень актуальной проблемой в наше время, коррупция, тем не менее, стара как мир. </a:t>
            </a:r>
            <a:br>
              <a:rPr lang="ru-RU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endParaRPr lang="ru-RU" sz="2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2348880"/>
            <a:ext cx="8964488" cy="41764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900" dirty="0" smtClean="0">
                <a:latin typeface="Comic Sans MS" pitchFamily="66" charset="0"/>
              </a:rPr>
              <a:t>     </a:t>
            </a:r>
            <a:r>
              <a:rPr lang="ru-RU" sz="1900" dirty="0" smtClean="0">
                <a:latin typeface="Comic Sans MS" pitchFamily="66" charset="0"/>
              </a:rPr>
              <a:t>	Русская </a:t>
            </a:r>
            <a:r>
              <a:rPr lang="ru-RU" sz="1900" dirty="0" smtClean="0">
                <a:latin typeface="Comic Sans MS" pitchFamily="66" charset="0"/>
              </a:rPr>
              <a:t>литература всегда была зеркалом, отражающим явления общественной жизни. В литературе тема взяточничества имеет свое значение. Практически ни один русский писатель не обходит эту тему стороной. Н. В. Гоголь, М. Е. Салтыков-Щедрин, А. Н. Островский, </a:t>
            </a:r>
            <a:r>
              <a:rPr lang="ru-RU" sz="1900" dirty="0" smtClean="0">
                <a:latin typeface="Comic Sans MS" pitchFamily="66" charset="0"/>
              </a:rPr>
              <a:t>А.С. </a:t>
            </a:r>
            <a:r>
              <a:rPr lang="ru-RU" sz="1900" dirty="0" smtClean="0">
                <a:latin typeface="Comic Sans MS" pitchFamily="66" charset="0"/>
              </a:rPr>
              <a:t>Г</a:t>
            </a:r>
            <a:r>
              <a:rPr lang="ru-RU" sz="1900" dirty="0" smtClean="0">
                <a:latin typeface="Comic Sans MS" pitchFamily="66" charset="0"/>
              </a:rPr>
              <a:t>рибоедов </a:t>
            </a:r>
            <a:r>
              <a:rPr lang="ru-RU" sz="1900" dirty="0" smtClean="0">
                <a:latin typeface="Comic Sans MS" pitchFamily="66" charset="0"/>
              </a:rPr>
              <a:t>ярко показали в своих произведениях тему коррупции.</a:t>
            </a:r>
          </a:p>
          <a:p>
            <a:pPr>
              <a:buNone/>
            </a:pPr>
            <a:r>
              <a:rPr lang="ru-RU" sz="1900" dirty="0" smtClean="0">
                <a:latin typeface="Comic Sans MS" pitchFamily="66" charset="0"/>
              </a:rPr>
              <a:t>     Яркие художественные образы «переродившихся» советских служащих были созданы В. Маяковским, И. Ильфом и Е. Петровым, М. Зощенко и другими авторами. </a:t>
            </a:r>
          </a:p>
          <a:p>
            <a:pPr>
              <a:buNone/>
            </a:pPr>
            <a:r>
              <a:rPr lang="ru-RU" sz="1900" dirty="0" smtClean="0">
                <a:latin typeface="Comic Sans MS" pitchFamily="66" charset="0"/>
              </a:rPr>
              <a:t>     </a:t>
            </a:r>
            <a:r>
              <a:rPr lang="ru-RU" sz="1900" dirty="0" smtClean="0">
                <a:latin typeface="Comic Sans MS" pitchFamily="66" charset="0"/>
              </a:rPr>
              <a:t>	Представляем </a:t>
            </a:r>
            <a:r>
              <a:rPr lang="ru-RU" sz="1900" dirty="0" smtClean="0">
                <a:latin typeface="Comic Sans MS" pitchFamily="66" charset="0"/>
              </a:rPr>
              <a:t>вам книжную выставку «Коррупция в литературных произведениях», которая познакомит читателей с художественными произведениями, где авторы высмеивают пороки мелких чиновников, обвиняя их в малодушии и притворстве перед вышестоящими лицами, ставят деньги превыше личностных ценностей.</a:t>
            </a:r>
            <a:endParaRPr lang="ru-RU" sz="19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3" y="260648"/>
            <a:ext cx="7272808" cy="100811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Басни Крылова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51520" y="2420888"/>
            <a:ext cx="5400600" cy="382634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sz="3200" dirty="0" smtClean="0">
                <a:latin typeface="Comic Sans MS" pitchFamily="66" charset="0"/>
              </a:rPr>
              <a:t>Пороки чиновников не оставил без внимания поэт, писатель, переводчик и самый известный русский баснописец И.А. Крылов. В начале XIX в.  И.А. Крылов посвятил этой теме басню «Лисица и сурок».</a:t>
            </a: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    Крылов в «Лисе и Сурке» формулирует «мораль сей басни» так:</a:t>
            </a:r>
          </a:p>
          <a:p>
            <a:pPr>
              <a:buNone/>
            </a:pPr>
            <a:endParaRPr lang="ru-RU" sz="29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900" dirty="0" smtClean="0">
                <a:latin typeface="Comic Sans MS" pitchFamily="66" charset="0"/>
              </a:rPr>
              <a:t>   </a:t>
            </a:r>
            <a:r>
              <a:rPr lang="ru-RU" sz="2900" i="1" dirty="0" smtClean="0">
                <a:latin typeface="Comic Sans MS" pitchFamily="66" charset="0"/>
              </a:rPr>
              <a:t>… Иной при месте так вздыхает,</a:t>
            </a:r>
            <a:endParaRPr lang="ru-RU" sz="29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900" i="1" dirty="0" smtClean="0">
                <a:latin typeface="Comic Sans MS" pitchFamily="66" charset="0"/>
              </a:rPr>
              <a:t>     Как будто рубль последний доживает.</a:t>
            </a:r>
            <a:endParaRPr lang="ru-RU" sz="29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900" i="1" dirty="0" smtClean="0">
                <a:latin typeface="Comic Sans MS" pitchFamily="66" charset="0"/>
              </a:rPr>
              <a:t>  …А смотришь, помаленьку,</a:t>
            </a:r>
            <a:endParaRPr lang="ru-RU" sz="29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900" i="1" dirty="0" smtClean="0">
                <a:latin typeface="Comic Sans MS" pitchFamily="66" charset="0"/>
              </a:rPr>
              <a:t>   То домик выстроит, то купит деревеньку.</a:t>
            </a:r>
            <a:endParaRPr lang="ru-RU" sz="29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900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148064" y="5517232"/>
            <a:ext cx="3816424" cy="1152128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Крылов, И. А. Сто басен И. Крылова / [сост. и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послесл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. Е. Н. Лебедева ; ил. Н. Е. Попова ;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оформл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. М. А.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Аникиста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]. - Москва : Современник, 1990. </a:t>
            </a:r>
            <a:endParaRPr lang="ru-RU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9" name="Содержимое 8" descr="Крылов Сто басен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6300192" y="2564904"/>
            <a:ext cx="2074202" cy="2772000"/>
          </a:xfr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19673" y="260648"/>
            <a:ext cx="7200800" cy="100811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Горе от ума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b="1" i="1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251520" y="2204864"/>
            <a:ext cx="5544616" cy="409391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sz="22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   </a:t>
            </a:r>
            <a:r>
              <a:rPr lang="ru-RU" sz="2900" dirty="0" smtClean="0">
                <a:latin typeface="Comic Sans MS" pitchFamily="66" charset="0"/>
              </a:rPr>
              <a:t>В поэме А.С. </a:t>
            </a:r>
            <a:r>
              <a:rPr lang="ru-RU" sz="2900" dirty="0" err="1" smtClean="0">
                <a:latin typeface="Comic Sans MS" pitchFamily="66" charset="0"/>
              </a:rPr>
              <a:t>Грибоедова</a:t>
            </a:r>
            <a:r>
              <a:rPr lang="ru-RU" sz="2900" dirty="0" smtClean="0">
                <a:latin typeface="Comic Sans MS" pitchFamily="66" charset="0"/>
              </a:rPr>
              <a:t> «Горе от ума», раболепство, ложь, лесть, подхалимство, взяточничество присущи господам из высшего света. С помощью этих «достоинств» обеспечивалось продвижение по служебной лестнице. Знатное родство также способствовало повышению званий:</a:t>
            </a:r>
          </a:p>
          <a:p>
            <a:pPr>
              <a:buNone/>
            </a:pPr>
            <a:r>
              <a:rPr lang="ru-RU" sz="2900" dirty="0" smtClean="0">
                <a:latin typeface="Comic Sans MS" pitchFamily="66" charset="0"/>
              </a:rPr>
              <a:t>      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   …При мне служащие чужие очень редки;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     Все больше сестрины, свояченицы детки...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     Как станешь представлять к </a:t>
            </a:r>
            <a:r>
              <a:rPr lang="ru-RU" sz="2600" dirty="0" err="1" smtClean="0">
                <a:latin typeface="Comic Sans MS" pitchFamily="66" charset="0"/>
              </a:rPr>
              <a:t>крестишку</a:t>
            </a:r>
            <a:r>
              <a:rPr lang="ru-RU" sz="2600" dirty="0" smtClean="0">
                <a:latin typeface="Comic Sans MS" pitchFamily="66" charset="0"/>
              </a:rPr>
              <a:t> ли, 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     к  местечку,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     Ну как не порадеть родному человечку!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004048" y="5733256"/>
            <a:ext cx="4032448" cy="936104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Грибоедов, А.С. Горе от ума. Комедия в 4-х действия в стихах./ А.С. Грибоедов –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Ленинград:детская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 литература, 1963.</a:t>
            </a:r>
            <a:endParaRPr lang="ru-RU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8" name="Рисунок 7" descr="Горе от ум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2492896"/>
            <a:ext cx="2016000" cy="29951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1970088" y="260350"/>
            <a:ext cx="6778376" cy="1008063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Ревизор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4294967295"/>
          </p:nvPr>
        </p:nvSpPr>
        <p:spPr>
          <a:xfrm>
            <a:off x="0" y="2060575"/>
            <a:ext cx="5508625" cy="4094163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3500" dirty="0" smtClean="0">
                <a:latin typeface="Comic Sans MS" pitchFamily="66" charset="0"/>
              </a:rPr>
              <a:t>     Комедия Н.В. Гоголя «Ревизор» была написана в 1836 году. Основной сюжет рассказан Гоголю А.С. Пушкиным. Сам Гоголь так отзывался о своей работе: «В «Ревизоре» я решил собрать в одну кучу все дурное в России, какое я тогда знал, все несправедливости, какие делаются в тех местах и в тех случаях, где больше всего требуется от человека справедливости, и за одним разом посмеяться над всем.» Уездный безымянный городок, изображенный в комедии, благодаря мастерству писателя становится обобщением всей России. Фразы из комедии стали крылатыми, а имена героев нарицательными .</a:t>
            </a:r>
          </a:p>
          <a:p>
            <a:endParaRPr lang="ru-RU" b="1" i="1" dirty="0" smtClean="0"/>
          </a:p>
          <a:p>
            <a:endParaRPr lang="ru-RU" dirty="0"/>
          </a:p>
        </p:txBody>
      </p:sp>
      <p:pic>
        <p:nvPicPr>
          <p:cNvPr id="8" name="Содержимое 7" descr="Ревизор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6228184" y="2420888"/>
            <a:ext cx="2016125" cy="3189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220072" y="5805264"/>
            <a:ext cx="3744416" cy="864096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Гоголь, Н.В. Повести. Ревизор./Н.В. Гоголь.- М.: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Худож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. Литература., 1984.</a:t>
            </a:r>
            <a:endParaRPr lang="ru-RU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19673" y="260648"/>
            <a:ext cx="7200800" cy="100811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Мертвые души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Текст 13"/>
          <p:cNvSpPr>
            <a:spLocks noGrp="1"/>
          </p:cNvSpPr>
          <p:nvPr>
            <p:ph type="body" idx="1"/>
          </p:nvPr>
        </p:nvSpPr>
        <p:spPr>
          <a:xfrm>
            <a:off x="467544" y="2564904"/>
            <a:ext cx="4968552" cy="36004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Comic Sans MS" pitchFamily="66" charset="0"/>
              </a:rPr>
              <a:t>«Мертвые души» - уникальный роман, ставший для русской     литературы своеобразным эталоном иронической прозы.</a:t>
            </a:r>
          </a:p>
          <a:p>
            <a:r>
              <a:rPr lang="ru-RU" sz="2000" dirty="0" smtClean="0">
                <a:latin typeface="Comic Sans MS" pitchFamily="66" charset="0"/>
              </a:rPr>
              <a:t>История гениального дельца Чичикова, скупающего в глухой провинции «мертвые души» крепостных крестьян, по сей день поражает своей современность и удивительным юмором. </a:t>
            </a:r>
          </a:p>
          <a:p>
            <a:endParaRPr lang="ru-RU" dirty="0"/>
          </a:p>
        </p:txBody>
      </p:sp>
      <p:pic>
        <p:nvPicPr>
          <p:cNvPr id="10" name="Содержимое 9" descr="Мертвые души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300192" y="2564904"/>
            <a:ext cx="2016000" cy="3191407"/>
          </a:xfrm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220072" y="5949280"/>
            <a:ext cx="3744416" cy="720080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Гоголь, Н.В. Мертвые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души.Поэма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 /Н.В. Гоголь.- М.: Олимп, 1993.</a:t>
            </a:r>
            <a:endParaRPr lang="ru-RU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Гроза. Доходное место. </a:t>
            </a:r>
            <a:br>
              <a:rPr lang="ru-RU" sz="3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3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Свои люди – сочтемся.</a:t>
            </a:r>
            <a:endParaRPr lang="ru-RU" sz="3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0" y="2276872"/>
            <a:ext cx="6156176" cy="409391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  </a:t>
            </a:r>
          </a:p>
          <a:p>
            <a:pPr>
              <a:buNone/>
            </a:pPr>
            <a:r>
              <a:rPr lang="ru-RU" sz="3300" dirty="0" smtClean="0">
                <a:latin typeface="Comic Sans MS" pitchFamily="66" charset="0"/>
              </a:rPr>
              <a:t>     </a:t>
            </a:r>
            <a:r>
              <a:rPr lang="ru-RU" sz="3500" dirty="0" smtClean="0">
                <a:latin typeface="Comic Sans MS" pitchFamily="66" charset="0"/>
              </a:rPr>
              <a:t>В это сборник вошли самые прославленные пьесы А.Н. Островского, в которых социальная сатира соседствует с веселой комедией положений. Под острым пером великого русского драматурга оказываются провинциальные чиновники – взяточники и купцы – обманщики, помещики, запутавшиеся в долгах и пытающиеся поправить свое положение при помощи удачной женитьбы, повесы, ищущие любовных приключений и т.д… Казалось бы, действие этих пьес относится к далекому прошлому. Но как же узнаваемы их сюжеты и персонажи.</a:t>
            </a:r>
            <a:endParaRPr lang="ru-RU" sz="3500" dirty="0">
              <a:latin typeface="Comic Sans MS" pitchFamily="66" charset="0"/>
            </a:endParaRPr>
          </a:p>
        </p:txBody>
      </p:sp>
      <p:pic>
        <p:nvPicPr>
          <p:cNvPr id="20" name="Содержимое 19" descr="Гроза и другие пьесы Островского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439971" y="2564904"/>
            <a:ext cx="1908000" cy="29487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5292080" y="5805264"/>
            <a:ext cx="3744416" cy="864096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Островский, А.Н. Гроза и другие пьесы/А.Н. Островский. – Москва: Издательство АСТ, 2022.</a:t>
            </a:r>
            <a:endParaRPr lang="ru-RU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Толстый и тонкий. Рассказы.</a:t>
            </a:r>
            <a:endParaRPr lang="ru-RU" sz="3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251520" y="2132856"/>
            <a:ext cx="4968552" cy="409391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    </a:t>
            </a:r>
          </a:p>
          <a:p>
            <a:pPr>
              <a:buNone/>
            </a:pPr>
            <a:r>
              <a:rPr lang="ru-RU" sz="2000" dirty="0" smtClean="0">
                <a:latin typeface="Comic Sans MS" pitchFamily="66" charset="0"/>
              </a:rPr>
              <a:t>    Тему чинопочитания может продолжить великий русский классик А.П. Чехов. В сборнике публикуются рассказы А.П. Чехова. – «Толстый и тонкий», «Смерть чиновника», «Лошадиная фамилия» и многие др. В отличие от своих предшественников (Гоголя, Салтыкова-Щедрина) А.П. Чехов обличает не сильных мира сего, а «маленького человека», сверх меры усердствующего в своем раболепии.</a:t>
            </a:r>
            <a:endParaRPr lang="ru-RU" sz="2000" dirty="0">
              <a:latin typeface="Comic Sans MS" pitchFamily="66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364088" y="5733256"/>
            <a:ext cx="3564904" cy="936104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Чехов А.П. Толстый и тонкий: Рассказы. /А.П. Чехов. – 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Москва:Художественная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 литература, 1985. </a:t>
            </a:r>
          </a:p>
        </p:txBody>
      </p:sp>
      <p:pic>
        <p:nvPicPr>
          <p:cNvPr id="7" name="Рисунок 6" descr="Чехов Толстый и тонки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3" y="2348880"/>
            <a:ext cx="1950499" cy="3132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3" y="260648"/>
            <a:ext cx="7272808" cy="100811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Господа Головлевы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2276872"/>
            <a:ext cx="5256584" cy="409391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200" dirty="0" smtClean="0">
                <a:latin typeface="Comic Sans MS" pitchFamily="66" charset="0"/>
              </a:rPr>
              <a:t>Творчество М.Е. Салтыкова-Щедрина занимает особое место в истории русской литературы. Его сатира откликалась на все значительные явления общественной жизни, безжалостно бичуя пороки, обличая ложь и нравственный упадок эпохи. «великих реформ».Размышления о судьбах России, о проблеме «отцов и детей» нашли отражение  и в знаменитом романе «Господа Головлевы».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Господа Головлевы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372202" y="2348880"/>
            <a:ext cx="1888073" cy="3168000"/>
          </a:xfrm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5292080" y="5805264"/>
            <a:ext cx="3744416" cy="864096"/>
          </a:xfrm>
          <a:prstGeom prst="round2DiagRect">
            <a:avLst/>
          </a:prstGeom>
          <a:solidFill>
            <a:srgbClr val="F5D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Салтыков – Щедрин, М.Е. Господа Головлевы. Сказки./</a:t>
            </a:r>
            <a:r>
              <a:rPr lang="ru-RU" sz="1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М.Е.Салтыков-Щедрин</a:t>
            </a:r>
            <a:r>
              <a:rPr lang="ru-RU" sz="1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.- М.: Художественная литература, 1979.</a:t>
            </a:r>
            <a:endParaRPr lang="ru-RU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8c521bf21036165f2468dfd123c9a559fdfb5"/>
</p:tagLst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</TotalTime>
  <Words>982</Words>
  <Application>Microsoft Office PowerPoint</Application>
  <PresentationFormat>Экран (4:3)</PresentationFormat>
  <Paragraphs>80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Надо жить честно</vt:lpstr>
      <vt:lpstr> Являясь очень актуальной проблемой в наше время, коррупция, тем не менее, стара как мир.  </vt:lpstr>
      <vt:lpstr>Басни Крылова</vt:lpstr>
      <vt:lpstr>Горе от ума</vt:lpstr>
      <vt:lpstr>Ревизор</vt:lpstr>
      <vt:lpstr>Мертвые души</vt:lpstr>
      <vt:lpstr>Гроза. Доходное место.  Свои люди – сочтемся.</vt:lpstr>
      <vt:lpstr>Толстый и тонкий. Рассказы.</vt:lpstr>
      <vt:lpstr>Господа Головлевы</vt:lpstr>
      <vt:lpstr>Стихотворения.Поэмы</vt:lpstr>
      <vt:lpstr>Избранное</vt:lpstr>
      <vt:lpstr>Золотой теленок</vt:lpstr>
      <vt:lpstr>Слайд 13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Летняя вечеринка</dc:title>
  <dc:creator>obstinate</dc:creator>
  <dc:description>Шаблон презентации с сайта https://presentation-creation.ru/</dc:description>
  <cp:lastModifiedBy>0</cp:lastModifiedBy>
  <cp:revision>641</cp:revision>
  <dcterms:created xsi:type="dcterms:W3CDTF">2018-02-25T09:09:03Z</dcterms:created>
  <dcterms:modified xsi:type="dcterms:W3CDTF">2022-12-05T12:30:54Z</dcterms:modified>
</cp:coreProperties>
</file>