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57" r:id="rId3"/>
    <p:sldId id="257" r:id="rId4"/>
    <p:sldId id="440" r:id="rId5"/>
    <p:sldId id="470" r:id="rId6"/>
    <p:sldId id="459" r:id="rId7"/>
    <p:sldId id="321" r:id="rId8"/>
    <p:sldId id="316" r:id="rId9"/>
    <p:sldId id="295" r:id="rId10"/>
    <p:sldId id="494" r:id="rId11"/>
    <p:sldId id="498" r:id="rId12"/>
    <p:sldId id="496" r:id="rId13"/>
    <p:sldId id="497" r:id="rId14"/>
    <p:sldId id="495" r:id="rId15"/>
    <p:sldId id="458" r:id="rId16"/>
    <p:sldId id="44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ша" initials="М" lastIdx="1" clrIdx="0">
    <p:extLst>
      <p:ext uri="{19B8F6BF-5375-455C-9EA6-DF929625EA0E}">
        <p15:presenceInfo xmlns:p15="http://schemas.microsoft.com/office/powerpoint/2012/main" userId="Маш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16"/>
    <a:srgbClr val="E02511"/>
    <a:srgbClr val="F8FEFF"/>
    <a:srgbClr val="FFFFFF"/>
    <a:srgbClr val="039ED8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1" autoAdjust="0"/>
    <p:restoredTop sz="96242" autoAdjust="0"/>
  </p:normalViewPr>
  <p:slideViewPr>
    <p:cSldViewPr snapToGrid="0">
      <p:cViewPr varScale="1">
        <p:scale>
          <a:sx n="111" d="100"/>
          <a:sy n="111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1CC7B-7863-4B7B-A0AC-E9F4B33C44E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134BE-83D4-495B-A3C2-85FB81F00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2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12C9-DD59-45F6-B978-C8E9C3789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1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12C9-DD59-45F6-B978-C8E9C3789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7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54FAB-6E1A-4B12-99E9-85A1A1862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16ABEF-18D8-4E7F-B03B-939D52BE0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26A92B-83F3-41B3-9D60-F6106903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EBEA-64F0-4647-ACC4-7DDA458322F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93DF04-A72A-4C73-9101-F12150C7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85E86-A341-4DC6-B742-F1EF3C17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FC23-0560-4317-B241-B93880437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0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88268-B2BB-491E-B6E7-5CFFEC91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AB7C45-AED9-494A-AD7D-4CD23D055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940EF0-95C4-496E-8B6B-1387C4B3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EBEA-64F0-4647-ACC4-7DDA458322F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0C307-DBBA-4EA1-9729-56E36A06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722C5-8C8B-48F0-A24A-F25486D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FC23-0560-4317-B241-B93880437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1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675BAA-FFCF-4BDD-8D73-E47E2E47A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F67573-D0C5-419B-B045-618998102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95F361-43F7-4ABB-AF64-7CC0A627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EBEA-64F0-4647-ACC4-7DDA458322F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23AB4-9799-46FE-BABF-E010D758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FE27F-29CF-461C-9EF8-8C23F012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FC23-0560-4317-B241-B93880437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1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7B3C078-6596-4516-9BDE-D3734D070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434"/>
            <a:ext cx="12192000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89A6FF4-64FA-476A-B545-5E2D041797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67" y="952501"/>
            <a:ext cx="7010400" cy="535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03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17A1E-DB9F-4779-BEF0-05C08105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E948FA-D86F-47EA-925C-1AC6D8847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D30B1-2F22-4E90-A743-082CB0B6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EBEA-64F0-4647-ACC4-7DDA458322F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D4C39-C4EA-4DD3-A6F7-B99EA0B0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566D3-59C0-4C75-A0AA-5C29F97A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FC23-0560-4317-B241-B93880437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6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22042-C739-4C24-91F6-D4773643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A16238-EE31-4379-BDED-9AB5832E5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8F976C-93DC-43C6-8069-C2BCF282F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EBEA-64F0-4647-ACC4-7DDA458322F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EF42D-517C-42EB-BF6F-C7C3E650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3A574-3C5B-4070-826F-62543099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FC23-0560-4317-B241-B93880437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5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8D4EF-8350-4D69-89CE-8702790F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D6798-75C1-4390-B40D-099DC88AD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D61193-5D58-43B0-A84C-85B35FF91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561396-718D-4DF1-8A89-0D8978BE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EBEA-64F0-4647-ACC4-7DDA458322F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BF760D-F742-4898-91CE-04DF7B88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379628-C7C4-4A03-B6E4-27EC5FDA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FC23-0560-4317-B241-B93880437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C106A-D7DC-4008-9617-AE073C5C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1789FE-022D-4448-B79C-77E0FF88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CB7C3D-9556-4A93-B40B-EEFB3700E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B7C7CE-2F69-43E4-9516-BEE9C220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C48405-D85C-45AA-AFFC-15D0B5C65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303DF9-9995-4470-BCBE-A6469C45C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EBEA-64F0-4647-ACC4-7DDA458322F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FF44C6-2647-4612-97BF-E616E341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10AB8D-B539-4C53-B088-C80192AA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FC23-0560-4317-B241-B93880437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0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93653-7DED-4393-8A82-609B41761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2D7198-5A88-4A84-BEC6-2A1C99C9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EBEA-64F0-4647-ACC4-7DDA458322F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93EA66-E126-446F-8432-C5E10F8B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2244E-1214-402A-A625-7DE3AD8A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FC23-0560-4317-B241-B93880437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6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8D7291-DFA7-4480-946C-E72070F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EBEA-64F0-4647-ACC4-7DDA458322F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BE7AED-4D51-4D8F-AE91-F9F7A195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2E537E-4301-4647-8E1C-EF7CD404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FC23-0560-4317-B241-B93880437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4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4849A-0148-4B47-B624-EED1A62A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DE6050-E29E-443A-B52E-57C736688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7E58B7-675B-41B8-A25A-C061F677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A3688A-86EB-455C-BBD4-7D947C94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EBEA-64F0-4647-ACC4-7DDA458322F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80BE5B-CD20-4C1A-9F61-E0B0B99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80CE38-6DCD-4492-A4EE-0F6DB1B1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FC23-0560-4317-B241-B93880437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3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D2DD6-0626-4335-B2A2-9E8CC371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B345A1-E04C-4ED6-A5CD-0CD9F4DEF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7F10B7-0521-405C-83B8-16E1FA395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D740F1-138C-466D-B86C-50F7B0B7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EBEA-64F0-4647-ACC4-7DDA458322F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FCB465-0F5B-4BF8-8FED-35452B26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78245F-0A93-4F06-A5B5-541004B8F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FC23-0560-4317-B241-B93880437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0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FEDD9-A3E6-42A7-B0CE-95AF91BD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EB497E-F561-4936-9365-6E22CCFC4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676213-0CDE-49B9-B76B-BDC3855E5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FEBEA-64F0-4647-ACC4-7DDA458322F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79274-8E5A-457E-87E6-C86C8FBB4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DAAE44-ACFD-4460-9F54-B29D23339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4FC23-0560-4317-B241-B93880437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sv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vk.com/club184143954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2.sv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9.sv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4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41.svg"/><Relationship Id="rId10" Type="http://schemas.openxmlformats.org/officeDocument/2006/relationships/image" Target="../media/image24.png"/><Relationship Id="rId19" Type="http://schemas.openxmlformats.org/officeDocument/2006/relationships/image" Target="../media/image45.sv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62B00716-630A-475F-95D4-533DB6E2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t="4076" r="9399" b="16708"/>
          <a:stretch>
            <a:fillRect/>
          </a:stretch>
        </p:blipFill>
        <p:spPr bwMode="auto">
          <a:xfrm>
            <a:off x="1435100" y="2193740"/>
            <a:ext cx="2457695" cy="241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BCC70C-50FC-479F-B7A0-3BBFE4A5F225}"/>
              </a:ext>
            </a:extLst>
          </p:cNvPr>
          <p:cNvSpPr/>
          <p:nvPr/>
        </p:nvSpPr>
        <p:spPr bwMode="auto">
          <a:xfrm>
            <a:off x="4052953" y="2376620"/>
            <a:ext cx="7360992" cy="1159060"/>
          </a:xfrm>
          <a:prstGeom prst="rect">
            <a:avLst/>
          </a:prstGeom>
          <a:solidFill>
            <a:schemeClr val="bg1"/>
          </a:solidFill>
          <a:ln w="38100">
            <a:solidFill>
              <a:srgbClr val="E12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0181E536-F268-4A0C-A3D0-CC54848A8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403" y="2445065"/>
            <a:ext cx="72720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009FE6"/>
                </a:solidFill>
                <a:latin typeface="Century Gothic" panose="020B0502020202020204" pitchFamily="34" charset="0"/>
              </a:rPr>
              <a:t>СОЦИАЛЬНЫЙ КОНТРАКТ НА СОЗДАНИЕ СОБСТВЕННОГО ДЕЛА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A87EC9-2F75-44F0-99A0-7DB795CFB084}"/>
              </a:ext>
            </a:extLst>
          </p:cNvPr>
          <p:cNvSpPr/>
          <p:nvPr/>
        </p:nvSpPr>
        <p:spPr>
          <a:xfrm>
            <a:off x="3988183" y="3773608"/>
            <a:ext cx="7360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9FE6"/>
                </a:solidFill>
                <a:latin typeface="Century Gothic" panose="020B0502020202020204" pitchFamily="34" charset="0"/>
              </a:rPr>
              <a:t>ГКУ СЗ РК «ЦЕНТР СОЦИАЛЬНОЙ РАБОТЫ РЕСПУБЛИКИ КАРЕЛИЯ»</a:t>
            </a:r>
          </a:p>
        </p:txBody>
      </p:sp>
    </p:spTree>
    <p:extLst>
      <p:ext uri="{BB962C8B-B14F-4D97-AF65-F5344CB8AC3E}">
        <p14:creationId xmlns:p14="http://schemas.microsoft.com/office/powerpoint/2010/main" val="633109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>
            <a:extLst>
              <a:ext uri="{FF2B5EF4-FFF2-40B4-BE49-F238E27FC236}">
                <a16:creationId xmlns:a16="http://schemas.microsoft.com/office/drawing/2014/main" id="{6E20404C-0681-419A-85AF-273313CAA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1"/>
            <a:ext cx="12192000" cy="600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E4DD556-1CE7-4B56-A55D-097EB84240D6}"/>
              </a:ext>
            </a:extLst>
          </p:cNvPr>
          <p:cNvCxnSpPr>
            <a:cxnSpLocks/>
          </p:cNvCxnSpPr>
          <p:nvPr/>
        </p:nvCxnSpPr>
        <p:spPr>
          <a:xfrm>
            <a:off x="2963904" y="4075964"/>
            <a:ext cx="3524246" cy="0"/>
          </a:xfrm>
          <a:prstGeom prst="line">
            <a:avLst/>
          </a:prstGeom>
          <a:ln w="57150">
            <a:solidFill>
              <a:srgbClr val="039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D69A51-344F-4CF5-8880-DEE2E8E5BF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6" b="2949"/>
          <a:stretch/>
        </p:blipFill>
        <p:spPr>
          <a:xfrm>
            <a:off x="4715358" y="1925276"/>
            <a:ext cx="7320009" cy="4854799"/>
          </a:xfrm>
          <a:prstGeom prst="roundRect">
            <a:avLst>
              <a:gd name="adj" fmla="val 7330"/>
            </a:avLst>
          </a:prstGeom>
          <a:ln w="38100">
            <a:solidFill>
              <a:srgbClr val="039ED8"/>
            </a:solidFill>
          </a:ln>
        </p:spPr>
      </p:pic>
      <p:pic>
        <p:nvPicPr>
          <p:cNvPr id="21509" name="Picture 6" descr="Герб Республики Карелия">
            <a:extLst>
              <a:ext uri="{FF2B5EF4-FFF2-40B4-BE49-F238E27FC236}">
                <a16:creationId xmlns:a16="http://schemas.microsoft.com/office/drawing/2014/main" id="{013B51EB-3063-49E0-B2D2-7A05B787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69852"/>
            <a:ext cx="622300" cy="80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6" name="TextBox 5">
            <a:extLst>
              <a:ext uri="{FF2B5EF4-FFF2-40B4-BE49-F238E27FC236}">
                <a16:creationId xmlns:a16="http://schemas.microsoft.com/office/drawing/2014/main" id="{CA6DDA27-BBA2-4393-A420-B8ADD4E6A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2" y="4352223"/>
            <a:ext cx="2135716" cy="7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333" b="1">
                <a:solidFill>
                  <a:schemeClr val="bg1"/>
                </a:solidFill>
                <a:latin typeface="Century Gothic" panose="020B0502020202020204" pitchFamily="34" charset="0"/>
              </a:rPr>
              <a:t>ЗАКЛЮЧЕННЫХ СОЦИАЛЬНЫХ КОНТРАКТА </a:t>
            </a:r>
          </a:p>
        </p:txBody>
      </p:sp>
      <p:sp>
        <p:nvSpPr>
          <p:cNvPr id="83" name="Скругленный прямоугольник 82">
            <a:extLst>
              <a:ext uri="{FF2B5EF4-FFF2-40B4-BE49-F238E27FC236}">
                <a16:creationId xmlns:a16="http://schemas.microsoft.com/office/drawing/2014/main" id="{B2DD26E1-54A0-477F-AF8B-8DE64DEBF20F}"/>
              </a:ext>
            </a:extLst>
          </p:cNvPr>
          <p:cNvSpPr/>
          <p:nvPr/>
        </p:nvSpPr>
        <p:spPr>
          <a:xfrm>
            <a:off x="239185" y="2284239"/>
            <a:ext cx="3670299" cy="3126148"/>
          </a:xfrm>
          <a:prstGeom prst="roundRect">
            <a:avLst>
              <a:gd name="adj" fmla="val 11517"/>
            </a:avLst>
          </a:prstGeom>
          <a:solidFill>
            <a:schemeClr val="bg1"/>
          </a:solidFill>
          <a:ln w="38100">
            <a:solidFill>
              <a:srgbClr val="009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rgbClr val="009FE6"/>
              </a:solidFill>
            </a:endParaRPr>
          </a:p>
        </p:txBody>
      </p:sp>
      <p:sp>
        <p:nvSpPr>
          <p:cNvPr id="21519" name="TextBox 5">
            <a:extLst>
              <a:ext uri="{FF2B5EF4-FFF2-40B4-BE49-F238E27FC236}">
                <a16:creationId xmlns:a16="http://schemas.microsoft.com/office/drawing/2014/main" id="{19171001-348B-4F1E-A36E-A2C99BC7B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85" y="2244694"/>
            <a:ext cx="367029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600" b="1" dirty="0">
              <a:solidFill>
                <a:srgbClr val="009FE6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altLang="ru-RU" b="1" dirty="0">
                <a:solidFill>
                  <a:srgbClr val="009FE6"/>
                </a:solidFill>
                <a:latin typeface="Century Gothic" panose="020B0502020202020204" pitchFamily="34" charset="0"/>
              </a:rPr>
              <a:t>гражданам из малоимущих семей и малоимущим одиноко проживающим гражданам, </a:t>
            </a:r>
            <a:r>
              <a:rPr lang="ru-RU" altLang="ru-RU" b="1" dirty="0">
                <a:solidFill>
                  <a:srgbClr val="E33C2A"/>
                </a:solidFill>
                <a:latin typeface="Century Gothic" panose="020B0502020202020204" pitchFamily="34" charset="0"/>
              </a:rPr>
              <a:t>среднедушевой доход </a:t>
            </a:r>
            <a:r>
              <a:rPr lang="ru-RU" altLang="ru-RU" b="1" dirty="0">
                <a:solidFill>
                  <a:srgbClr val="009FE6"/>
                </a:solidFill>
                <a:latin typeface="Century Gothic" panose="020B0502020202020204" pitchFamily="34" charset="0"/>
              </a:rPr>
              <a:t>которых ниже величины прожиточного минимума соответствующей социально-демографической группы населения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DC8DA77-5485-4CC8-A703-556C93E874CC}"/>
              </a:ext>
            </a:extLst>
          </p:cNvPr>
          <p:cNvSpPr/>
          <p:nvPr/>
        </p:nvSpPr>
        <p:spPr>
          <a:xfrm>
            <a:off x="5181258" y="1763006"/>
            <a:ext cx="2613785" cy="436220"/>
          </a:xfrm>
          <a:prstGeom prst="roundRect">
            <a:avLst>
              <a:gd name="adj" fmla="val 22645"/>
            </a:avLst>
          </a:prstGeom>
          <a:solidFill>
            <a:srgbClr val="E02511"/>
          </a:solidFill>
          <a:ln w="38100">
            <a:solidFill>
              <a:srgbClr val="E02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Размер выплаты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9C927F5-F156-4E21-9D27-F479AA67E2BB}"/>
              </a:ext>
            </a:extLst>
          </p:cNvPr>
          <p:cNvSpPr/>
          <p:nvPr/>
        </p:nvSpPr>
        <p:spPr>
          <a:xfrm>
            <a:off x="625734" y="2041922"/>
            <a:ext cx="2613785" cy="398683"/>
          </a:xfrm>
          <a:prstGeom prst="roundRect">
            <a:avLst>
              <a:gd name="adj" fmla="val 22645"/>
            </a:avLst>
          </a:prstGeom>
          <a:solidFill>
            <a:srgbClr val="E02511"/>
          </a:solidFill>
          <a:ln w="38100">
            <a:solidFill>
              <a:srgbClr val="E02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Предоставляется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97A3DB2-F0DD-4A84-A55D-BDE72F3579B3}"/>
              </a:ext>
            </a:extLst>
          </p:cNvPr>
          <p:cNvSpPr/>
          <p:nvPr/>
        </p:nvSpPr>
        <p:spPr>
          <a:xfrm>
            <a:off x="120651" y="1071033"/>
            <a:ext cx="11914716" cy="476251"/>
          </a:xfrm>
          <a:prstGeom prst="rect">
            <a:avLst/>
          </a:prstGeom>
          <a:solidFill>
            <a:schemeClr val="bg1"/>
          </a:solidFill>
          <a:ln w="38100">
            <a:solidFill>
              <a:srgbClr val="E12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3880AF07-CA62-494D-A10E-E89FD2D4C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33" y="1107378"/>
            <a:ext cx="119587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 b="1" dirty="0">
                <a:solidFill>
                  <a:srgbClr val="E02511"/>
                </a:solidFill>
                <a:latin typeface="Century Gothic" panose="020B0502020202020204" pitchFamily="34" charset="0"/>
              </a:rPr>
              <a:t>СОЦИАЛЬНЫЙ КОНТРАКТ НА ОСУЩЕСТВЛЕНИЕ ПРЕДПРИНИМАТЕЛЬСКОЙ ДЕЯТЕЛЬНОСТИ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6249833-B4E2-45CA-90F9-6A7FDB298CD0}"/>
              </a:ext>
            </a:extLst>
          </p:cNvPr>
          <p:cNvSpPr/>
          <p:nvPr/>
        </p:nvSpPr>
        <p:spPr>
          <a:xfrm>
            <a:off x="408463" y="5484474"/>
            <a:ext cx="1494503" cy="583110"/>
          </a:xfrm>
          <a:prstGeom prst="roundRect">
            <a:avLst/>
          </a:prstGeom>
          <a:solidFill>
            <a:srgbClr val="008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19 487 ₽ 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48B010D-EA49-43AA-B26D-196671818154}"/>
              </a:ext>
            </a:extLst>
          </p:cNvPr>
          <p:cNvSpPr/>
          <p:nvPr/>
        </p:nvSpPr>
        <p:spPr>
          <a:xfrm>
            <a:off x="2088949" y="5495412"/>
            <a:ext cx="1494503" cy="583110"/>
          </a:xfrm>
          <a:prstGeom prst="roundRect">
            <a:avLst/>
          </a:prstGeom>
          <a:solidFill>
            <a:srgbClr val="008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20 865 ₽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7B655-FE19-420F-A349-967226EDEE1A}"/>
              </a:ext>
            </a:extLst>
          </p:cNvPr>
          <p:cNvSpPr txBox="1"/>
          <p:nvPr/>
        </p:nvSpPr>
        <p:spPr>
          <a:xfrm>
            <a:off x="229718" y="6078522"/>
            <a:ext cx="185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9FE6"/>
                </a:solidFill>
              </a:rPr>
              <a:t>по РК, кроме северной части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F1DE64-2026-49DC-96AE-4CF645C65A2B}"/>
              </a:ext>
            </a:extLst>
          </p:cNvPr>
          <p:cNvSpPr txBox="1"/>
          <p:nvPr/>
        </p:nvSpPr>
        <p:spPr>
          <a:xfrm>
            <a:off x="2088949" y="6078522"/>
            <a:ext cx="150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9FE6"/>
                </a:solidFill>
              </a:rPr>
              <a:t>по северной части РК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>
            <a:extLst>
              <a:ext uri="{FF2B5EF4-FFF2-40B4-BE49-F238E27FC236}">
                <a16:creationId xmlns:a16="http://schemas.microsoft.com/office/drawing/2014/main" id="{6E20404C-0681-419A-85AF-273313CAA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1"/>
            <a:ext cx="12192000" cy="600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Герб Республики Карелия">
            <a:extLst>
              <a:ext uri="{FF2B5EF4-FFF2-40B4-BE49-F238E27FC236}">
                <a16:creationId xmlns:a16="http://schemas.microsoft.com/office/drawing/2014/main" id="{013B51EB-3063-49E0-B2D2-7A05B787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69852"/>
            <a:ext cx="622300" cy="80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97A3DB2-F0DD-4A84-A55D-BDE72F3579B3}"/>
              </a:ext>
            </a:extLst>
          </p:cNvPr>
          <p:cNvSpPr/>
          <p:nvPr/>
        </p:nvSpPr>
        <p:spPr>
          <a:xfrm>
            <a:off x="120651" y="1071033"/>
            <a:ext cx="11914716" cy="476251"/>
          </a:xfrm>
          <a:prstGeom prst="rect">
            <a:avLst/>
          </a:prstGeom>
          <a:solidFill>
            <a:schemeClr val="bg1"/>
          </a:solidFill>
          <a:ln w="38100">
            <a:solidFill>
              <a:srgbClr val="E12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3880AF07-CA62-494D-A10E-E89FD2D4C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33" y="1107378"/>
            <a:ext cx="119587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 b="1" dirty="0">
                <a:solidFill>
                  <a:srgbClr val="E02511"/>
                </a:solidFill>
                <a:latin typeface="Century Gothic" panose="020B0502020202020204" pitchFamily="34" charset="0"/>
              </a:rPr>
              <a:t>СОЦИАЛЬНЫЙ КОНТРАКТ НА ОСУЩЕСТВЛЕНИЕ ПРЕДПРИНИМАТЕЛЬСКОЙ ДЕЯТЕЛЬНОСТИ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A10E90F-9EDE-4E4E-B4E7-288CFEA36817}"/>
              </a:ext>
            </a:extLst>
          </p:cNvPr>
          <p:cNvSpPr/>
          <p:nvPr/>
        </p:nvSpPr>
        <p:spPr>
          <a:xfrm>
            <a:off x="0" y="2750298"/>
            <a:ext cx="12192000" cy="457190"/>
          </a:xfrm>
          <a:prstGeom prst="rect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DB5A8FF-2E79-4CE1-AEEE-43DBB51B6AFE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0" y="2978893"/>
            <a:ext cx="12192000" cy="90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27E62FF-FD18-4837-9B35-5CD352CA95B8}"/>
              </a:ext>
            </a:extLst>
          </p:cNvPr>
          <p:cNvSpPr/>
          <p:nvPr/>
        </p:nvSpPr>
        <p:spPr>
          <a:xfrm>
            <a:off x="2373619" y="2526276"/>
            <a:ext cx="7524750" cy="923330"/>
          </a:xfrm>
          <a:prstGeom prst="roundRect">
            <a:avLst>
              <a:gd name="adj" fmla="val 37424"/>
            </a:avLst>
          </a:prstGeom>
          <a:solidFill>
            <a:srgbClr val="008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Срок исполнения социального контракта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до 12 месяцев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C9FCE4-FA3A-4F14-ADD7-27F0449A0676}"/>
              </a:ext>
            </a:extLst>
          </p:cNvPr>
          <p:cNvSpPr txBox="1"/>
          <p:nvPr/>
        </p:nvSpPr>
        <p:spPr>
          <a:xfrm>
            <a:off x="239185" y="3867790"/>
            <a:ext cx="11684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E02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заключить следующий социальный контракт можно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прошествии одного года с момента получения по линии органов службы занятости финансовой помощи на содействие началу осуществления предпринимательской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933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>
            <a:extLst>
              <a:ext uri="{FF2B5EF4-FFF2-40B4-BE49-F238E27FC236}">
                <a16:creationId xmlns:a16="http://schemas.microsoft.com/office/drawing/2014/main" id="{6E20404C-0681-419A-85AF-273313CAA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1"/>
            <a:ext cx="12192000" cy="600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594D25-70C8-4C10-B27C-98AADA37DCD4}"/>
              </a:ext>
            </a:extLst>
          </p:cNvPr>
          <p:cNvSpPr/>
          <p:nvPr/>
        </p:nvSpPr>
        <p:spPr>
          <a:xfrm>
            <a:off x="0" y="2019506"/>
            <a:ext cx="12192000" cy="415498"/>
          </a:xfrm>
          <a:prstGeom prst="rect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9" name="Picture 6" descr="Герб Республики Карелия">
            <a:extLst>
              <a:ext uri="{FF2B5EF4-FFF2-40B4-BE49-F238E27FC236}">
                <a16:creationId xmlns:a16="http://schemas.microsoft.com/office/drawing/2014/main" id="{013B51EB-3063-49E0-B2D2-7A05B787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69852"/>
            <a:ext cx="622300" cy="80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97A3DB2-F0DD-4A84-A55D-BDE72F3579B3}"/>
              </a:ext>
            </a:extLst>
          </p:cNvPr>
          <p:cNvSpPr/>
          <p:nvPr/>
        </p:nvSpPr>
        <p:spPr>
          <a:xfrm>
            <a:off x="120651" y="1071033"/>
            <a:ext cx="11914716" cy="476251"/>
          </a:xfrm>
          <a:prstGeom prst="rect">
            <a:avLst/>
          </a:prstGeom>
          <a:solidFill>
            <a:schemeClr val="bg1"/>
          </a:solidFill>
          <a:ln w="38100">
            <a:solidFill>
              <a:srgbClr val="E12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3880AF07-CA62-494D-A10E-E89FD2D4C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33" y="1107378"/>
            <a:ext cx="119587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 b="1" dirty="0">
                <a:solidFill>
                  <a:srgbClr val="E02511"/>
                </a:solidFill>
                <a:latin typeface="Century Gothic" panose="020B0502020202020204" pitchFamily="34" charset="0"/>
              </a:rPr>
              <a:t>СОЦИАЛЬНЫЙ КОНТРАКТ НА ОСУЩЕСТВЛЕНИЕ ПРЕДПРИНИМАТЕЛЬСКОЙ ДЕЯТЕЛЬНОСТИ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F40713-AFC3-4857-85B2-C5C13A389FA5}"/>
              </a:ext>
            </a:extLst>
          </p:cNvPr>
          <p:cNvSpPr txBox="1"/>
          <p:nvPr/>
        </p:nvSpPr>
        <p:spPr>
          <a:xfrm>
            <a:off x="116298" y="2002717"/>
            <a:ext cx="79882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ДОКУМЕНТЫ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B23F2B0F-24A0-4DA0-974A-FCEF8D070731}"/>
              </a:ext>
            </a:extLst>
          </p:cNvPr>
          <p:cNvSpPr/>
          <p:nvPr/>
        </p:nvSpPr>
        <p:spPr>
          <a:xfrm>
            <a:off x="5750561" y="1894944"/>
            <a:ext cx="6697264" cy="4898037"/>
          </a:xfrm>
          <a:prstGeom prst="roundRect">
            <a:avLst>
              <a:gd name="adj" fmla="val 9192"/>
            </a:avLst>
          </a:prstGeom>
          <a:solidFill>
            <a:srgbClr val="008B1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3FB43547-09E6-40D8-B3BE-DDCDDF73E884}"/>
              </a:ext>
            </a:extLst>
          </p:cNvPr>
          <p:cNvSpPr/>
          <p:nvPr/>
        </p:nvSpPr>
        <p:spPr>
          <a:xfrm>
            <a:off x="6252199" y="2011823"/>
            <a:ext cx="53975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В СЕБЯ: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244CF14-CAE4-4F36-A8C6-E9AAB384D2EF}"/>
              </a:ext>
            </a:extLst>
          </p:cNvPr>
          <p:cNvSpPr/>
          <p:nvPr/>
        </p:nvSpPr>
        <p:spPr>
          <a:xfrm>
            <a:off x="6160507" y="3002019"/>
            <a:ext cx="58748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титульный лист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﻿резюме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﻿описание бизнеса / бизнес-идеи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﻿описание товара или услуги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﻿план маркетинга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﻿организационный план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﻿производственный план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﻿финансовый план (смета)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﻿оценка рисков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﻿приложения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F69C4BC-2B59-444C-AFC0-6F02B80F3B2F}"/>
              </a:ext>
            </a:extLst>
          </p:cNvPr>
          <p:cNvSpPr/>
          <p:nvPr/>
        </p:nvSpPr>
        <p:spPr>
          <a:xfrm>
            <a:off x="239185" y="3122083"/>
            <a:ext cx="4743081" cy="61383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397108C-6149-41E1-8B9E-C20DCC8E09E7}"/>
              </a:ext>
            </a:extLst>
          </p:cNvPr>
          <p:cNvSpPr/>
          <p:nvPr/>
        </p:nvSpPr>
        <p:spPr>
          <a:xfrm>
            <a:off x="550335" y="2888998"/>
            <a:ext cx="1080000" cy="1080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8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9B2633-35B2-47C0-9195-7CB3EDA9ACAB}"/>
              </a:ext>
            </a:extLst>
          </p:cNvPr>
          <p:cNvSpPr txBox="1"/>
          <p:nvPr/>
        </p:nvSpPr>
        <p:spPr>
          <a:xfrm>
            <a:off x="1842351" y="3198167"/>
            <a:ext cx="19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979DF7-BBF1-4BAE-8C31-187D3C513E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1" y="3068475"/>
            <a:ext cx="677747" cy="677747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C12B957F-E7B6-44D8-B3D4-45FAF4E316CE}"/>
              </a:ext>
            </a:extLst>
          </p:cNvPr>
          <p:cNvSpPr/>
          <p:nvPr/>
        </p:nvSpPr>
        <p:spPr>
          <a:xfrm>
            <a:off x="239185" y="4371105"/>
            <a:ext cx="4743081" cy="61383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3B78865-FBCD-4657-BCFC-9C69847398DD}"/>
              </a:ext>
            </a:extLst>
          </p:cNvPr>
          <p:cNvSpPr/>
          <p:nvPr/>
        </p:nvSpPr>
        <p:spPr>
          <a:xfrm>
            <a:off x="550335" y="4138020"/>
            <a:ext cx="1080000" cy="1080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8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945632-F200-4BAB-82A9-14F333AA576A}"/>
              </a:ext>
            </a:extLst>
          </p:cNvPr>
          <p:cNvSpPr txBox="1"/>
          <p:nvPr/>
        </p:nvSpPr>
        <p:spPr>
          <a:xfrm>
            <a:off x="1842351" y="4447189"/>
            <a:ext cx="19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СНИЛС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CA98529-C506-4FEA-8C56-4DBD2B9E274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2" y="4323178"/>
            <a:ext cx="709684" cy="709684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89E36931-9E36-40DC-9580-73F9656F5D0F}"/>
              </a:ext>
            </a:extLst>
          </p:cNvPr>
          <p:cNvSpPr/>
          <p:nvPr/>
        </p:nvSpPr>
        <p:spPr>
          <a:xfrm>
            <a:off x="239185" y="5693177"/>
            <a:ext cx="4743081" cy="613833"/>
          </a:xfrm>
          <a:prstGeom prst="roundRect">
            <a:avLst/>
          </a:prstGeom>
          <a:solidFill>
            <a:srgbClr val="E02511"/>
          </a:solidFill>
          <a:ln>
            <a:solidFill>
              <a:srgbClr val="E02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E7212BB1-4B83-4F8A-B7F4-5E47183168AB}"/>
              </a:ext>
            </a:extLst>
          </p:cNvPr>
          <p:cNvSpPr/>
          <p:nvPr/>
        </p:nvSpPr>
        <p:spPr>
          <a:xfrm>
            <a:off x="550335" y="5460092"/>
            <a:ext cx="1080000" cy="1080000"/>
          </a:xfrm>
          <a:prstGeom prst="ellipse">
            <a:avLst/>
          </a:prstGeom>
          <a:solidFill>
            <a:srgbClr val="E02511"/>
          </a:solidFill>
          <a:ln w="38100">
            <a:solidFill>
              <a:srgbClr val="F8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E07D43-A8A2-474A-9986-C195AA866815}"/>
              </a:ext>
            </a:extLst>
          </p:cNvPr>
          <p:cNvSpPr txBox="1"/>
          <p:nvPr/>
        </p:nvSpPr>
        <p:spPr>
          <a:xfrm>
            <a:off x="1842351" y="5769261"/>
            <a:ext cx="26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</a:t>
            </a:r>
          </a:p>
        </p:txBody>
      </p:sp>
      <p:pic>
        <p:nvPicPr>
          <p:cNvPr id="53" name="Рисунок 52" descr="Контрольный список">
            <a:extLst>
              <a:ext uri="{FF2B5EF4-FFF2-40B4-BE49-F238E27FC236}">
                <a16:creationId xmlns:a16="http://schemas.microsoft.com/office/drawing/2014/main" id="{BD17DC7E-C2CC-4518-A7FE-533A1361A14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7182" y="5668051"/>
            <a:ext cx="685153" cy="6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5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>
            <a:extLst>
              <a:ext uri="{FF2B5EF4-FFF2-40B4-BE49-F238E27FC236}">
                <a16:creationId xmlns:a16="http://schemas.microsoft.com/office/drawing/2014/main" id="{6E20404C-0681-419A-85AF-273313CAA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1"/>
            <a:ext cx="12192000" cy="600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Герб Республики Карелия">
            <a:extLst>
              <a:ext uri="{FF2B5EF4-FFF2-40B4-BE49-F238E27FC236}">
                <a16:creationId xmlns:a16="http://schemas.microsoft.com/office/drawing/2014/main" id="{013B51EB-3063-49E0-B2D2-7A05B787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69852"/>
            <a:ext cx="622300" cy="80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97A3DB2-F0DD-4A84-A55D-BDE72F3579B3}"/>
              </a:ext>
            </a:extLst>
          </p:cNvPr>
          <p:cNvSpPr/>
          <p:nvPr/>
        </p:nvSpPr>
        <p:spPr>
          <a:xfrm>
            <a:off x="120651" y="1071033"/>
            <a:ext cx="11914716" cy="476251"/>
          </a:xfrm>
          <a:prstGeom prst="rect">
            <a:avLst/>
          </a:prstGeom>
          <a:solidFill>
            <a:schemeClr val="bg1"/>
          </a:solidFill>
          <a:ln w="38100">
            <a:solidFill>
              <a:srgbClr val="E12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3880AF07-CA62-494D-A10E-E89FD2D4C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33" y="1107378"/>
            <a:ext cx="119587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 b="1" dirty="0">
                <a:solidFill>
                  <a:srgbClr val="E02511"/>
                </a:solidFill>
                <a:latin typeface="Century Gothic" panose="020B0502020202020204" pitchFamily="34" charset="0"/>
              </a:rPr>
              <a:t>СОЦИАЛЬНЫЙ КОНТРАКТ НА ОСУЩЕСТВЛЕНИЕ ПРЕДПРИНИМАТЕЛЬСКОЙ ДЕЯТЕЛЬНОСТИ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6DF5D-0271-4A59-A176-309AFD161B1E}"/>
              </a:ext>
            </a:extLst>
          </p:cNvPr>
          <p:cNvSpPr txBox="1"/>
          <p:nvPr/>
        </p:nvSpPr>
        <p:spPr>
          <a:xfrm>
            <a:off x="156633" y="1866926"/>
            <a:ext cx="1139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8B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социальному контракту прилагается ПРОГРАММА СОЦИАЛЬНОЙ АДАПТАЦИИ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DF9842F-E5F6-44DD-A9EC-A9588AB3C0C0}"/>
              </a:ext>
            </a:extLst>
          </p:cNvPr>
          <p:cNvSpPr/>
          <p:nvPr/>
        </p:nvSpPr>
        <p:spPr>
          <a:xfrm>
            <a:off x="0" y="2937356"/>
            <a:ext cx="12192000" cy="81292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45847A-51C0-4BFE-A44E-BD7FFC729D53}"/>
              </a:ext>
            </a:extLst>
          </p:cNvPr>
          <p:cNvSpPr txBox="1"/>
          <p:nvPr/>
        </p:nvSpPr>
        <p:spPr>
          <a:xfrm>
            <a:off x="1694142" y="2982029"/>
            <a:ext cx="10240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собой перечень обязательств обеих сторон в рамках социального контракта с указанными сроками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0B5AA39-3DB3-44CA-8A8A-B280750F84D7}"/>
              </a:ext>
            </a:extLst>
          </p:cNvPr>
          <p:cNvSpPr/>
          <p:nvPr/>
        </p:nvSpPr>
        <p:spPr>
          <a:xfrm>
            <a:off x="357217" y="2795972"/>
            <a:ext cx="1080000" cy="1080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Документ">
            <a:extLst>
              <a:ext uri="{FF2B5EF4-FFF2-40B4-BE49-F238E27FC236}">
                <a16:creationId xmlns:a16="http://schemas.microsoft.com/office/drawing/2014/main" id="{DD5DA887-3D6E-4775-BC30-1129C8ECEF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948036">
            <a:off x="540407" y="2960498"/>
            <a:ext cx="714859" cy="7148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B5BB64-CDEF-456B-B247-EE1A5F2FB077}"/>
              </a:ext>
            </a:extLst>
          </p:cNvPr>
          <p:cNvSpPr txBox="1"/>
          <p:nvPr/>
        </p:nvSpPr>
        <p:spPr>
          <a:xfrm>
            <a:off x="239185" y="4070010"/>
            <a:ext cx="999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8B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МОЖЕТ БЫТЬ В ПРОГРАММЕ СОЦИАЛЬНОЙ АДАПТАЦИИ?</a:t>
            </a:r>
          </a:p>
        </p:txBody>
      </p:sp>
      <p:sp>
        <p:nvSpPr>
          <p:cNvPr id="16" name="Стрелка: пятиугольник 15">
            <a:extLst>
              <a:ext uri="{FF2B5EF4-FFF2-40B4-BE49-F238E27FC236}">
                <a16:creationId xmlns:a16="http://schemas.microsoft.com/office/drawing/2014/main" id="{5DEBFC92-59CA-46B7-B069-B717E7338917}"/>
              </a:ext>
            </a:extLst>
          </p:cNvPr>
          <p:cNvSpPr/>
          <p:nvPr/>
        </p:nvSpPr>
        <p:spPr>
          <a:xfrm>
            <a:off x="357287" y="4791082"/>
            <a:ext cx="873517" cy="255295"/>
          </a:xfrm>
          <a:prstGeom prst="homePlate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пятиугольник 16">
            <a:extLst>
              <a:ext uri="{FF2B5EF4-FFF2-40B4-BE49-F238E27FC236}">
                <a16:creationId xmlns:a16="http://schemas.microsoft.com/office/drawing/2014/main" id="{4E9B41A7-A7B7-46EF-A615-A6BEF5758644}"/>
              </a:ext>
            </a:extLst>
          </p:cNvPr>
          <p:cNvSpPr/>
          <p:nvPr/>
        </p:nvSpPr>
        <p:spPr>
          <a:xfrm>
            <a:off x="450515" y="4861479"/>
            <a:ext cx="638062" cy="118245"/>
          </a:xfrm>
          <a:prstGeom prst="homePlate">
            <a:avLst/>
          </a:prstGeom>
          <a:solidFill>
            <a:srgbClr val="008B1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752A71D-13D5-4CD0-8073-25EDF6CE0163}"/>
              </a:ext>
            </a:extLst>
          </p:cNvPr>
          <p:cNvSpPr/>
          <p:nvPr/>
        </p:nvSpPr>
        <p:spPr>
          <a:xfrm>
            <a:off x="1336827" y="4671318"/>
            <a:ext cx="5391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39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гражданина в качестве индивидуального предпринимателя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462D607-775E-45EE-8B9E-F793B401A7D4}"/>
              </a:ext>
            </a:extLst>
          </p:cNvPr>
          <p:cNvSpPr/>
          <p:nvPr/>
        </p:nvSpPr>
        <p:spPr>
          <a:xfrm>
            <a:off x="1316237" y="5444267"/>
            <a:ext cx="5929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39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необходимого оборудования для ведения предпринимательской деятельности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8713E9E-F7D9-427A-AE3E-736825F378FA}"/>
              </a:ext>
            </a:extLst>
          </p:cNvPr>
          <p:cNvSpPr/>
          <p:nvPr/>
        </p:nvSpPr>
        <p:spPr>
          <a:xfrm>
            <a:off x="1336827" y="6459930"/>
            <a:ext cx="9291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39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отчетности</a:t>
            </a:r>
          </a:p>
        </p:txBody>
      </p:sp>
      <p:sp>
        <p:nvSpPr>
          <p:cNvPr id="33" name="Стрелка: пятиугольник 32">
            <a:extLst>
              <a:ext uri="{FF2B5EF4-FFF2-40B4-BE49-F238E27FC236}">
                <a16:creationId xmlns:a16="http://schemas.microsoft.com/office/drawing/2014/main" id="{26D57363-82AD-401D-9BE1-30EC1B2BBAEF}"/>
              </a:ext>
            </a:extLst>
          </p:cNvPr>
          <p:cNvSpPr/>
          <p:nvPr/>
        </p:nvSpPr>
        <p:spPr>
          <a:xfrm>
            <a:off x="357287" y="5555787"/>
            <a:ext cx="873517" cy="255295"/>
          </a:xfrm>
          <a:prstGeom prst="homePlate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пятиугольник 33">
            <a:extLst>
              <a:ext uri="{FF2B5EF4-FFF2-40B4-BE49-F238E27FC236}">
                <a16:creationId xmlns:a16="http://schemas.microsoft.com/office/drawing/2014/main" id="{7582D2FD-F8B7-4BE8-81EC-406C75B60E6B}"/>
              </a:ext>
            </a:extLst>
          </p:cNvPr>
          <p:cNvSpPr/>
          <p:nvPr/>
        </p:nvSpPr>
        <p:spPr>
          <a:xfrm>
            <a:off x="450515" y="5626184"/>
            <a:ext cx="638062" cy="118245"/>
          </a:xfrm>
          <a:prstGeom prst="homePlate">
            <a:avLst/>
          </a:prstGeom>
          <a:solidFill>
            <a:srgbClr val="008B1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пятиугольник 34">
            <a:extLst>
              <a:ext uri="{FF2B5EF4-FFF2-40B4-BE49-F238E27FC236}">
                <a16:creationId xmlns:a16="http://schemas.microsoft.com/office/drawing/2014/main" id="{11394681-F62C-4F23-9751-9895E28D1298}"/>
              </a:ext>
            </a:extLst>
          </p:cNvPr>
          <p:cNvSpPr/>
          <p:nvPr/>
        </p:nvSpPr>
        <p:spPr>
          <a:xfrm>
            <a:off x="340034" y="6532927"/>
            <a:ext cx="873517" cy="255295"/>
          </a:xfrm>
          <a:prstGeom prst="homePlate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пятиугольник 35">
            <a:extLst>
              <a:ext uri="{FF2B5EF4-FFF2-40B4-BE49-F238E27FC236}">
                <a16:creationId xmlns:a16="http://schemas.microsoft.com/office/drawing/2014/main" id="{2F6AD72E-6DC3-4549-83F3-3C7819D1BEDB}"/>
              </a:ext>
            </a:extLst>
          </p:cNvPr>
          <p:cNvSpPr/>
          <p:nvPr/>
        </p:nvSpPr>
        <p:spPr>
          <a:xfrm>
            <a:off x="433262" y="6603324"/>
            <a:ext cx="638062" cy="118245"/>
          </a:xfrm>
          <a:prstGeom prst="homePlate">
            <a:avLst/>
          </a:prstGeom>
          <a:solidFill>
            <a:srgbClr val="008B1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02D1562-862F-4086-B779-5F78CD231E6C}"/>
              </a:ext>
            </a:extLst>
          </p:cNvPr>
          <p:cNvSpPr/>
          <p:nvPr/>
        </p:nvSpPr>
        <p:spPr>
          <a:xfrm>
            <a:off x="8110145" y="5063882"/>
            <a:ext cx="4005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39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обучение</a:t>
            </a:r>
          </a:p>
        </p:txBody>
      </p:sp>
      <p:sp>
        <p:nvSpPr>
          <p:cNvPr id="23" name="Стрелка: пятиугольник 22">
            <a:extLst>
              <a:ext uri="{FF2B5EF4-FFF2-40B4-BE49-F238E27FC236}">
                <a16:creationId xmlns:a16="http://schemas.microsoft.com/office/drawing/2014/main" id="{1926DB0D-B695-4776-BA4F-6CE7A8D8FD27}"/>
              </a:ext>
            </a:extLst>
          </p:cNvPr>
          <p:cNvSpPr/>
          <p:nvPr/>
        </p:nvSpPr>
        <p:spPr>
          <a:xfrm>
            <a:off x="7143400" y="5132901"/>
            <a:ext cx="873517" cy="255295"/>
          </a:xfrm>
          <a:prstGeom prst="homePlate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пятиугольник 23">
            <a:extLst>
              <a:ext uri="{FF2B5EF4-FFF2-40B4-BE49-F238E27FC236}">
                <a16:creationId xmlns:a16="http://schemas.microsoft.com/office/drawing/2014/main" id="{D2230229-5F45-48C0-8B73-507449021C15}"/>
              </a:ext>
            </a:extLst>
          </p:cNvPr>
          <p:cNvSpPr/>
          <p:nvPr/>
        </p:nvSpPr>
        <p:spPr>
          <a:xfrm>
            <a:off x="7236628" y="5203298"/>
            <a:ext cx="638062" cy="118245"/>
          </a:xfrm>
          <a:prstGeom prst="homePlate">
            <a:avLst/>
          </a:prstGeom>
          <a:solidFill>
            <a:srgbClr val="008B1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F01EC29-E005-415D-8108-BA42910B34E3}"/>
              </a:ext>
            </a:extLst>
          </p:cNvPr>
          <p:cNvSpPr/>
          <p:nvPr/>
        </p:nvSpPr>
        <p:spPr>
          <a:xfrm>
            <a:off x="8142219" y="5626490"/>
            <a:ext cx="40497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39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 дополнительного профессионального образования</a:t>
            </a:r>
          </a:p>
        </p:txBody>
      </p:sp>
      <p:sp>
        <p:nvSpPr>
          <p:cNvPr id="37" name="Стрелка: пятиугольник 36">
            <a:extLst>
              <a:ext uri="{FF2B5EF4-FFF2-40B4-BE49-F238E27FC236}">
                <a16:creationId xmlns:a16="http://schemas.microsoft.com/office/drawing/2014/main" id="{D20CAD2E-1926-48BD-84E4-31DEB80CC266}"/>
              </a:ext>
            </a:extLst>
          </p:cNvPr>
          <p:cNvSpPr/>
          <p:nvPr/>
        </p:nvSpPr>
        <p:spPr>
          <a:xfrm>
            <a:off x="7143400" y="5945680"/>
            <a:ext cx="873517" cy="255295"/>
          </a:xfrm>
          <a:prstGeom prst="homePlate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пятиугольник 37">
            <a:extLst>
              <a:ext uri="{FF2B5EF4-FFF2-40B4-BE49-F238E27FC236}">
                <a16:creationId xmlns:a16="http://schemas.microsoft.com/office/drawing/2014/main" id="{F04E40DB-F48E-4301-913C-206813355EAD}"/>
              </a:ext>
            </a:extLst>
          </p:cNvPr>
          <p:cNvSpPr/>
          <p:nvPr/>
        </p:nvSpPr>
        <p:spPr>
          <a:xfrm>
            <a:off x="7236628" y="6016077"/>
            <a:ext cx="638062" cy="118245"/>
          </a:xfrm>
          <a:prstGeom prst="homePlate">
            <a:avLst/>
          </a:prstGeom>
          <a:solidFill>
            <a:srgbClr val="008B1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1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3">
            <a:extLst>
              <a:ext uri="{FF2B5EF4-FFF2-40B4-BE49-F238E27FC236}">
                <a16:creationId xmlns:a16="http://schemas.microsoft.com/office/drawing/2014/main" id="{CE1C051F-E333-4E7C-B3A4-D8257832C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1"/>
            <a:ext cx="12192000" cy="59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21466" y="994054"/>
            <a:ext cx="12192000" cy="544227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AD5D2F9-EEA4-4598-863B-5CBB12F9CC2A}"/>
              </a:ext>
            </a:extLst>
          </p:cNvPr>
          <p:cNvSpPr/>
          <p:nvPr/>
        </p:nvSpPr>
        <p:spPr>
          <a:xfrm>
            <a:off x="8313696" y="1778696"/>
            <a:ext cx="3131507" cy="4484318"/>
          </a:xfrm>
          <a:prstGeom prst="roundRect">
            <a:avLst>
              <a:gd name="adj" fmla="val 14267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3F8CDF7-63AE-483B-A422-7DE8D170B89E}"/>
              </a:ext>
            </a:extLst>
          </p:cNvPr>
          <p:cNvSpPr/>
          <p:nvPr/>
        </p:nvSpPr>
        <p:spPr>
          <a:xfrm>
            <a:off x="8313696" y="1795366"/>
            <a:ext cx="3131507" cy="221104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CA6706-47AB-4AC7-B0CE-8595077F4868}"/>
              </a:ext>
            </a:extLst>
          </p:cNvPr>
          <p:cNvSpPr/>
          <p:nvPr/>
        </p:nvSpPr>
        <p:spPr>
          <a:xfrm>
            <a:off x="8275209" y="3667467"/>
            <a:ext cx="3131507" cy="3468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2" name="Picture 6" descr="Герб Республики Карел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69852"/>
            <a:ext cx="622300" cy="80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4300" y="1020233"/>
            <a:ext cx="11914717" cy="476251"/>
          </a:xfrm>
          <a:prstGeom prst="rect">
            <a:avLst/>
          </a:prstGeom>
          <a:solidFill>
            <a:schemeClr val="bg1"/>
          </a:solidFill>
          <a:ln w="38100">
            <a:solidFill>
              <a:srgbClr val="E12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51208" name="TextBox 8"/>
          <p:cNvSpPr txBox="1">
            <a:spLocks noChangeArrowheads="1"/>
          </p:cNvSpPr>
          <p:nvPr/>
        </p:nvSpPr>
        <p:spPr bwMode="auto">
          <a:xfrm>
            <a:off x="213783" y="1027525"/>
            <a:ext cx="11863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E02511"/>
                </a:solidFill>
                <a:latin typeface="Century Gothic" panose="020B0502020202020204" pitchFamily="34" charset="0"/>
              </a:rPr>
              <a:t>СОТРУДНИЧЕСТВО С ЦЕНТРОМ «МОЙ БИЗНЕС»</a:t>
            </a:r>
          </a:p>
        </p:txBody>
      </p:sp>
      <p:pic>
        <p:nvPicPr>
          <p:cNvPr id="1026" name="Picture 2" descr="https://sun9-59.userapi.com/impg/P15iFHULmJ5NATjUiwvyGoboLZbpJArcZH_ILA/cjD7bUoJXqc.jpg?size=1080x1080&amp;quality=95&amp;sign=927dc12dcae546eaf749c2f2ffa10dcb&amp;type=album">
            <a:extLst>
              <a:ext uri="{FF2B5EF4-FFF2-40B4-BE49-F238E27FC236}">
                <a16:creationId xmlns:a16="http://schemas.microsoft.com/office/drawing/2014/main" id="{E12C5A0D-F5BC-4ADA-B2CA-8DBB295B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775" y="1975543"/>
            <a:ext cx="1865347" cy="186534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3ADB34-BE10-44B5-B251-9248477699C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26" y="4099624"/>
            <a:ext cx="2027868" cy="20278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78B486F-2B99-499B-8F57-C2EF27E2DF83}"/>
              </a:ext>
            </a:extLst>
          </p:cNvPr>
          <p:cNvSpPr/>
          <p:nvPr/>
        </p:nvSpPr>
        <p:spPr>
          <a:xfrm>
            <a:off x="8673814" y="6300778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http://mb10.ru</a:t>
            </a:r>
            <a:endParaRPr lang="ru-RU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C29BAF8-9EE9-4E2B-90AB-81198C8FD92A}"/>
              </a:ext>
            </a:extLst>
          </p:cNvPr>
          <p:cNvSpPr/>
          <p:nvPr/>
        </p:nvSpPr>
        <p:spPr>
          <a:xfrm>
            <a:off x="154821" y="1655150"/>
            <a:ext cx="78423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B16"/>
                </a:solidFill>
                <a:latin typeface="Century Gothic" panose="020B0502020202020204" pitchFamily="34" charset="0"/>
              </a:rPr>
              <a:t>Консультирование граждан по вопросам:</a:t>
            </a:r>
          </a:p>
          <a:p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- бизнес-планирования;</a:t>
            </a:r>
          </a:p>
          <a:p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- финансового планирования (бюджетирование, налогообложение, бухгалтерские услуги, привлечение инвестиций);</a:t>
            </a:r>
          </a:p>
          <a:p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- правового обеспечения предпринимательской деятельности;</a:t>
            </a:r>
          </a:p>
          <a:p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- информационного сопровождения деятельности;</a:t>
            </a:r>
          </a:p>
          <a:p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- составления бизнес-плана (при наличии конкретной бизнес-идеи).</a:t>
            </a:r>
          </a:p>
          <a:p>
            <a:endParaRPr lang="ru-RU" sz="20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rgbClr val="008B16"/>
                </a:solidFill>
                <a:latin typeface="Century Gothic" panose="020B0502020202020204" pitchFamily="34" charset="0"/>
              </a:rPr>
              <a:t>Проводит обучение </a:t>
            </a:r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с целью повышения квалификации и развития предпринимательских компетенций в онлайн и офлайн режимах (обучающие программы, семинары, тренинги), по окончании которого выдается подтверждающий документ о прохождении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07880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607ED7B-D601-4AAB-1BD2-DA60F3E2BD68}"/>
              </a:ext>
            </a:extLst>
          </p:cNvPr>
          <p:cNvSpPr/>
          <p:nvPr/>
        </p:nvSpPr>
        <p:spPr>
          <a:xfrm>
            <a:off x="138566" y="2764056"/>
            <a:ext cx="3784600" cy="3359822"/>
          </a:xfrm>
          <a:prstGeom prst="roundRect">
            <a:avLst>
              <a:gd name="adj" fmla="val 8073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40FA76A-DCF8-5616-EEC9-A8DD41BE4795}"/>
              </a:ext>
            </a:extLst>
          </p:cNvPr>
          <p:cNvSpPr/>
          <p:nvPr/>
        </p:nvSpPr>
        <p:spPr>
          <a:xfrm>
            <a:off x="116074" y="2591405"/>
            <a:ext cx="3830854" cy="129941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A495EB-1DEA-4E1B-89E2-6A05D94C8850}"/>
              </a:ext>
            </a:extLst>
          </p:cNvPr>
          <p:cNvSpPr/>
          <p:nvPr/>
        </p:nvSpPr>
        <p:spPr>
          <a:xfrm>
            <a:off x="185244" y="1028596"/>
            <a:ext cx="11914716" cy="777869"/>
          </a:xfrm>
          <a:prstGeom prst="rect">
            <a:avLst/>
          </a:prstGeom>
          <a:solidFill>
            <a:schemeClr val="bg1"/>
          </a:solidFill>
          <a:ln w="38100">
            <a:solidFill>
              <a:srgbClr val="E12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13B6BC3-EFDA-4C23-863F-928832ECA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95" y="1183098"/>
            <a:ext cx="11988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E02511"/>
                </a:solidFill>
                <a:latin typeface="Century Gothic" panose="020B0502020202020204" pitchFamily="34" charset="0"/>
              </a:rPr>
              <a:t>СПОСОБЫ ПОДАЧИ ЗАЯВЛЕНИЯ НА ЗАКЛЮЧЕНИЕ СОЦИАЛЬНОГО КОНТРАКТА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8A8AE-2479-EA94-BA55-56DBE9051B8D}"/>
              </a:ext>
            </a:extLst>
          </p:cNvPr>
          <p:cNvSpPr txBox="1"/>
          <p:nvPr/>
        </p:nvSpPr>
        <p:spPr>
          <a:xfrm>
            <a:off x="38436" y="2936104"/>
            <a:ext cx="3984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ЧЕРЕЗ ПОРТАЛ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«ГОСУСЛУГИ»</a:t>
            </a:r>
          </a:p>
        </p:txBody>
      </p:sp>
      <p:pic>
        <p:nvPicPr>
          <p:cNvPr id="1026" name="Picture 2" descr="Приложения в Google Play – Госуслуги">
            <a:extLst>
              <a:ext uri="{FF2B5EF4-FFF2-40B4-BE49-F238E27FC236}">
                <a16:creationId xmlns:a16="http://schemas.microsoft.com/office/drawing/2014/main" id="{20ADCB2B-338C-3C5B-4133-200B88C69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3770" r="2113" b="3664"/>
          <a:stretch/>
        </p:blipFill>
        <p:spPr bwMode="auto">
          <a:xfrm>
            <a:off x="1492477" y="1966255"/>
            <a:ext cx="1100667" cy="1064682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шаблон, прямоугольный, Бирюз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7BF8F85-E21F-9257-0ACE-4AC90E929B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5" y="4062259"/>
            <a:ext cx="1861826" cy="1861826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24E5393-93A1-BA51-6F32-2DFA6B7E84F4}"/>
              </a:ext>
            </a:extLst>
          </p:cNvPr>
          <p:cNvSpPr/>
          <p:nvPr/>
        </p:nvSpPr>
        <p:spPr>
          <a:xfrm>
            <a:off x="4223555" y="2752963"/>
            <a:ext cx="3784600" cy="3359822"/>
          </a:xfrm>
          <a:prstGeom prst="roundRect">
            <a:avLst>
              <a:gd name="adj" fmla="val 8073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95DF8AA-A5CD-3ADA-1C80-B8A485A06E5F}"/>
              </a:ext>
            </a:extLst>
          </p:cNvPr>
          <p:cNvSpPr/>
          <p:nvPr/>
        </p:nvSpPr>
        <p:spPr>
          <a:xfrm>
            <a:off x="4201063" y="2586722"/>
            <a:ext cx="3830854" cy="129300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FE10A33-5784-CDFA-C653-09D932F85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2097" r="10153" b="16867"/>
          <a:stretch/>
        </p:blipFill>
        <p:spPr bwMode="auto">
          <a:xfrm>
            <a:off x="5593109" y="1961572"/>
            <a:ext cx="1045489" cy="1045489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0AA49903-3273-44B1-E413-29DF42A7D5D0}"/>
              </a:ext>
            </a:extLst>
          </p:cNvPr>
          <p:cNvSpPr/>
          <p:nvPr/>
        </p:nvSpPr>
        <p:spPr>
          <a:xfrm>
            <a:off x="8307271" y="2752358"/>
            <a:ext cx="3784600" cy="3359822"/>
          </a:xfrm>
          <a:prstGeom prst="roundRect">
            <a:avLst>
              <a:gd name="adj" fmla="val 8073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0AC19C69-12F6-C9A8-0BE5-B9C887C60984}"/>
              </a:ext>
            </a:extLst>
          </p:cNvPr>
          <p:cNvSpPr/>
          <p:nvPr/>
        </p:nvSpPr>
        <p:spPr>
          <a:xfrm>
            <a:off x="8284779" y="2586117"/>
            <a:ext cx="3830854" cy="129300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CCD099-A995-7BA3-58E8-574B468AE56D}"/>
              </a:ext>
            </a:extLst>
          </p:cNvPr>
          <p:cNvSpPr txBox="1"/>
          <p:nvPr/>
        </p:nvSpPr>
        <p:spPr>
          <a:xfrm>
            <a:off x="4075801" y="2996765"/>
            <a:ext cx="4078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ИНТЕРАКТИВНЫЙ ПОРТАЛ МИНСОЦ ЗАЩИТЫ РК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C6C2F3A7-4C37-445E-99D9-DBD23F2CE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2097" r="10153" b="16867"/>
          <a:stretch/>
        </p:blipFill>
        <p:spPr bwMode="auto">
          <a:xfrm>
            <a:off x="9676825" y="2037894"/>
            <a:ext cx="1045489" cy="1045489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Изображение выглядит как шаблон, Симметрия, дизайн, Бирюза&#10;&#10;Автоматически созданное описание">
            <a:extLst>
              <a:ext uri="{FF2B5EF4-FFF2-40B4-BE49-F238E27FC236}">
                <a16:creationId xmlns:a16="http://schemas.microsoft.com/office/drawing/2014/main" id="{A990727F-0CC7-453A-BB04-19512C665D5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69" y="4089250"/>
            <a:ext cx="1861200" cy="186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833D5F-D64F-F278-A1EF-33814CDC5647}"/>
              </a:ext>
            </a:extLst>
          </p:cNvPr>
          <p:cNvSpPr txBox="1"/>
          <p:nvPr/>
        </p:nvSpPr>
        <p:spPr>
          <a:xfrm>
            <a:off x="8238919" y="2936104"/>
            <a:ext cx="3984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ТЕРРИТОРИАЛЬНОМ ОТДЕЛЕНИИ ЦЕНТРА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3EB9DB-6B70-4EA6-9E7D-46BA46311F5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18" y="4071564"/>
            <a:ext cx="1861200" cy="18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79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094A49-0DAC-7073-5B0C-B9D9A77D1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4" b="94773" l="7074" r="94319">
                        <a14:foregroundMark x1="34298" y1="13864" x2="20900" y2="12045"/>
                        <a14:foregroundMark x1="20900" y1="12045" x2="75134" y2="15303"/>
                        <a14:foregroundMark x1="75134" y1="15303" x2="71704" y2="29394"/>
                        <a14:foregroundMark x1="71704" y1="29394" x2="40300" y2="37197"/>
                        <a14:foregroundMark x1="40300" y1="37197" x2="31833" y2="65379"/>
                        <a14:foregroundMark x1="31833" y1="65379" x2="48660" y2="86667"/>
                        <a14:foregroundMark x1="48660" y1="86667" x2="75348" y2="87348"/>
                        <a14:foregroundMark x1="75348" y1="87348" x2="81565" y2="78258"/>
                        <a14:foregroundMark x1="81565" y1="78258" x2="57663" y2="67955"/>
                        <a14:foregroundMark x1="57663" y1="67955" x2="24973" y2="79621"/>
                        <a14:foregroundMark x1="24973" y1="79621" x2="17363" y2="67576"/>
                        <a14:foregroundMark x1="17363" y1="67576" x2="25616" y2="16061"/>
                        <a14:foregroundMark x1="25616" y1="16061" x2="40086" y2="5076"/>
                        <a14:foregroundMark x1="40086" y1="5076" x2="63130" y2="11742"/>
                        <a14:foregroundMark x1="63130" y1="11742" x2="73848" y2="11212"/>
                        <a14:foregroundMark x1="73848" y1="11212" x2="82101" y2="17045"/>
                        <a14:foregroundMark x1="82101" y1="17045" x2="77599" y2="84091"/>
                        <a14:foregroundMark x1="77599" y1="84091" x2="82744" y2="72500"/>
                        <a14:foregroundMark x1="82744" y1="72500" x2="86388" y2="34621"/>
                        <a14:foregroundMark x1="18864" y1="7045" x2="8682" y2="48939"/>
                        <a14:foregroundMark x1="8682" y1="48939" x2="12969" y2="86591"/>
                        <a14:foregroundMark x1="12969" y1="86591" x2="41265" y2="94318"/>
                        <a14:foregroundMark x1="41265" y1="94318" x2="79636" y2="91970"/>
                        <a14:foregroundMark x1="79636" y1="91970" x2="87996" y2="88409"/>
                        <a14:foregroundMark x1="87996" y1="88409" x2="93998" y2="73333"/>
                        <a14:foregroundMark x1="93998" y1="73333" x2="88639" y2="5682"/>
                        <a14:foregroundMark x1="88639" y1="5682" x2="88210" y2="5909"/>
                        <a14:foregroundMark x1="10182" y1="9470" x2="11361" y2="86818"/>
                        <a14:foregroundMark x1="11361" y1="86818" x2="51447" y2="93636"/>
                        <a14:foregroundMark x1="51447" y1="93636" x2="74169" y2="92121"/>
                        <a14:foregroundMark x1="74169" y1="92121" x2="85209" y2="93636"/>
                        <a14:foregroundMark x1="85209" y1="93636" x2="87996" y2="94848"/>
                        <a14:foregroundMark x1="7824" y1="88485" x2="7395" y2="14545"/>
                        <a14:foregroundMark x1="7395" y1="14545" x2="7288" y2="15000"/>
                        <a14:foregroundMark x1="93462" y1="6515" x2="90568" y2="3864"/>
                        <a14:foregroundMark x1="29582" y1="21288" x2="51661" y2="64621"/>
                        <a14:foregroundMark x1="51661" y1="64621" x2="56592" y2="18636"/>
                        <a14:foregroundMark x1="56592" y1="18636" x2="75991" y2="28561"/>
                        <a14:foregroundMark x1="75991" y1="28561" x2="57985" y2="34242"/>
                        <a14:foregroundMark x1="57985" y1="34242" x2="61629" y2="27121"/>
                        <a14:foregroundMark x1="61629" y1="27121" x2="40836" y2="24773"/>
                        <a14:foregroundMark x1="40836" y1="24773" x2="36120" y2="22576"/>
                        <a14:foregroundMark x1="93462" y1="93712" x2="94319" y2="93182"/>
                        <a14:foregroundMark x1="56592" y1="46667" x2="52626" y2="44242"/>
                        <a14:foregroundMark x1="52626" y1="44242" x2="42658" y2="43333"/>
                        <a14:foregroundMark x1="42658" y1="43333" x2="43194" y2="43333"/>
                        <a14:foregroundMark x1="46624" y1="43712" x2="61308" y2="45152"/>
                        <a14:backgroundMark x1="2358" y1="54848" x2="3001" y2="5379"/>
                        <a14:backgroundMark x1="3001" y1="5379" x2="20364" y2="1136"/>
                        <a14:backgroundMark x1="20364" y1="1136" x2="47696" y2="758"/>
                        <a14:backgroundMark x1="47696" y1="758" x2="87889" y2="3712"/>
                        <a14:backgroundMark x1="93346" y1="6312" x2="97749" y2="8409"/>
                        <a14:backgroundMark x1="87889" y1="3712" x2="91446" y2="5407"/>
                        <a14:backgroundMark x1="97749" y1="8409" x2="96677" y2="92727"/>
                        <a14:backgroundMark x1="93026" y1="94417" x2="81458" y2="99773"/>
                        <a14:backgroundMark x1="96677" y1="92727" x2="93769" y2="94074"/>
                        <a14:backgroundMark x1="81458" y1="99773" x2="5252" y2="96894"/>
                        <a14:backgroundMark x1="5252" y1="96894" x2="214" y2="83258"/>
                        <a14:backgroundMark x1="214" y1="83258" x2="2572" y2="50000"/>
                        <a14:backgroundMark x1="2358" y1="51136" x2="3323" y2="92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1" t="9894" r="9129" b="16482"/>
          <a:stretch/>
        </p:blipFill>
        <p:spPr>
          <a:xfrm>
            <a:off x="304799" y="1078009"/>
            <a:ext cx="4305300" cy="5332359"/>
          </a:xfrm>
          <a:prstGeom prst="roundRect">
            <a:avLst>
              <a:gd name="adj" fmla="val 7235"/>
            </a:avLst>
          </a:prstGeom>
          <a:ln w="57150">
            <a:solidFill>
              <a:srgbClr val="00B0F0"/>
            </a:solidFill>
          </a:ln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9E76970-66C2-0010-7E9C-CCB90A36C588}"/>
              </a:ext>
            </a:extLst>
          </p:cNvPr>
          <p:cNvSpPr/>
          <p:nvPr/>
        </p:nvSpPr>
        <p:spPr>
          <a:xfrm>
            <a:off x="5093510" y="4450450"/>
            <a:ext cx="6680602" cy="183521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01AD324-8196-47D6-705B-ECFEC0D54613}"/>
              </a:ext>
            </a:extLst>
          </p:cNvPr>
          <p:cNvSpPr/>
          <p:nvPr/>
        </p:nvSpPr>
        <p:spPr>
          <a:xfrm>
            <a:off x="5093510" y="1278253"/>
            <a:ext cx="6680602" cy="24659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730AAFD-9723-5F4B-2CC2-AD0FA1BE799D}"/>
              </a:ext>
            </a:extLst>
          </p:cNvPr>
          <p:cNvSpPr/>
          <p:nvPr/>
        </p:nvSpPr>
        <p:spPr>
          <a:xfrm>
            <a:off x="7772400" y="814623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652CD-22DB-3A6F-0018-DCE6DCBB5FF1}"/>
              </a:ext>
            </a:extLst>
          </p:cNvPr>
          <p:cNvSpPr txBox="1"/>
          <p:nvPr/>
        </p:nvSpPr>
        <p:spPr>
          <a:xfrm>
            <a:off x="4855075" y="1839986"/>
            <a:ext cx="799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spc="120" dirty="0">
                <a:solidFill>
                  <a:srgbClr val="E02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(800) 100 00 01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49D2E-E423-FC58-9950-7E285A7D91D1}"/>
              </a:ext>
            </a:extLst>
          </p:cNvPr>
          <p:cNvSpPr txBox="1"/>
          <p:nvPr/>
        </p:nvSpPr>
        <p:spPr>
          <a:xfrm>
            <a:off x="5432649" y="2745723"/>
            <a:ext cx="6002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 i="0" u="none" strike="noStrike" cap="all" spc="120" normalizeH="0" baseline="0">
                <a:solidFill>
                  <a:srgbClr val="E0251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solidFill>
                  <a:srgbClr val="00B0F0"/>
                </a:solidFill>
              </a:rPr>
              <a:t> НОМЕР ЕДИНОГО КОНТАКТ-ЦЕНТРА</a:t>
            </a:r>
          </a:p>
        </p:txBody>
      </p:sp>
      <p:pic>
        <p:nvPicPr>
          <p:cNvPr id="16" name="Рисунок 15" descr="Динамик телефона  со сплошной заливкой">
            <a:extLst>
              <a:ext uri="{FF2B5EF4-FFF2-40B4-BE49-F238E27FC236}">
                <a16:creationId xmlns:a16="http://schemas.microsoft.com/office/drawing/2014/main" id="{B7B715E0-D8B4-613B-1126-BEE405E3C55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55200" y="896250"/>
            <a:ext cx="914400" cy="914400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379F2BB6-26D8-D3F1-EBFE-58C405A55136}"/>
              </a:ext>
            </a:extLst>
          </p:cNvPr>
          <p:cNvSpPr/>
          <p:nvPr/>
        </p:nvSpPr>
        <p:spPr>
          <a:xfrm>
            <a:off x="7772400" y="3954082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308B4C-49F5-FAE0-3B9C-CB0D484081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18" y="3895900"/>
            <a:ext cx="1196363" cy="1196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5A3094-C142-B03F-16B4-4FEDDACDFF4F}"/>
              </a:ext>
            </a:extLst>
          </p:cNvPr>
          <p:cNvSpPr txBox="1"/>
          <p:nvPr/>
        </p:nvSpPr>
        <p:spPr>
          <a:xfrm>
            <a:off x="5232400" y="5007231"/>
            <a:ext cx="6541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120" dirty="0">
                <a:solidFill>
                  <a:srgbClr val="E02512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https://vk.com/club184143954</a:t>
            </a:r>
            <a:endParaRPr lang="ru-RU" sz="2800" b="1" spc="120" dirty="0">
              <a:solidFill>
                <a:srgbClr val="E025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C68FC2-1E7B-BDAB-11BF-AD72AA901280}"/>
              </a:ext>
            </a:extLst>
          </p:cNvPr>
          <p:cNvSpPr txBox="1"/>
          <p:nvPr/>
        </p:nvSpPr>
        <p:spPr>
          <a:xfrm>
            <a:off x="5432649" y="5707406"/>
            <a:ext cx="6002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 i="0" u="none" strike="noStrike" cap="all" spc="120" normalizeH="0" baseline="0">
                <a:solidFill>
                  <a:srgbClr val="E0251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solidFill>
                  <a:srgbClr val="00B0F0"/>
                </a:solidFill>
              </a:rPr>
              <a:t>Группа ВО «</a:t>
            </a:r>
            <a:r>
              <a:rPr lang="ru-RU" sz="2400" dirty="0" err="1">
                <a:solidFill>
                  <a:srgbClr val="00B0F0"/>
                </a:solidFill>
              </a:rPr>
              <a:t>вконтакте</a:t>
            </a:r>
            <a:r>
              <a:rPr lang="ru-RU" sz="2400" dirty="0">
                <a:solidFill>
                  <a:srgbClr val="00B0F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0269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9FAB02C-DB23-12DF-F64A-999D745D842A}"/>
              </a:ext>
            </a:extLst>
          </p:cNvPr>
          <p:cNvSpPr/>
          <p:nvPr/>
        </p:nvSpPr>
        <p:spPr>
          <a:xfrm>
            <a:off x="3549650" y="4283575"/>
            <a:ext cx="879525" cy="1263150"/>
          </a:xfrm>
          <a:prstGeom prst="rect">
            <a:avLst/>
          </a:prstGeom>
          <a:solidFill>
            <a:srgbClr val="F8F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Контракт со сплошной заливкой">
            <a:extLst>
              <a:ext uri="{FF2B5EF4-FFF2-40B4-BE49-F238E27FC236}">
                <a16:creationId xmlns:a16="http://schemas.microsoft.com/office/drawing/2014/main" id="{09C0E2B2-CC84-D816-BAB1-091A014BD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92572" y="4129239"/>
            <a:ext cx="1615924" cy="1615924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9456B48-9C71-9FAA-F5AF-11F2034FFFF8}"/>
              </a:ext>
            </a:extLst>
          </p:cNvPr>
          <p:cNvSpPr/>
          <p:nvPr/>
        </p:nvSpPr>
        <p:spPr>
          <a:xfrm>
            <a:off x="6288448" y="4219013"/>
            <a:ext cx="5531412" cy="1781700"/>
          </a:xfrm>
          <a:prstGeom prst="roundRect">
            <a:avLst>
              <a:gd name="adj" fmla="val 12490"/>
            </a:avLst>
          </a:prstGeom>
          <a:solidFill>
            <a:schemeClr val="bg1"/>
          </a:solidFill>
          <a:ln w="38100">
            <a:solidFill>
              <a:srgbClr val="E025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A495EB-1DEA-4E1B-89E2-6A05D94C8850}"/>
              </a:ext>
            </a:extLst>
          </p:cNvPr>
          <p:cNvSpPr/>
          <p:nvPr/>
        </p:nvSpPr>
        <p:spPr>
          <a:xfrm>
            <a:off x="185244" y="1028596"/>
            <a:ext cx="11914716" cy="777869"/>
          </a:xfrm>
          <a:prstGeom prst="rect">
            <a:avLst/>
          </a:prstGeom>
          <a:solidFill>
            <a:schemeClr val="bg1"/>
          </a:solidFill>
          <a:ln w="38100">
            <a:solidFill>
              <a:srgbClr val="E12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13B6BC3-EFDA-4C23-863F-928832ECA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95" y="1183098"/>
            <a:ext cx="11988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E02511"/>
                </a:solidFill>
                <a:latin typeface="Century Gothic" panose="020B0502020202020204" pitchFamily="34" charset="0"/>
              </a:rPr>
              <a:t>СОЦИАЛЬНАЯ ПОМОЩЬ НА ОСНОВАНИИ СОЦИАЛЬНОГО КОНТРАКТА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37BBE-8C46-787A-DBF6-4F9C0FE7B0D8}"/>
              </a:ext>
            </a:extLst>
          </p:cNvPr>
          <p:cNvSpPr txBox="1"/>
          <p:nvPr/>
        </p:nvSpPr>
        <p:spPr>
          <a:xfrm>
            <a:off x="521119" y="1972243"/>
            <a:ext cx="115788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ru-RU" sz="2000" b="1" dirty="0">
                <a:solidFill>
                  <a:srgbClr val="E0251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Социальный контракт </a:t>
            </a:r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 соглашение, которое заключается между гражданином и органом социальной защиты населения и в соответствии с которым: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ru-RU" sz="2000" b="1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ru-RU" sz="2000" b="1" i="1" dirty="0">
                <a:solidFill>
                  <a:srgbClr val="E0251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орган соцзащиты </a:t>
            </a:r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обязуется оказать гражданину государственную социальную помощь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ru-RU" sz="2000" b="1" i="1" dirty="0">
                <a:solidFill>
                  <a:srgbClr val="E0251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гражданин</a:t>
            </a:r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- реализовать мероприятия, предусмотренные программой социальной адаптации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E068569-CC12-D7AB-162C-764BA559F680}"/>
              </a:ext>
            </a:extLst>
          </p:cNvPr>
          <p:cNvCxnSpPr>
            <a:cxnSpLocks/>
          </p:cNvCxnSpPr>
          <p:nvPr/>
        </p:nvCxnSpPr>
        <p:spPr>
          <a:xfrm>
            <a:off x="444140" y="1972243"/>
            <a:ext cx="0" cy="2156995"/>
          </a:xfrm>
          <a:prstGeom prst="line">
            <a:avLst/>
          </a:prstGeom>
          <a:ln w="5715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D678D3B-15FE-B484-287B-18102D2C6A99}"/>
              </a:ext>
            </a:extLst>
          </p:cNvPr>
          <p:cNvSpPr txBox="1"/>
          <p:nvPr/>
        </p:nvSpPr>
        <p:spPr>
          <a:xfrm>
            <a:off x="6257391" y="4198246"/>
            <a:ext cx="5573102" cy="440769"/>
          </a:xfrm>
          <a:prstGeom prst="roundRect">
            <a:avLst>
              <a:gd name="adj" fmla="val 28788"/>
            </a:avLst>
          </a:prstGeom>
          <a:solidFill>
            <a:srgbClr val="E0251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ОСНОВНАЯ ЦЕЛЬ СОЦИАЛЬНОГО КОНТРАКТА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21A59F-1E94-22B3-25E7-3DAEFF978A9F}"/>
              </a:ext>
            </a:extLst>
          </p:cNvPr>
          <p:cNvSpPr txBox="1"/>
          <p:nvPr/>
        </p:nvSpPr>
        <p:spPr>
          <a:xfrm>
            <a:off x="6414827" y="4772646"/>
            <a:ext cx="52990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0251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увеличение доходов заявителя и его семьи и выход гражданина из трудной жизненной ситуации, в которой он оказался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3A304EB0-EC57-5FE3-E836-D6851BF32151}"/>
              </a:ext>
            </a:extLst>
          </p:cNvPr>
          <p:cNvSpPr/>
          <p:nvPr/>
        </p:nvSpPr>
        <p:spPr>
          <a:xfrm>
            <a:off x="4039157" y="5326521"/>
            <a:ext cx="716347" cy="582017"/>
          </a:xfrm>
          <a:prstGeom prst="ellipse">
            <a:avLst/>
          </a:prstGeom>
          <a:solidFill>
            <a:srgbClr val="F8FEFF"/>
          </a:solidFill>
          <a:ln>
            <a:solidFill>
              <a:srgbClr val="F8F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Рукопожатие со сплошной заливкой">
            <a:extLst>
              <a:ext uri="{FF2B5EF4-FFF2-40B4-BE49-F238E27FC236}">
                <a16:creationId xmlns:a16="http://schemas.microsoft.com/office/drawing/2014/main" id="{0DD452AE-6765-98A5-9FFB-5921A66A17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35815" y="5042473"/>
            <a:ext cx="1059581" cy="1059581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277C870A-CD1E-6006-10B6-09751B920F7F}"/>
              </a:ext>
            </a:extLst>
          </p:cNvPr>
          <p:cNvSpPr/>
          <p:nvPr/>
        </p:nvSpPr>
        <p:spPr>
          <a:xfrm>
            <a:off x="372140" y="3039889"/>
            <a:ext cx="144000" cy="144000"/>
          </a:xfrm>
          <a:prstGeom prst="ellipse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D9F377DE-7F63-951E-CDFD-90A3F461C060}"/>
              </a:ext>
            </a:extLst>
          </p:cNvPr>
          <p:cNvSpPr/>
          <p:nvPr/>
        </p:nvSpPr>
        <p:spPr>
          <a:xfrm>
            <a:off x="372140" y="3651216"/>
            <a:ext cx="144000" cy="144000"/>
          </a:xfrm>
          <a:prstGeom prst="ellipse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3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2">
            <a:extLst>
              <a:ext uri="{FF2B5EF4-FFF2-40B4-BE49-F238E27FC236}">
                <a16:creationId xmlns:a16="http://schemas.microsoft.com/office/drawing/2014/main" id="{8C52CF3E-EC8A-4F11-B63A-20E413994845}"/>
              </a:ext>
            </a:extLst>
          </p:cNvPr>
          <p:cNvSpPr/>
          <p:nvPr/>
        </p:nvSpPr>
        <p:spPr>
          <a:xfrm>
            <a:off x="-197216" y="3589571"/>
            <a:ext cx="12735047" cy="734210"/>
          </a:xfrm>
          <a:prstGeom prst="roundRect">
            <a:avLst>
              <a:gd name="adj" fmla="val 26077"/>
            </a:avLst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BD6F644-DCDB-45B1-843E-EE635B4BCEFF}"/>
              </a:ext>
            </a:extLst>
          </p:cNvPr>
          <p:cNvCxnSpPr>
            <a:cxnSpLocks/>
          </p:cNvCxnSpPr>
          <p:nvPr/>
        </p:nvCxnSpPr>
        <p:spPr>
          <a:xfrm>
            <a:off x="-1051291" y="3947438"/>
            <a:ext cx="13835306" cy="178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BD4AC7D-3449-45E6-A333-45826AC7B49D}"/>
              </a:ext>
            </a:extLst>
          </p:cNvPr>
          <p:cNvSpPr/>
          <p:nvPr/>
        </p:nvSpPr>
        <p:spPr>
          <a:xfrm>
            <a:off x="185244" y="1028596"/>
            <a:ext cx="11914716" cy="777869"/>
          </a:xfrm>
          <a:prstGeom prst="rect">
            <a:avLst/>
          </a:prstGeom>
          <a:solidFill>
            <a:schemeClr val="bg1"/>
          </a:solidFill>
          <a:ln w="38100">
            <a:solidFill>
              <a:srgbClr val="E12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F20CCBF1-00ED-4C59-93F7-4B44CD31E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95" y="1183098"/>
            <a:ext cx="11988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>
                <a:solidFill>
                  <a:srgbClr val="E02512"/>
                </a:solidFill>
                <a:latin typeface="Century Gothic" panose="020B0502020202020204" pitchFamily="34" charset="0"/>
              </a:rPr>
              <a:t>ОСНОВНЫЕ НАПРАВЛЕНИЯ ПРЕДОСТАВЛЕНИЯ СОЦИАЛЬНОГО КОНТРАКТА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0327729F-D25C-47FB-87A6-2F5B160C9DBA}"/>
              </a:ext>
            </a:extLst>
          </p:cNvPr>
          <p:cNvSpPr/>
          <p:nvPr/>
        </p:nvSpPr>
        <p:spPr>
          <a:xfrm>
            <a:off x="867073" y="3185009"/>
            <a:ext cx="1440000" cy="144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4618C8F-628D-468E-B2C8-B621383C76AE}"/>
              </a:ext>
            </a:extLst>
          </p:cNvPr>
          <p:cNvSpPr/>
          <p:nvPr/>
        </p:nvSpPr>
        <p:spPr>
          <a:xfrm>
            <a:off x="3792523" y="3238952"/>
            <a:ext cx="1440000" cy="144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A8BDFE55-C5FF-48A9-A3AD-B0D9D71CB612}"/>
              </a:ext>
            </a:extLst>
          </p:cNvPr>
          <p:cNvSpPr/>
          <p:nvPr/>
        </p:nvSpPr>
        <p:spPr>
          <a:xfrm>
            <a:off x="6802742" y="3230804"/>
            <a:ext cx="1440000" cy="144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A79CDBC8-3324-4E07-B3BB-1ACEE87C6209}"/>
              </a:ext>
            </a:extLst>
          </p:cNvPr>
          <p:cNvSpPr/>
          <p:nvPr/>
        </p:nvSpPr>
        <p:spPr>
          <a:xfrm>
            <a:off x="9767398" y="3230804"/>
            <a:ext cx="1440000" cy="144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6A49A7-CF84-47B4-8593-14665AEE0ED8}"/>
              </a:ext>
            </a:extLst>
          </p:cNvPr>
          <p:cNvSpPr txBox="1"/>
          <p:nvPr/>
        </p:nvSpPr>
        <p:spPr>
          <a:xfrm>
            <a:off x="432838" y="2322724"/>
            <a:ext cx="2343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Поиск </a:t>
            </a:r>
          </a:p>
          <a:p>
            <a:pPr algn="ctr"/>
            <a:r>
              <a:rPr lang="ru-RU" sz="22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работы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BA9FC73-5ECC-44A2-A6EB-1D089F1FCB94}"/>
              </a:ext>
            </a:extLst>
          </p:cNvPr>
          <p:cNvSpPr txBox="1"/>
          <p:nvPr/>
        </p:nvSpPr>
        <p:spPr>
          <a:xfrm>
            <a:off x="2307073" y="4842269"/>
            <a:ext cx="4592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Осуществление индивидуальной предпринимательской деятельности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90A3E36-A01F-4498-86C8-86D6E54163A5}"/>
              </a:ext>
            </a:extLst>
          </p:cNvPr>
          <p:cNvSpPr txBox="1"/>
          <p:nvPr/>
        </p:nvSpPr>
        <p:spPr>
          <a:xfrm>
            <a:off x="5631449" y="2406038"/>
            <a:ext cx="378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Ведение личного подсобного хозяйства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E2291E4-C939-4E7E-B4C1-837688976794}"/>
              </a:ext>
            </a:extLst>
          </p:cNvPr>
          <p:cNvSpPr txBox="1"/>
          <p:nvPr/>
        </p:nvSpPr>
        <p:spPr>
          <a:xfrm>
            <a:off x="8744198" y="4958585"/>
            <a:ext cx="3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Преодоление </a:t>
            </a:r>
          </a:p>
          <a:p>
            <a:pPr algn="ctr"/>
            <a:r>
              <a:rPr lang="ru-RU" sz="22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трудной </a:t>
            </a:r>
          </a:p>
          <a:p>
            <a:pPr algn="ctr"/>
            <a:r>
              <a:rPr lang="ru-RU" sz="22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жизненной ситуации</a:t>
            </a:r>
          </a:p>
        </p:txBody>
      </p:sp>
      <p:pic>
        <p:nvPicPr>
          <p:cNvPr id="85" name="Рисунок 84" descr="Кукуруза">
            <a:extLst>
              <a:ext uri="{FF2B5EF4-FFF2-40B4-BE49-F238E27FC236}">
                <a16:creationId xmlns:a16="http://schemas.microsoft.com/office/drawing/2014/main" id="{6A84148B-8D27-4AE1-8DD1-8A1455B5C9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65541" y="3499178"/>
            <a:ext cx="914400" cy="914400"/>
          </a:xfrm>
          <a:prstGeom prst="rect">
            <a:avLst/>
          </a:prstGeom>
        </p:spPr>
      </p:pic>
      <p:pic>
        <p:nvPicPr>
          <p:cNvPr id="87" name="Рисунок 86" descr="Тенденция к повышению">
            <a:extLst>
              <a:ext uri="{FF2B5EF4-FFF2-40B4-BE49-F238E27FC236}">
                <a16:creationId xmlns:a16="http://schemas.microsoft.com/office/drawing/2014/main" id="{DD711B6F-6224-4043-8A83-B18C01376A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30198" y="3447809"/>
            <a:ext cx="914400" cy="914400"/>
          </a:xfrm>
          <a:prstGeom prst="rect">
            <a:avLst/>
          </a:prstGeom>
        </p:spPr>
      </p:pic>
      <p:pic>
        <p:nvPicPr>
          <p:cNvPr id="89" name="Рисунок 88" descr="Портфель">
            <a:extLst>
              <a:ext uri="{FF2B5EF4-FFF2-40B4-BE49-F238E27FC236}">
                <a16:creationId xmlns:a16="http://schemas.microsoft.com/office/drawing/2014/main" id="{2FCD30DC-E506-4A5C-936E-A7DEE71FE64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9873" y="3447809"/>
            <a:ext cx="914400" cy="914400"/>
          </a:xfrm>
          <a:prstGeom prst="rect">
            <a:avLst/>
          </a:prstGeom>
        </p:spPr>
      </p:pic>
      <p:pic>
        <p:nvPicPr>
          <p:cNvPr id="91" name="Рисунок 90" descr="Подключения">
            <a:extLst>
              <a:ext uri="{FF2B5EF4-FFF2-40B4-BE49-F238E27FC236}">
                <a16:creationId xmlns:a16="http://schemas.microsoft.com/office/drawing/2014/main" id="{EBEAF35D-1038-4EE8-B22D-F6D6A49512D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055323" y="35081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1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B2EEB0-3429-693B-A3A3-424B115F71CE}"/>
              </a:ext>
            </a:extLst>
          </p:cNvPr>
          <p:cNvSpPr/>
          <p:nvPr/>
        </p:nvSpPr>
        <p:spPr>
          <a:xfrm>
            <a:off x="0" y="2637326"/>
            <a:ext cx="12213261" cy="988376"/>
          </a:xfrm>
          <a:prstGeom prst="rect">
            <a:avLst/>
          </a:prstGeom>
          <a:solidFill>
            <a:srgbClr val="008B1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3D41F10-1616-432F-AAA1-4237BCD4867A}"/>
              </a:ext>
            </a:extLst>
          </p:cNvPr>
          <p:cNvSpPr/>
          <p:nvPr/>
        </p:nvSpPr>
        <p:spPr>
          <a:xfrm>
            <a:off x="5472009" y="4415764"/>
            <a:ext cx="6512344" cy="17716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02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A495EB-1DEA-4E1B-89E2-6A05D94C8850}"/>
              </a:ext>
            </a:extLst>
          </p:cNvPr>
          <p:cNvSpPr/>
          <p:nvPr/>
        </p:nvSpPr>
        <p:spPr>
          <a:xfrm>
            <a:off x="185244" y="1028596"/>
            <a:ext cx="11914716" cy="777869"/>
          </a:xfrm>
          <a:prstGeom prst="rect">
            <a:avLst/>
          </a:prstGeom>
          <a:solidFill>
            <a:schemeClr val="bg1"/>
          </a:solidFill>
          <a:ln w="38100">
            <a:solidFill>
              <a:srgbClr val="E12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13B6BC3-EFDA-4C23-863F-928832ECA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95" y="1183098"/>
            <a:ext cx="11988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E02511"/>
                </a:solidFill>
                <a:latin typeface="Century Gothic" panose="020B0502020202020204" pitchFamily="34" charset="0"/>
              </a:rPr>
              <a:t>СОЦИАЛЬНАЯ ПОМОЩЬ НА ОСНОВАНИИ СОЦИАЛЬНОГО КОНТРАКТА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E539D05-8835-4EF6-B3BF-90A61FD67FAB}"/>
              </a:ext>
            </a:extLst>
          </p:cNvPr>
          <p:cNvSpPr/>
          <p:nvPr/>
        </p:nvSpPr>
        <p:spPr>
          <a:xfrm>
            <a:off x="5134672" y="4931666"/>
            <a:ext cx="720000" cy="720000"/>
          </a:xfrm>
          <a:prstGeom prst="ellipse">
            <a:avLst/>
          </a:prstGeom>
          <a:solidFill>
            <a:srgbClr val="E02511"/>
          </a:solidFill>
          <a:ln>
            <a:solidFill>
              <a:srgbClr val="E02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9" name="Рисунок 58" descr="Документ">
            <a:extLst>
              <a:ext uri="{FF2B5EF4-FFF2-40B4-BE49-F238E27FC236}">
                <a16:creationId xmlns:a16="http://schemas.microsoft.com/office/drawing/2014/main" id="{5A4EB44B-3821-4A68-9DDC-589C74B71E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55439" y="5052502"/>
            <a:ext cx="503317" cy="503317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259D7AD-1AD6-49A6-B0B6-41C05CF5D266}"/>
              </a:ext>
            </a:extLst>
          </p:cNvPr>
          <p:cNvSpPr/>
          <p:nvPr/>
        </p:nvSpPr>
        <p:spPr>
          <a:xfrm>
            <a:off x="382772" y="2269422"/>
            <a:ext cx="9728791" cy="1802462"/>
          </a:xfrm>
          <a:prstGeom prst="roundRect">
            <a:avLst>
              <a:gd name="adj" fmla="val 17113"/>
            </a:avLst>
          </a:prstGeom>
          <a:solidFill>
            <a:srgbClr val="F8FEFF"/>
          </a:solidFill>
          <a:ln w="28575"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04C6661-7093-48E0-823C-0E7B8F09E329}"/>
              </a:ext>
            </a:extLst>
          </p:cNvPr>
          <p:cNvSpPr/>
          <p:nvPr/>
        </p:nvSpPr>
        <p:spPr>
          <a:xfrm>
            <a:off x="994993" y="2064543"/>
            <a:ext cx="3193251" cy="290155"/>
          </a:xfrm>
          <a:prstGeom prst="rect">
            <a:avLst/>
          </a:prstGeom>
          <a:solidFill>
            <a:srgbClr val="F8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6DEBC3-3A8A-4EB8-894E-249C8F3B96E9}"/>
              </a:ext>
            </a:extLst>
          </p:cNvPr>
          <p:cNvSpPr txBox="1"/>
          <p:nvPr/>
        </p:nvSpPr>
        <p:spPr>
          <a:xfrm>
            <a:off x="994994" y="2012928"/>
            <a:ext cx="3283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E02512"/>
                </a:solidFill>
                <a:latin typeface="Century Gothic" panose="020B0502020202020204" pitchFamily="34" charset="0"/>
              </a:rPr>
              <a:t>ПРЕДОСТАВЛЯЕТСЯ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BB6EF9-DC67-4B77-B943-1B55394438A5}"/>
              </a:ext>
            </a:extLst>
          </p:cNvPr>
          <p:cNvSpPr txBox="1"/>
          <p:nvPr/>
        </p:nvSpPr>
        <p:spPr>
          <a:xfrm>
            <a:off x="843038" y="2487124"/>
            <a:ext cx="4413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гражданам из малоимущих семей и малоимущим одиноко проживающим гражданам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208639-6346-462C-9950-7666B85D94E7}"/>
              </a:ext>
            </a:extLst>
          </p:cNvPr>
          <p:cNvSpPr txBox="1"/>
          <p:nvPr/>
        </p:nvSpPr>
        <p:spPr>
          <a:xfrm>
            <a:off x="5758756" y="4560873"/>
            <a:ext cx="59794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Приказ Министерства социальной защиты Республики Карелия от 15 января 2025 г. N 12-П "Об утверждении порядка реализации ведомственной целевой программы оказания гражданам государственной социальной помощи "Адресная социальная помощь" на 2025 год"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46A1F82-67F5-40C3-A18D-FE17D9F4B17C}"/>
              </a:ext>
            </a:extLst>
          </p:cNvPr>
          <p:cNvSpPr/>
          <p:nvPr/>
        </p:nvSpPr>
        <p:spPr>
          <a:xfrm>
            <a:off x="369152" y="4328378"/>
            <a:ext cx="4485567" cy="1993685"/>
          </a:xfrm>
          <a:prstGeom prst="roundRect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FBDB735-6FE0-4D10-8510-60817B5BC9E0}"/>
              </a:ext>
            </a:extLst>
          </p:cNvPr>
          <p:cNvSpPr/>
          <p:nvPr/>
        </p:nvSpPr>
        <p:spPr>
          <a:xfrm>
            <a:off x="445245" y="4419878"/>
            <a:ext cx="4326858" cy="179877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104">
            <a:extLst>
              <a:ext uri="{FF2B5EF4-FFF2-40B4-BE49-F238E27FC236}">
                <a16:creationId xmlns:a16="http://schemas.microsoft.com/office/drawing/2014/main" id="{7E99849B-7B60-4853-8E90-ABF3D75BFF92}"/>
              </a:ext>
            </a:extLst>
          </p:cNvPr>
          <p:cNvSpPr txBox="1"/>
          <p:nvPr/>
        </p:nvSpPr>
        <p:spPr>
          <a:xfrm>
            <a:off x="587758" y="5121094"/>
            <a:ext cx="178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19 487 </a:t>
            </a:r>
          </a:p>
        </p:txBody>
      </p:sp>
      <p:pic>
        <p:nvPicPr>
          <p:cNvPr id="49" name="Рисунок 48" descr="Рубль">
            <a:extLst>
              <a:ext uri="{FF2B5EF4-FFF2-40B4-BE49-F238E27FC236}">
                <a16:creationId xmlns:a16="http://schemas.microsoft.com/office/drawing/2014/main" id="{399F75F2-F2C2-4DC3-853C-08631BE8D9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23560" y="5239424"/>
            <a:ext cx="354330" cy="354330"/>
          </a:xfrm>
          <a:prstGeom prst="rect">
            <a:avLst/>
          </a:prstGeom>
        </p:spPr>
      </p:pic>
      <p:sp>
        <p:nvSpPr>
          <p:cNvPr id="55" name="TextBox 87">
            <a:extLst>
              <a:ext uri="{FF2B5EF4-FFF2-40B4-BE49-F238E27FC236}">
                <a16:creationId xmlns:a16="http://schemas.microsoft.com/office/drawing/2014/main" id="{C2629F07-D9C0-4B3B-A724-93FD43C74461}"/>
              </a:ext>
            </a:extLst>
          </p:cNvPr>
          <p:cNvSpPr txBox="1"/>
          <p:nvPr/>
        </p:nvSpPr>
        <p:spPr>
          <a:xfrm>
            <a:off x="587758" y="4479757"/>
            <a:ext cx="4028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Среднедушевой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доход не должен превышать </a:t>
            </a:r>
          </a:p>
        </p:txBody>
      </p:sp>
      <p:sp>
        <p:nvSpPr>
          <p:cNvPr id="56" name="TextBox 104">
            <a:extLst>
              <a:ext uri="{FF2B5EF4-FFF2-40B4-BE49-F238E27FC236}">
                <a16:creationId xmlns:a16="http://schemas.microsoft.com/office/drawing/2014/main" id="{948C4453-77C7-474D-B972-B3FFD0803EB7}"/>
              </a:ext>
            </a:extLst>
          </p:cNvPr>
          <p:cNvSpPr txBox="1"/>
          <p:nvPr/>
        </p:nvSpPr>
        <p:spPr>
          <a:xfrm>
            <a:off x="2899555" y="5113430"/>
            <a:ext cx="178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20 865</a:t>
            </a:r>
          </a:p>
        </p:txBody>
      </p:sp>
      <p:pic>
        <p:nvPicPr>
          <p:cNvPr id="57" name="Рисунок 56" descr="Рубль">
            <a:extLst>
              <a:ext uri="{FF2B5EF4-FFF2-40B4-BE49-F238E27FC236}">
                <a16:creationId xmlns:a16="http://schemas.microsoft.com/office/drawing/2014/main" id="{03997503-0846-4996-A70F-5D63F33692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19457" y="5232784"/>
            <a:ext cx="354330" cy="35433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8DF9532-992C-44F5-AEC2-1C06576C008F}"/>
              </a:ext>
            </a:extLst>
          </p:cNvPr>
          <p:cNvCxnSpPr/>
          <p:nvPr/>
        </p:nvCxnSpPr>
        <p:spPr>
          <a:xfrm>
            <a:off x="2590414" y="5234981"/>
            <a:ext cx="0" cy="3456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1323290-ABA5-40BD-AD00-96D48FF3BC36}"/>
              </a:ext>
            </a:extLst>
          </p:cNvPr>
          <p:cNvSpPr txBox="1"/>
          <p:nvPr/>
        </p:nvSpPr>
        <p:spPr>
          <a:xfrm>
            <a:off x="488863" y="5571117"/>
            <a:ext cx="2130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РК, кроме северной части</a:t>
            </a:r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A1A88-7EAE-30F1-50DF-F47E7EC5CD64}"/>
              </a:ext>
            </a:extLst>
          </p:cNvPr>
          <p:cNvSpPr txBox="1"/>
          <p:nvPr/>
        </p:nvSpPr>
        <p:spPr>
          <a:xfrm>
            <a:off x="5889379" y="2487124"/>
            <a:ext cx="481266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гражданам отдельных категорий, попавшим в трудную жизненную </a:t>
            </a:r>
          </a:p>
          <a:p>
            <a:r>
              <a:rPr lang="ru-RU" sz="22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ситуацию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53636FB-F5C9-0CD8-EC11-081DC9FF647A}"/>
              </a:ext>
            </a:extLst>
          </p:cNvPr>
          <p:cNvSpPr/>
          <p:nvPr/>
        </p:nvSpPr>
        <p:spPr>
          <a:xfrm>
            <a:off x="624432" y="2637326"/>
            <a:ext cx="180000" cy="180000"/>
          </a:xfrm>
          <a:prstGeom prst="ellipse">
            <a:avLst/>
          </a:prstGeom>
          <a:solidFill>
            <a:srgbClr val="E02511"/>
          </a:solidFill>
          <a:ln>
            <a:solidFill>
              <a:srgbClr val="E025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22340AF-AFA0-A138-DEC4-3203AF955B39}"/>
              </a:ext>
            </a:extLst>
          </p:cNvPr>
          <p:cNvSpPr/>
          <p:nvPr/>
        </p:nvSpPr>
        <p:spPr>
          <a:xfrm>
            <a:off x="5670248" y="2637326"/>
            <a:ext cx="180000" cy="180000"/>
          </a:xfrm>
          <a:prstGeom prst="ellipse">
            <a:avLst/>
          </a:prstGeom>
          <a:solidFill>
            <a:srgbClr val="E02511"/>
          </a:solidFill>
          <a:ln>
            <a:solidFill>
              <a:srgbClr val="E025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Мужской профиль со сплошной заливкой">
            <a:extLst>
              <a:ext uri="{FF2B5EF4-FFF2-40B4-BE49-F238E27FC236}">
                <a16:creationId xmlns:a16="http://schemas.microsoft.com/office/drawing/2014/main" id="{658963DD-9782-B2CE-1863-A17C903AE08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02048" y="2690918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C676D45-7C3D-41A6-A5A5-B4D3D93BFD84}"/>
              </a:ext>
            </a:extLst>
          </p:cNvPr>
          <p:cNvSpPr txBox="1"/>
          <p:nvPr/>
        </p:nvSpPr>
        <p:spPr>
          <a:xfrm>
            <a:off x="2579816" y="5571117"/>
            <a:ext cx="2130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северной части РК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265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F41DC1F-386F-4449-B6E7-2566273E7908}"/>
              </a:ext>
            </a:extLst>
          </p:cNvPr>
          <p:cNvSpPr/>
          <p:nvPr/>
        </p:nvSpPr>
        <p:spPr>
          <a:xfrm>
            <a:off x="185244" y="1028596"/>
            <a:ext cx="11914716" cy="777869"/>
          </a:xfrm>
          <a:prstGeom prst="rect">
            <a:avLst/>
          </a:prstGeom>
          <a:solidFill>
            <a:schemeClr val="bg1"/>
          </a:solidFill>
          <a:ln w="38100">
            <a:solidFill>
              <a:srgbClr val="E12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EB8FF759-AE9D-4997-9C56-D9C44BF5A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95" y="1183098"/>
            <a:ext cx="11988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>
                <a:solidFill>
                  <a:srgbClr val="E02512"/>
                </a:solidFill>
                <a:latin typeface="Century Gothic" panose="020B0502020202020204" pitchFamily="34" charset="0"/>
              </a:rPr>
              <a:t>ПРОЦЕДУРА ЗАКЛЮЧЕНИЯ СОЦИАЛЬНОГО КОНТРАКТА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DC24349-F988-4F96-B1DC-7E141CFE92D0}"/>
              </a:ext>
            </a:extLst>
          </p:cNvPr>
          <p:cNvSpPr/>
          <p:nvPr/>
        </p:nvSpPr>
        <p:spPr>
          <a:xfrm>
            <a:off x="6464539" y="2469870"/>
            <a:ext cx="5551864" cy="820138"/>
          </a:xfrm>
          <a:prstGeom prst="roundRect">
            <a:avLst>
              <a:gd name="adj" fmla="val 11225"/>
            </a:avLst>
          </a:prstGeom>
          <a:solidFill>
            <a:srgbClr val="F8FC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914B2AC-51FF-455A-8DC1-9124BF56DEC6}"/>
              </a:ext>
            </a:extLst>
          </p:cNvPr>
          <p:cNvSpPr/>
          <p:nvPr/>
        </p:nvSpPr>
        <p:spPr>
          <a:xfrm>
            <a:off x="3261507" y="5500136"/>
            <a:ext cx="6658291" cy="623326"/>
          </a:xfrm>
          <a:prstGeom prst="roundRect">
            <a:avLst>
              <a:gd name="adj" fmla="val 113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40D0E3E-FDA4-4302-95B9-0A2126850947}"/>
              </a:ext>
            </a:extLst>
          </p:cNvPr>
          <p:cNvSpPr/>
          <p:nvPr/>
        </p:nvSpPr>
        <p:spPr>
          <a:xfrm>
            <a:off x="283018" y="2192228"/>
            <a:ext cx="5750141" cy="2940098"/>
          </a:xfrm>
          <a:prstGeom prst="roundRect">
            <a:avLst>
              <a:gd name="adj" fmla="val 2299"/>
            </a:avLst>
          </a:prstGeom>
          <a:solidFill>
            <a:srgbClr val="F8FC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56FB40-5E37-462C-A3AE-4319233914A3}"/>
              </a:ext>
            </a:extLst>
          </p:cNvPr>
          <p:cNvSpPr/>
          <p:nvPr/>
        </p:nvSpPr>
        <p:spPr>
          <a:xfrm>
            <a:off x="123890" y="2031669"/>
            <a:ext cx="457210" cy="457210"/>
          </a:xfrm>
          <a:prstGeom prst="ellipse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6FD02-DEA3-4C7B-9427-6494C490CF64}"/>
              </a:ext>
            </a:extLst>
          </p:cNvPr>
          <p:cNvSpPr txBox="1"/>
          <p:nvPr/>
        </p:nvSpPr>
        <p:spPr>
          <a:xfrm>
            <a:off x="581099" y="2260274"/>
            <a:ext cx="5452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документов в территориальное Отделение Центр социальной работы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2AAA6DD-A6F7-4F8A-983A-82F21412BCDC}"/>
              </a:ext>
            </a:extLst>
          </p:cNvPr>
          <p:cNvCxnSpPr>
            <a:cxnSpLocks/>
          </p:cNvCxnSpPr>
          <p:nvPr/>
        </p:nvCxnSpPr>
        <p:spPr>
          <a:xfrm>
            <a:off x="283018" y="3258320"/>
            <a:ext cx="3906956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76EC039-4216-4C52-95A6-A17B4D4B2A18}"/>
              </a:ext>
            </a:extLst>
          </p:cNvPr>
          <p:cNvSpPr txBox="1"/>
          <p:nvPr/>
        </p:nvSpPr>
        <p:spPr>
          <a:xfrm>
            <a:off x="465932" y="3423656"/>
            <a:ext cx="55262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подача заявления: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портал «Госуслуг»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Интерактивный портал Министерства социальной защиты РК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19C59-47F5-46C9-9C33-EBE137D1E418}"/>
              </a:ext>
            </a:extLst>
          </p:cNvPr>
          <p:cNvSpPr txBox="1"/>
          <p:nvPr/>
        </p:nvSpPr>
        <p:spPr>
          <a:xfrm>
            <a:off x="6900142" y="2475281"/>
            <a:ext cx="5885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Ожидание ответа межведомственной комиссии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AA937B36-BADC-4DD2-9A68-3DED4F8BA003}"/>
              </a:ext>
            </a:extLst>
          </p:cNvPr>
          <p:cNvCxnSpPr>
            <a:cxnSpLocks/>
          </p:cNvCxnSpPr>
          <p:nvPr/>
        </p:nvCxnSpPr>
        <p:spPr>
          <a:xfrm>
            <a:off x="5960977" y="2925669"/>
            <a:ext cx="752735" cy="0"/>
          </a:xfrm>
          <a:prstGeom prst="straightConnector1">
            <a:avLst/>
          </a:prstGeom>
          <a:ln w="76200">
            <a:solidFill>
              <a:srgbClr val="008B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0B1BAE88-A629-4B82-AA0A-015A407A33CD}"/>
              </a:ext>
            </a:extLst>
          </p:cNvPr>
          <p:cNvSpPr/>
          <p:nvPr/>
        </p:nvSpPr>
        <p:spPr>
          <a:xfrm>
            <a:off x="6364506" y="2278321"/>
            <a:ext cx="457210" cy="457210"/>
          </a:xfrm>
          <a:prstGeom prst="ellipse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B2C9E357-B699-45B3-980E-9CB3913D46CD}"/>
              </a:ext>
            </a:extLst>
          </p:cNvPr>
          <p:cNvSpPr/>
          <p:nvPr/>
        </p:nvSpPr>
        <p:spPr>
          <a:xfrm>
            <a:off x="3179188" y="5340510"/>
            <a:ext cx="457210" cy="457210"/>
          </a:xfrm>
          <a:prstGeom prst="ellipse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F8CF5D-5763-4B29-A8A1-ECC19A9D632B}"/>
              </a:ext>
            </a:extLst>
          </p:cNvPr>
          <p:cNvSpPr txBox="1"/>
          <p:nvPr/>
        </p:nvSpPr>
        <p:spPr>
          <a:xfrm>
            <a:off x="4210585" y="5594064"/>
            <a:ext cx="4307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ведения деятельности</a:t>
            </a:r>
          </a:p>
        </p:txBody>
      </p:sp>
      <p:pic>
        <p:nvPicPr>
          <p:cNvPr id="34" name="Рисунок 33" descr="Рукопожатие">
            <a:extLst>
              <a:ext uri="{FF2B5EF4-FFF2-40B4-BE49-F238E27FC236}">
                <a16:creationId xmlns:a16="http://schemas.microsoft.com/office/drawing/2014/main" id="{A3CC60EF-E29D-42D2-A506-70243B94EB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30494" y="5348206"/>
            <a:ext cx="927185" cy="927185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37A62C2-670C-4A41-BBD5-D2C414BC7633}"/>
              </a:ext>
            </a:extLst>
          </p:cNvPr>
          <p:cNvSpPr/>
          <p:nvPr/>
        </p:nvSpPr>
        <p:spPr>
          <a:xfrm>
            <a:off x="6464539" y="3771933"/>
            <a:ext cx="5551864" cy="820138"/>
          </a:xfrm>
          <a:prstGeom prst="roundRect">
            <a:avLst>
              <a:gd name="adj" fmla="val 11225"/>
            </a:avLst>
          </a:prstGeom>
          <a:solidFill>
            <a:srgbClr val="F8FC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60C1F07A-4A2F-4C87-AA5E-F94195CDBC2B}"/>
              </a:ext>
            </a:extLst>
          </p:cNvPr>
          <p:cNvSpPr/>
          <p:nvPr/>
        </p:nvSpPr>
        <p:spPr>
          <a:xfrm>
            <a:off x="6364506" y="3553508"/>
            <a:ext cx="457210" cy="457210"/>
          </a:xfrm>
          <a:prstGeom prst="ellipse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B9933D-262C-49B0-8D4D-00D6AAF329D2}"/>
              </a:ext>
            </a:extLst>
          </p:cNvPr>
          <p:cNvSpPr txBox="1"/>
          <p:nvPr/>
        </p:nvSpPr>
        <p:spPr>
          <a:xfrm>
            <a:off x="6813745" y="3788424"/>
            <a:ext cx="520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 уведомляется о решении </a:t>
            </a:r>
          </a:p>
          <a:p>
            <a:r>
              <a:rPr lang="ru-RU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заключается социальный контракт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8F0BC2AE-FC26-4325-8B11-A6E22AB88DE2}"/>
              </a:ext>
            </a:extLst>
          </p:cNvPr>
          <p:cNvCxnSpPr>
            <a:cxnSpLocks/>
          </p:cNvCxnSpPr>
          <p:nvPr/>
        </p:nvCxnSpPr>
        <p:spPr>
          <a:xfrm>
            <a:off x="6676104" y="4465156"/>
            <a:ext cx="0" cy="1117121"/>
          </a:xfrm>
          <a:prstGeom prst="straightConnector1">
            <a:avLst/>
          </a:prstGeom>
          <a:ln w="76200">
            <a:solidFill>
              <a:srgbClr val="008B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6201F84-7E46-4D10-8FD3-33A7EDACD5E5}"/>
              </a:ext>
            </a:extLst>
          </p:cNvPr>
          <p:cNvCxnSpPr>
            <a:cxnSpLocks/>
          </p:cNvCxnSpPr>
          <p:nvPr/>
        </p:nvCxnSpPr>
        <p:spPr>
          <a:xfrm>
            <a:off x="11743494" y="3154274"/>
            <a:ext cx="0" cy="647456"/>
          </a:xfrm>
          <a:prstGeom prst="straightConnector1">
            <a:avLst/>
          </a:prstGeom>
          <a:ln w="76200">
            <a:solidFill>
              <a:srgbClr val="008B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52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A495EB-1DEA-4E1B-89E2-6A05D94C8850}"/>
              </a:ext>
            </a:extLst>
          </p:cNvPr>
          <p:cNvSpPr/>
          <p:nvPr/>
        </p:nvSpPr>
        <p:spPr>
          <a:xfrm>
            <a:off x="185244" y="1028596"/>
            <a:ext cx="11914716" cy="777869"/>
          </a:xfrm>
          <a:prstGeom prst="rect">
            <a:avLst/>
          </a:prstGeom>
          <a:solidFill>
            <a:schemeClr val="bg1"/>
          </a:solidFill>
          <a:ln w="38100">
            <a:solidFill>
              <a:srgbClr val="E12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13B6BC3-EFDA-4C23-863F-928832ECA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95" y="1183098"/>
            <a:ext cx="11988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E02511"/>
                </a:solidFill>
                <a:latin typeface="Century Gothic" panose="020B0502020202020204" pitchFamily="34" charset="0"/>
              </a:rPr>
              <a:t>ПОРЯДОК ОДОБРЕНИЯ КОНТРАКТА СОЦИАЛЬНОГО КОНТРАКТА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C1E79302-7326-88D8-673C-113931E8FC92}"/>
              </a:ext>
            </a:extLst>
          </p:cNvPr>
          <p:cNvCxnSpPr>
            <a:cxnSpLocks/>
          </p:cNvCxnSpPr>
          <p:nvPr/>
        </p:nvCxnSpPr>
        <p:spPr>
          <a:xfrm>
            <a:off x="499730" y="2436149"/>
            <a:ext cx="0" cy="1005517"/>
          </a:xfrm>
          <a:prstGeom prst="line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211BDA3-EB4F-41B7-1DEC-36C57ED31911}"/>
              </a:ext>
            </a:extLst>
          </p:cNvPr>
          <p:cNvSpPr txBox="1"/>
          <p:nvPr/>
        </p:nvSpPr>
        <p:spPr>
          <a:xfrm>
            <a:off x="651245" y="2363845"/>
            <a:ext cx="11540755" cy="11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Решение об оказании государственной социальной помощи на основании социального контракта на осуществление мероприятий принимается  </a:t>
            </a:r>
            <a:r>
              <a:rPr lang="ru-RU" sz="2200" b="1" dirty="0">
                <a:solidFill>
                  <a:srgbClr val="E0251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Межведомственной комиссией при Отделении Центра социальной работы РК</a:t>
            </a:r>
          </a:p>
        </p:txBody>
      </p:sp>
      <p:pic>
        <p:nvPicPr>
          <p:cNvPr id="74" name="Рисунок 73" descr="Частичная проверка содержимого буфера обмена со сплошной заливкой">
            <a:extLst>
              <a:ext uri="{FF2B5EF4-FFF2-40B4-BE49-F238E27FC236}">
                <a16:creationId xmlns:a16="http://schemas.microsoft.com/office/drawing/2014/main" id="{1D9797F5-A916-EFA9-006D-B50DF541C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60139" y="4782271"/>
            <a:ext cx="1439821" cy="143982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71029855-F8CF-A921-164F-713ECBC5AC2B}"/>
              </a:ext>
            </a:extLst>
          </p:cNvPr>
          <p:cNvSpPr txBox="1"/>
          <p:nvPr/>
        </p:nvSpPr>
        <p:spPr>
          <a:xfrm>
            <a:off x="499730" y="4233050"/>
            <a:ext cx="9446907" cy="851297"/>
          </a:xfrm>
          <a:prstGeom prst="roundRect">
            <a:avLst/>
          </a:prstGeom>
          <a:solidFill>
            <a:srgbClr val="008B16"/>
          </a:solidFill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Исполнителем услуг по социальному контракту в Республике Карелия является ГКУ СЗ «Центр социальной работы РК»</a:t>
            </a:r>
          </a:p>
        </p:txBody>
      </p:sp>
    </p:spTree>
    <p:extLst>
      <p:ext uri="{BB962C8B-B14F-4D97-AF65-F5344CB8AC3E}">
        <p14:creationId xmlns:p14="http://schemas.microsoft.com/office/powerpoint/2010/main" val="60959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">
            <a:extLst>
              <a:ext uri="{FF2B5EF4-FFF2-40B4-BE49-F238E27FC236}">
                <a16:creationId xmlns:a16="http://schemas.microsoft.com/office/drawing/2014/main" id="{80A530B3-8C63-46D2-B71F-49ECD35F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1"/>
            <a:ext cx="12192000" cy="600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1F828DC-85E0-4855-BD1D-E5B831A64F79}"/>
              </a:ext>
            </a:extLst>
          </p:cNvPr>
          <p:cNvSpPr/>
          <p:nvPr/>
        </p:nvSpPr>
        <p:spPr>
          <a:xfrm>
            <a:off x="7496533" y="3127926"/>
            <a:ext cx="2592917" cy="877853"/>
          </a:xfrm>
          <a:prstGeom prst="rect">
            <a:avLst/>
          </a:prstGeom>
          <a:solidFill>
            <a:srgbClr val="009FE6"/>
          </a:solidFill>
          <a:ln>
            <a:solidFill>
              <a:srgbClr val="009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2" name="Прямоугольник 31"/>
          <p:cNvSpPr/>
          <p:nvPr/>
        </p:nvSpPr>
        <p:spPr>
          <a:xfrm>
            <a:off x="6440826" y="5070156"/>
            <a:ext cx="3642782" cy="1022544"/>
          </a:xfrm>
          <a:prstGeom prst="rect">
            <a:avLst/>
          </a:prstGeom>
          <a:solidFill>
            <a:srgbClr val="039ED7"/>
          </a:solidFill>
          <a:ln>
            <a:solidFill>
              <a:srgbClr val="039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8" name="Прямоугольник 27"/>
          <p:cNvSpPr/>
          <p:nvPr/>
        </p:nvSpPr>
        <p:spPr>
          <a:xfrm>
            <a:off x="2306975" y="5073534"/>
            <a:ext cx="3448791" cy="1022544"/>
          </a:xfrm>
          <a:prstGeom prst="rect">
            <a:avLst/>
          </a:prstGeom>
          <a:solidFill>
            <a:srgbClr val="039ED7"/>
          </a:solidFill>
          <a:ln>
            <a:solidFill>
              <a:srgbClr val="039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2" name="Прямоугольник 11"/>
          <p:cNvSpPr/>
          <p:nvPr/>
        </p:nvSpPr>
        <p:spPr>
          <a:xfrm>
            <a:off x="120651" y="1071033"/>
            <a:ext cx="11914716" cy="476251"/>
          </a:xfrm>
          <a:prstGeom prst="rect">
            <a:avLst/>
          </a:prstGeom>
          <a:solidFill>
            <a:schemeClr val="bg1"/>
          </a:solidFill>
          <a:ln w="38100">
            <a:solidFill>
              <a:srgbClr val="E12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pic>
        <p:nvPicPr>
          <p:cNvPr id="20484" name="Picture 6" descr="Герб Республики Карел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69852"/>
            <a:ext cx="622300" cy="80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120651" y="1103743"/>
            <a:ext cx="11914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E02511"/>
                </a:solidFill>
                <a:latin typeface="Century Gothic" panose="020B0502020202020204" pitchFamily="34" charset="0"/>
              </a:rPr>
              <a:t>МЕЖВЕДОМСТВЕННЫЕ КОМИССИИ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06975" y="1981744"/>
            <a:ext cx="2592916" cy="1536700"/>
          </a:xfrm>
          <a:prstGeom prst="rect">
            <a:avLst/>
          </a:prstGeom>
          <a:solidFill>
            <a:srgbClr val="009FE6"/>
          </a:solidFill>
          <a:ln>
            <a:solidFill>
              <a:srgbClr val="009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2306975" y="3783029"/>
            <a:ext cx="2592916" cy="1022544"/>
          </a:xfrm>
          <a:prstGeom prst="rect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1" name="Прямоугольник 10"/>
          <p:cNvSpPr/>
          <p:nvPr/>
        </p:nvSpPr>
        <p:spPr>
          <a:xfrm>
            <a:off x="7490691" y="1981744"/>
            <a:ext cx="2592917" cy="1033071"/>
          </a:xfrm>
          <a:prstGeom prst="rect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3" name="Прямоугольник 12"/>
          <p:cNvSpPr/>
          <p:nvPr/>
        </p:nvSpPr>
        <p:spPr>
          <a:xfrm>
            <a:off x="7400007" y="4094778"/>
            <a:ext cx="2683601" cy="877853"/>
          </a:xfrm>
          <a:prstGeom prst="rect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" name="Решение 2"/>
          <p:cNvSpPr/>
          <p:nvPr/>
        </p:nvSpPr>
        <p:spPr>
          <a:xfrm>
            <a:off x="4347442" y="2007143"/>
            <a:ext cx="3467100" cy="3168651"/>
          </a:xfrm>
          <a:prstGeom prst="ellipse">
            <a:avLst/>
          </a:prstGeom>
          <a:solidFill>
            <a:srgbClr val="E02511">
              <a:alpha val="97000"/>
            </a:srgbClr>
          </a:solidFill>
          <a:ln>
            <a:solidFill>
              <a:srgbClr val="E02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0494" name="TextBox 3"/>
          <p:cNvSpPr txBox="1">
            <a:spLocks noChangeArrowheads="1"/>
          </p:cNvSpPr>
          <p:nvPr/>
        </p:nvSpPr>
        <p:spPr bwMode="auto">
          <a:xfrm>
            <a:off x="4216343" y="3282307"/>
            <a:ext cx="36568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МЕЖВЕДОМСТВЕННЫЕ КОМИССИИ ВКЛЮЧАЮТ</a:t>
            </a:r>
          </a:p>
        </p:txBody>
      </p:sp>
      <p:grpSp>
        <p:nvGrpSpPr>
          <p:cNvPr id="20496" name="Группа 18"/>
          <p:cNvGrpSpPr>
            <a:grpSpLocks/>
          </p:cNvGrpSpPr>
          <p:nvPr/>
        </p:nvGrpSpPr>
        <p:grpSpPr bwMode="auto">
          <a:xfrm>
            <a:off x="7734204" y="2111497"/>
            <a:ext cx="2478520" cy="959279"/>
            <a:chOff x="5757869" y="1770749"/>
            <a:chExt cx="1857843" cy="719015"/>
          </a:xfrm>
        </p:grpSpPr>
        <p:sp>
          <p:nvSpPr>
            <p:cNvPr id="20502" name="TextBox 6"/>
            <p:cNvSpPr txBox="1">
              <a:spLocks noChangeArrowheads="1"/>
            </p:cNvSpPr>
            <p:nvPr/>
          </p:nvSpPr>
          <p:spPr bwMode="auto">
            <a:xfrm>
              <a:off x="5757869" y="1770749"/>
              <a:ext cx="1700841" cy="62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Представители местного самоуправления</a:t>
              </a:r>
            </a:p>
          </p:txBody>
        </p:sp>
        <p:sp>
          <p:nvSpPr>
            <p:cNvPr id="20503" name="TextBox 7"/>
            <p:cNvSpPr txBox="1">
              <a:spLocks noChangeArrowheads="1"/>
            </p:cNvSpPr>
            <p:nvPr/>
          </p:nvSpPr>
          <p:spPr bwMode="auto">
            <a:xfrm>
              <a:off x="5848234" y="2266811"/>
              <a:ext cx="1767478" cy="222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 sz="1333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2387938" y="2146382"/>
            <a:ext cx="2511953" cy="11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Агентства занятости населения городов </a:t>
            </a:r>
          </a:p>
          <a:p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 районов республики </a:t>
            </a: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2421763" y="3979850"/>
            <a:ext cx="2269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Учреждения здравоохранения </a:t>
            </a: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2421763" y="5211858"/>
            <a:ext cx="32192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Учреждения социального обслуживания (подразделения ГБУ СО РК «КЦСОН РК» 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7779547" y="4094778"/>
            <a:ext cx="2075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Представители общественных организаций</a:t>
            </a: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518084" y="5104136"/>
            <a:ext cx="36155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Учреждения социального обслуживания (центры помощи детям, оставшимся без попечения родителей)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1D429CF9-54E5-45C5-8DD7-F776507F4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344" y="3274464"/>
            <a:ext cx="2075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</a:t>
            </a:r>
          </a:p>
          <a:p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«Мой бизнес»</a:t>
            </a:r>
          </a:p>
        </p:txBody>
      </p:sp>
    </p:spTree>
    <p:extLst>
      <p:ext uri="{BB962C8B-B14F-4D97-AF65-F5344CB8AC3E}">
        <p14:creationId xmlns:p14="http://schemas.microsoft.com/office/powerpoint/2010/main" val="325043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3">
            <a:extLst>
              <a:ext uri="{FF2B5EF4-FFF2-40B4-BE49-F238E27FC236}">
                <a16:creationId xmlns:a16="http://schemas.microsoft.com/office/drawing/2014/main" id="{57319BB4-4284-418D-8FEA-E7DF99C7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1"/>
            <a:ext cx="12192000" cy="549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23188" y="990421"/>
            <a:ext cx="12192000" cy="5442278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>
            <a:off x="4343305" y="2583722"/>
            <a:ext cx="1775883" cy="0"/>
          </a:xfrm>
          <a:prstGeom prst="line">
            <a:avLst/>
          </a:prstGeom>
          <a:ln w="38100">
            <a:solidFill>
              <a:srgbClr val="039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095906" y="2132873"/>
            <a:ext cx="2931716" cy="980016"/>
          </a:xfrm>
          <a:prstGeom prst="rect">
            <a:avLst/>
          </a:prstGeom>
          <a:solidFill>
            <a:schemeClr val="bg1"/>
          </a:solidFill>
          <a:ln w="38100">
            <a:solidFill>
              <a:srgbClr val="E02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29698" name="Picture 6" descr="Герб Республики Карел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69852"/>
            <a:ext cx="622300" cy="80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5" name="TextBox 2"/>
          <p:cNvSpPr txBox="1">
            <a:spLocks noChangeArrowheads="1"/>
          </p:cNvSpPr>
          <p:nvPr/>
        </p:nvSpPr>
        <p:spPr bwMode="auto">
          <a:xfrm>
            <a:off x="7880166" y="2318098"/>
            <a:ext cx="901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E12513"/>
                </a:solidFill>
                <a:latin typeface="Century Gothic" panose="020B0502020202020204" pitchFamily="34" charset="0"/>
              </a:rPr>
              <a:t>271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95906" y="3286457"/>
            <a:ext cx="2931716" cy="980017"/>
          </a:xfrm>
          <a:prstGeom prst="rect">
            <a:avLst/>
          </a:prstGeom>
          <a:solidFill>
            <a:schemeClr val="bg1"/>
          </a:solidFill>
          <a:ln w="38100">
            <a:solidFill>
              <a:srgbClr val="039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9706" name="TextBox 3"/>
          <p:cNvSpPr txBox="1">
            <a:spLocks noChangeArrowheads="1"/>
          </p:cNvSpPr>
          <p:nvPr/>
        </p:nvSpPr>
        <p:spPr bwMode="auto">
          <a:xfrm>
            <a:off x="7894619" y="3468835"/>
            <a:ext cx="10080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039ED7"/>
                </a:solidFill>
                <a:latin typeface="Century Gothic" panose="020B0502020202020204" pitchFamily="34" charset="0"/>
              </a:rPr>
              <a:t>268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95906" y="4440040"/>
            <a:ext cx="2931720" cy="980016"/>
          </a:xfrm>
          <a:prstGeom prst="rect">
            <a:avLst/>
          </a:prstGeom>
          <a:solidFill>
            <a:schemeClr val="bg1"/>
          </a:solidFill>
          <a:ln w="38100"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8" name="Прямоугольник 27"/>
          <p:cNvSpPr/>
          <p:nvPr/>
        </p:nvSpPr>
        <p:spPr>
          <a:xfrm>
            <a:off x="861485" y="3112888"/>
            <a:ext cx="3024717" cy="1835149"/>
          </a:xfrm>
          <a:prstGeom prst="rect">
            <a:avLst/>
          </a:prstGeom>
          <a:solidFill>
            <a:srgbClr val="039ED8"/>
          </a:solidFill>
          <a:ln>
            <a:solidFill>
              <a:srgbClr val="039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cxnSp>
        <p:nvCxnSpPr>
          <p:cNvPr id="31" name="Прямая соединительная линия 30"/>
          <p:cNvCxnSpPr>
            <a:cxnSpLocks/>
          </p:cNvCxnSpPr>
          <p:nvPr/>
        </p:nvCxnSpPr>
        <p:spPr>
          <a:xfrm>
            <a:off x="3638454" y="3608189"/>
            <a:ext cx="728133" cy="0"/>
          </a:xfrm>
          <a:prstGeom prst="line">
            <a:avLst/>
          </a:prstGeom>
          <a:ln w="38100">
            <a:solidFill>
              <a:srgbClr val="039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>
            <a:off x="3645327" y="3975926"/>
            <a:ext cx="632884" cy="0"/>
          </a:xfrm>
          <a:prstGeom prst="line">
            <a:avLst/>
          </a:prstGeom>
          <a:ln w="38100">
            <a:solidFill>
              <a:srgbClr val="039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cxnSpLocks/>
          </p:cNvCxnSpPr>
          <p:nvPr/>
        </p:nvCxnSpPr>
        <p:spPr>
          <a:xfrm>
            <a:off x="3638455" y="4219906"/>
            <a:ext cx="920751" cy="0"/>
          </a:xfrm>
          <a:prstGeom prst="line">
            <a:avLst/>
          </a:prstGeom>
          <a:ln w="38100">
            <a:solidFill>
              <a:srgbClr val="039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cxnSpLocks/>
          </p:cNvCxnSpPr>
          <p:nvPr/>
        </p:nvCxnSpPr>
        <p:spPr>
          <a:xfrm>
            <a:off x="4271339" y="3775406"/>
            <a:ext cx="1799167" cy="8467"/>
          </a:xfrm>
          <a:prstGeom prst="line">
            <a:avLst/>
          </a:prstGeom>
          <a:ln w="38100">
            <a:solidFill>
              <a:srgbClr val="039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cxnSpLocks/>
          </p:cNvCxnSpPr>
          <p:nvPr/>
        </p:nvCxnSpPr>
        <p:spPr>
          <a:xfrm>
            <a:off x="4561321" y="4918406"/>
            <a:ext cx="1511300" cy="0"/>
          </a:xfrm>
          <a:prstGeom prst="line">
            <a:avLst/>
          </a:prstGeom>
          <a:ln w="38100">
            <a:solidFill>
              <a:srgbClr val="039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cxnSpLocks/>
          </p:cNvCxnSpPr>
          <p:nvPr/>
        </p:nvCxnSpPr>
        <p:spPr>
          <a:xfrm>
            <a:off x="4366587" y="2583723"/>
            <a:ext cx="0" cy="1045633"/>
          </a:xfrm>
          <a:prstGeom prst="line">
            <a:avLst/>
          </a:prstGeom>
          <a:ln w="38100">
            <a:solidFill>
              <a:srgbClr val="039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cxnSpLocks/>
          </p:cNvCxnSpPr>
          <p:nvPr/>
        </p:nvCxnSpPr>
        <p:spPr>
          <a:xfrm>
            <a:off x="4278211" y="3770115"/>
            <a:ext cx="0" cy="207433"/>
          </a:xfrm>
          <a:prstGeom prst="line">
            <a:avLst/>
          </a:prstGeom>
          <a:ln w="38100">
            <a:solidFill>
              <a:srgbClr val="039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cxnSpLocks/>
          </p:cNvCxnSpPr>
          <p:nvPr/>
        </p:nvCxnSpPr>
        <p:spPr>
          <a:xfrm>
            <a:off x="4559205" y="4198740"/>
            <a:ext cx="0" cy="749300"/>
          </a:xfrm>
          <a:prstGeom prst="line">
            <a:avLst/>
          </a:prstGeom>
          <a:ln w="38100">
            <a:solidFill>
              <a:srgbClr val="039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743354" y="2149807"/>
            <a:ext cx="958851" cy="946149"/>
          </a:xfrm>
          <a:prstGeom prst="ellipse">
            <a:avLst/>
          </a:prstGeom>
          <a:solidFill>
            <a:srgbClr val="E02511"/>
          </a:solidFill>
          <a:ln>
            <a:solidFill>
              <a:srgbClr val="E02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2" name="Овал 21"/>
          <p:cNvSpPr/>
          <p:nvPr/>
        </p:nvSpPr>
        <p:spPr>
          <a:xfrm>
            <a:off x="4743354" y="3328789"/>
            <a:ext cx="958851" cy="948267"/>
          </a:xfrm>
          <a:prstGeom prst="ellipse">
            <a:avLst/>
          </a:prstGeom>
          <a:solidFill>
            <a:srgbClr val="039ED8"/>
          </a:solidFill>
          <a:ln>
            <a:solidFill>
              <a:srgbClr val="039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3" name="Овал 22"/>
          <p:cNvSpPr/>
          <p:nvPr/>
        </p:nvSpPr>
        <p:spPr>
          <a:xfrm>
            <a:off x="4743354" y="4454856"/>
            <a:ext cx="958851" cy="948267"/>
          </a:xfrm>
          <a:prstGeom prst="ellipse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9727" name="TextBox 28"/>
          <p:cNvSpPr txBox="1">
            <a:spLocks noChangeArrowheads="1"/>
          </p:cNvSpPr>
          <p:nvPr/>
        </p:nvSpPr>
        <p:spPr bwMode="auto">
          <a:xfrm>
            <a:off x="972548" y="3403256"/>
            <a:ext cx="33169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КОЛИЧЕСТВО </a:t>
            </a:r>
            <a:br>
              <a:rPr lang="ru-RU" alt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ЗАКЛЮЧЕННЫХ </a:t>
            </a:r>
            <a:br>
              <a:rPr lang="ru-RU" alt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СОЦКОНТРАКТОВ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095905" y="2130755"/>
            <a:ext cx="1503469" cy="982133"/>
          </a:xfrm>
          <a:prstGeom prst="rect">
            <a:avLst/>
          </a:prstGeom>
          <a:solidFill>
            <a:srgbClr val="E02511"/>
          </a:solidFill>
          <a:ln>
            <a:solidFill>
              <a:srgbClr val="E02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b="1" dirty="0">
              <a:latin typeface="Century Gothic" panose="020B0502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106487" y="3286456"/>
            <a:ext cx="1492873" cy="971550"/>
          </a:xfrm>
          <a:prstGeom prst="rect">
            <a:avLst/>
          </a:prstGeom>
          <a:solidFill>
            <a:srgbClr val="039ED7"/>
          </a:solidFill>
          <a:ln>
            <a:solidFill>
              <a:srgbClr val="039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b="1" dirty="0">
              <a:latin typeface="Century Gothic" panose="020B0502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106488" y="4450623"/>
            <a:ext cx="1492872" cy="952500"/>
          </a:xfrm>
          <a:prstGeom prst="rect">
            <a:avLst/>
          </a:prstGeom>
          <a:solidFill>
            <a:srgbClr val="008B16"/>
          </a:solidFill>
          <a:ln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b="1" dirty="0">
              <a:latin typeface="Century Gothic" panose="020B0502020202020204" pitchFamily="34" charset="0"/>
            </a:endParaRPr>
          </a:p>
        </p:txBody>
      </p:sp>
      <p:sp>
        <p:nvSpPr>
          <p:cNvPr id="117" name="TextBox 2"/>
          <p:cNvSpPr txBox="1">
            <a:spLocks noChangeArrowheads="1"/>
          </p:cNvSpPr>
          <p:nvPr/>
        </p:nvSpPr>
        <p:spPr bwMode="auto">
          <a:xfrm>
            <a:off x="6066271" y="2098848"/>
            <a:ext cx="5817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2"/>
          <p:cNvSpPr txBox="1">
            <a:spLocks noChangeArrowheads="1"/>
          </p:cNvSpPr>
          <p:nvPr/>
        </p:nvSpPr>
        <p:spPr bwMode="auto">
          <a:xfrm>
            <a:off x="6370529" y="3495397"/>
            <a:ext cx="1035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2024</a:t>
            </a:r>
          </a:p>
        </p:txBody>
      </p:sp>
      <p:sp>
        <p:nvSpPr>
          <p:cNvPr id="129" name="TextBox 2"/>
          <p:cNvSpPr txBox="1">
            <a:spLocks noChangeArrowheads="1"/>
          </p:cNvSpPr>
          <p:nvPr/>
        </p:nvSpPr>
        <p:spPr bwMode="auto">
          <a:xfrm>
            <a:off x="6058120" y="5279748"/>
            <a:ext cx="5817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TextBox 2"/>
          <p:cNvSpPr txBox="1">
            <a:spLocks noChangeArrowheads="1"/>
          </p:cNvSpPr>
          <p:nvPr/>
        </p:nvSpPr>
        <p:spPr bwMode="auto">
          <a:xfrm>
            <a:off x="6085944" y="4854181"/>
            <a:ext cx="1513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</a:p>
        </p:txBody>
      </p:sp>
      <p:sp>
        <p:nvSpPr>
          <p:cNvPr id="111" name="TextBox 2"/>
          <p:cNvSpPr txBox="1">
            <a:spLocks noChangeArrowheads="1"/>
          </p:cNvSpPr>
          <p:nvPr/>
        </p:nvSpPr>
        <p:spPr bwMode="auto">
          <a:xfrm>
            <a:off x="6376697" y="2360211"/>
            <a:ext cx="1035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2023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14C4D67-8002-4AF7-81A9-4A137A834411}"/>
              </a:ext>
            </a:extLst>
          </p:cNvPr>
          <p:cNvSpPr/>
          <p:nvPr/>
        </p:nvSpPr>
        <p:spPr>
          <a:xfrm>
            <a:off x="120651" y="1071033"/>
            <a:ext cx="11914716" cy="476251"/>
          </a:xfrm>
          <a:prstGeom prst="rect">
            <a:avLst/>
          </a:prstGeom>
          <a:solidFill>
            <a:schemeClr val="bg1"/>
          </a:solidFill>
          <a:ln w="38100">
            <a:solidFill>
              <a:srgbClr val="E12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C47396FC-AF49-4637-B4FA-321461D3A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33" y="1107378"/>
            <a:ext cx="119587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 b="1" dirty="0">
                <a:solidFill>
                  <a:srgbClr val="E02511"/>
                </a:solidFill>
                <a:latin typeface="Century Gothic" panose="020B0502020202020204" pitchFamily="34" charset="0"/>
              </a:rPr>
              <a:t>СОЦИАЛЬНЫЙ КОНТРАКТ НА ОСУЩЕСТВЛЕНИЕ ПРЕДПРИНИМАТЕЛЬСКОЙ ДЕЯТЕЛЬНОСТИ</a:t>
            </a:r>
          </a:p>
        </p:txBody>
      </p:sp>
      <p:pic>
        <p:nvPicPr>
          <p:cNvPr id="5" name="Рисунок 4" descr="Договор (справа налево)">
            <a:extLst>
              <a:ext uri="{FF2B5EF4-FFF2-40B4-BE49-F238E27FC236}">
                <a16:creationId xmlns:a16="http://schemas.microsoft.com/office/drawing/2014/main" id="{A24A69C7-533B-470E-88D3-92E81AC5F1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1382">
            <a:off x="4865490" y="2230767"/>
            <a:ext cx="759439" cy="759439"/>
          </a:xfrm>
          <a:prstGeom prst="rect">
            <a:avLst/>
          </a:prstGeom>
        </p:spPr>
      </p:pic>
      <p:pic>
        <p:nvPicPr>
          <p:cNvPr id="46" name="Рисунок 45" descr="Договор (справа налево)">
            <a:extLst>
              <a:ext uri="{FF2B5EF4-FFF2-40B4-BE49-F238E27FC236}">
                <a16:creationId xmlns:a16="http://schemas.microsoft.com/office/drawing/2014/main" id="{941C58E9-491A-480A-BA76-4151849C06B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1382">
            <a:off x="4845328" y="3433578"/>
            <a:ext cx="759439" cy="759439"/>
          </a:xfrm>
          <a:prstGeom prst="rect">
            <a:avLst/>
          </a:prstGeom>
        </p:spPr>
      </p:pic>
      <p:pic>
        <p:nvPicPr>
          <p:cNvPr id="48" name="Рисунок 47" descr="Договор (справа налево)">
            <a:extLst>
              <a:ext uri="{FF2B5EF4-FFF2-40B4-BE49-F238E27FC236}">
                <a16:creationId xmlns:a16="http://schemas.microsoft.com/office/drawing/2014/main" id="{D297C37D-46AF-4C07-9802-E7F9F207214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1382">
            <a:off x="4837020" y="4561764"/>
            <a:ext cx="759439" cy="759439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60F9ECE-F28D-40BF-8876-106E482BC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016" y="4626018"/>
            <a:ext cx="10080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008B16"/>
                </a:solidFill>
                <a:latin typeface="Century Gothic" panose="020B0502020202020204" pitchFamily="34" charset="0"/>
              </a:rPr>
              <a:t>213</a:t>
            </a:r>
            <a:r>
              <a:rPr lang="ru-RU" altLang="ru-RU" sz="3200" b="1" dirty="0">
                <a:solidFill>
                  <a:srgbClr val="039ED7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4" name="TextBox 2">
            <a:extLst>
              <a:ext uri="{FF2B5EF4-FFF2-40B4-BE49-F238E27FC236}">
                <a16:creationId xmlns:a16="http://schemas.microsoft.com/office/drawing/2014/main" id="{FEF14275-95AA-4C32-AC53-0D716435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051" y="4544400"/>
            <a:ext cx="1513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 1 мая</a:t>
            </a:r>
          </a:p>
        </p:txBody>
      </p:sp>
    </p:spTree>
    <p:extLst>
      <p:ext uri="{BB962C8B-B14F-4D97-AF65-F5344CB8AC3E}">
        <p14:creationId xmlns:p14="http://schemas.microsoft.com/office/powerpoint/2010/main" val="116595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3">
            <a:extLst>
              <a:ext uri="{FF2B5EF4-FFF2-40B4-BE49-F238E27FC236}">
                <a16:creationId xmlns:a16="http://schemas.microsoft.com/office/drawing/2014/main" id="{CE1C051F-E333-4E7C-B3A4-D8257832C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1"/>
            <a:ext cx="12192000" cy="59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21466" y="994054"/>
            <a:ext cx="12192000" cy="544227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2" name="Picture 6" descr="Герб Республики Карел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69852"/>
            <a:ext cx="622300" cy="80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4300" y="1020233"/>
            <a:ext cx="11914717" cy="476251"/>
          </a:xfrm>
          <a:prstGeom prst="rect">
            <a:avLst/>
          </a:prstGeom>
          <a:solidFill>
            <a:schemeClr val="bg1"/>
          </a:solidFill>
          <a:ln w="38100">
            <a:solidFill>
              <a:srgbClr val="E12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51208" name="TextBox 8"/>
          <p:cNvSpPr txBox="1">
            <a:spLocks noChangeArrowheads="1"/>
          </p:cNvSpPr>
          <p:nvPr/>
        </p:nvSpPr>
        <p:spPr bwMode="auto">
          <a:xfrm>
            <a:off x="236885" y="1052276"/>
            <a:ext cx="11863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E02511"/>
                </a:solidFill>
                <a:latin typeface="Century Gothic" panose="020B0502020202020204" pitchFamily="34" charset="0"/>
              </a:rPr>
              <a:t>НАИБОЛЕЕ ПОПУЛЯРНЫЕ НАПРАВЛЕНИЯ ПРЕДПРИНИМАТЕЛЬСКОЙ ДЕЯТЕЛЬНОСТИ</a:t>
            </a:r>
          </a:p>
        </p:txBody>
      </p:sp>
      <p:sp>
        <p:nvSpPr>
          <p:cNvPr id="3" name="Овал 2"/>
          <p:cNvSpPr/>
          <p:nvPr/>
        </p:nvSpPr>
        <p:spPr>
          <a:xfrm>
            <a:off x="535223" y="1669764"/>
            <a:ext cx="865717" cy="863600"/>
          </a:xfrm>
          <a:prstGeom prst="ellipse">
            <a:avLst/>
          </a:prstGeom>
          <a:solidFill>
            <a:srgbClr val="039ED7"/>
          </a:solidFill>
          <a:ln w="38100">
            <a:solidFill>
              <a:srgbClr val="039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9" name="Овал 18"/>
          <p:cNvSpPr/>
          <p:nvPr/>
        </p:nvSpPr>
        <p:spPr>
          <a:xfrm>
            <a:off x="535223" y="2664598"/>
            <a:ext cx="865717" cy="863600"/>
          </a:xfrm>
          <a:prstGeom prst="ellipse">
            <a:avLst/>
          </a:prstGeom>
          <a:solidFill>
            <a:srgbClr val="008B16"/>
          </a:solidFill>
          <a:ln w="38100"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1" name="Овал 20"/>
          <p:cNvSpPr/>
          <p:nvPr/>
        </p:nvSpPr>
        <p:spPr>
          <a:xfrm>
            <a:off x="547923" y="3653080"/>
            <a:ext cx="865717" cy="863600"/>
          </a:xfrm>
          <a:prstGeom prst="ellipse">
            <a:avLst/>
          </a:prstGeom>
          <a:solidFill>
            <a:srgbClr val="E02511"/>
          </a:solidFill>
          <a:ln w="38100">
            <a:solidFill>
              <a:srgbClr val="E02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0" name="Овал 29"/>
          <p:cNvSpPr/>
          <p:nvPr/>
        </p:nvSpPr>
        <p:spPr>
          <a:xfrm>
            <a:off x="547923" y="4643680"/>
            <a:ext cx="865717" cy="863600"/>
          </a:xfrm>
          <a:prstGeom prst="ellipse">
            <a:avLst/>
          </a:prstGeom>
          <a:solidFill>
            <a:srgbClr val="039ED7"/>
          </a:solidFill>
          <a:ln w="38100">
            <a:solidFill>
              <a:srgbClr val="039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1" name="Овал 30"/>
          <p:cNvSpPr/>
          <p:nvPr/>
        </p:nvSpPr>
        <p:spPr>
          <a:xfrm>
            <a:off x="547923" y="5630047"/>
            <a:ext cx="865717" cy="863600"/>
          </a:xfrm>
          <a:prstGeom prst="ellipse">
            <a:avLst/>
          </a:prstGeom>
          <a:solidFill>
            <a:srgbClr val="008B16"/>
          </a:solidFill>
          <a:ln w="38100"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51214" name="Рисунок 37" descr="Деньги со сплошной заливко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7" y="1777714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Рисунок 39" descr="Ракета со сплошной заливко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4" y="2797947"/>
            <a:ext cx="639233" cy="63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Прямая соединительная линия 41"/>
          <p:cNvCxnSpPr>
            <a:stCxn id="3" idx="6"/>
          </p:cNvCxnSpPr>
          <p:nvPr/>
        </p:nvCxnSpPr>
        <p:spPr>
          <a:xfrm>
            <a:off x="1400940" y="2101564"/>
            <a:ext cx="340783" cy="0"/>
          </a:xfrm>
          <a:prstGeom prst="line">
            <a:avLst/>
          </a:prstGeom>
          <a:ln w="38100">
            <a:solidFill>
              <a:srgbClr val="039E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: скругленные углы 42"/>
          <p:cNvSpPr/>
          <p:nvPr/>
        </p:nvSpPr>
        <p:spPr>
          <a:xfrm>
            <a:off x="1741723" y="1752314"/>
            <a:ext cx="2662175" cy="7810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39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400940" y="3140847"/>
            <a:ext cx="340783" cy="0"/>
          </a:xfrm>
          <a:prstGeom prst="line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: скругленные углы 45"/>
          <p:cNvSpPr/>
          <p:nvPr/>
        </p:nvSpPr>
        <p:spPr>
          <a:xfrm>
            <a:off x="1729023" y="2734447"/>
            <a:ext cx="2674876" cy="7810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1220" name="TextBox 31"/>
          <p:cNvSpPr txBox="1">
            <a:spLocks noChangeArrowheads="1"/>
          </p:cNvSpPr>
          <p:nvPr/>
        </p:nvSpPr>
        <p:spPr bwMode="auto">
          <a:xfrm>
            <a:off x="1849024" y="2806789"/>
            <a:ext cx="2471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rgbClr val="009FE6"/>
                </a:solidFill>
                <a:latin typeface="Century Gothic" panose="020B0502020202020204" pitchFamily="34" charset="0"/>
              </a:rPr>
              <a:t>Строительство и ремонт </a:t>
            </a:r>
          </a:p>
        </p:txBody>
      </p:sp>
      <p:sp>
        <p:nvSpPr>
          <p:cNvPr id="51221" name="TextBox 4"/>
          <p:cNvSpPr txBox="1">
            <a:spLocks noChangeArrowheads="1"/>
          </p:cNvSpPr>
          <p:nvPr/>
        </p:nvSpPr>
        <p:spPr bwMode="auto">
          <a:xfrm>
            <a:off x="1950003" y="1934093"/>
            <a:ext cx="2205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rgbClr val="009FE6"/>
                </a:solidFill>
                <a:latin typeface="Century Gothic" panose="020B0502020202020204" pitchFamily="34" charset="0"/>
              </a:rPr>
              <a:t>Сфера красоты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375540" y="4076414"/>
            <a:ext cx="342900" cy="0"/>
          </a:xfrm>
          <a:prstGeom prst="line">
            <a:avLst/>
          </a:prstGeom>
          <a:ln w="38100">
            <a:solidFill>
              <a:srgbClr val="E02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: скругленные углы 48"/>
          <p:cNvSpPr/>
          <p:nvPr/>
        </p:nvSpPr>
        <p:spPr>
          <a:xfrm>
            <a:off x="1718441" y="3729280"/>
            <a:ext cx="2685457" cy="7810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02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375540" y="5115698"/>
            <a:ext cx="342900" cy="0"/>
          </a:xfrm>
          <a:prstGeom prst="line">
            <a:avLst/>
          </a:prstGeom>
          <a:ln w="38100">
            <a:solidFill>
              <a:srgbClr val="039E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: скругленные углы 50"/>
          <p:cNvSpPr/>
          <p:nvPr/>
        </p:nvSpPr>
        <p:spPr>
          <a:xfrm>
            <a:off x="1705741" y="4711414"/>
            <a:ext cx="2698158" cy="7810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39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dirty="0"/>
          </a:p>
        </p:txBody>
      </p:sp>
      <p:sp>
        <p:nvSpPr>
          <p:cNvPr id="51226" name="TextBox 4"/>
          <p:cNvSpPr txBox="1">
            <a:spLocks noChangeArrowheads="1"/>
          </p:cNvSpPr>
          <p:nvPr/>
        </p:nvSpPr>
        <p:spPr bwMode="auto">
          <a:xfrm>
            <a:off x="1849024" y="3909593"/>
            <a:ext cx="4349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rgbClr val="009FE6"/>
                </a:solidFill>
                <a:latin typeface="Century Gothic" panose="020B0502020202020204" pitchFamily="34" charset="0"/>
              </a:rPr>
              <a:t>Фото- и </a:t>
            </a:r>
            <a:r>
              <a:rPr lang="ru-RU" altLang="ru-RU" b="1" dirty="0" err="1">
                <a:solidFill>
                  <a:srgbClr val="009FE6"/>
                </a:solidFill>
                <a:latin typeface="Century Gothic" panose="020B0502020202020204" pitchFamily="34" charset="0"/>
              </a:rPr>
              <a:t>видеоуслуги</a:t>
            </a:r>
            <a:endParaRPr lang="ru-RU" altLang="ru-RU" b="1" dirty="0">
              <a:solidFill>
                <a:srgbClr val="009FE6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413640" y="6116880"/>
            <a:ext cx="340783" cy="0"/>
          </a:xfrm>
          <a:prstGeom prst="line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: скругленные углы 54"/>
          <p:cNvSpPr/>
          <p:nvPr/>
        </p:nvSpPr>
        <p:spPr>
          <a:xfrm>
            <a:off x="1718441" y="5725299"/>
            <a:ext cx="2685457" cy="7810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2006" name="Овал 42005"/>
          <p:cNvSpPr/>
          <p:nvPr/>
        </p:nvSpPr>
        <p:spPr>
          <a:xfrm>
            <a:off x="5080298" y="1675967"/>
            <a:ext cx="865717" cy="863600"/>
          </a:xfrm>
          <a:prstGeom prst="ellipse">
            <a:avLst/>
          </a:prstGeom>
          <a:solidFill>
            <a:srgbClr val="039ED7"/>
          </a:solidFill>
          <a:ln w="38100">
            <a:solidFill>
              <a:srgbClr val="039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2007" name="Овал 42006"/>
          <p:cNvSpPr/>
          <p:nvPr/>
        </p:nvSpPr>
        <p:spPr>
          <a:xfrm>
            <a:off x="5080298" y="2670801"/>
            <a:ext cx="865717" cy="865717"/>
          </a:xfrm>
          <a:prstGeom prst="ellipse">
            <a:avLst/>
          </a:prstGeom>
          <a:solidFill>
            <a:srgbClr val="008B16"/>
          </a:solidFill>
          <a:ln w="38100"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2008" name="Овал 42007"/>
          <p:cNvSpPr/>
          <p:nvPr/>
        </p:nvSpPr>
        <p:spPr>
          <a:xfrm>
            <a:off x="5092998" y="3661400"/>
            <a:ext cx="865717" cy="863600"/>
          </a:xfrm>
          <a:prstGeom prst="ellipse">
            <a:avLst/>
          </a:prstGeom>
          <a:solidFill>
            <a:srgbClr val="E02511"/>
          </a:solidFill>
          <a:ln w="38100">
            <a:solidFill>
              <a:srgbClr val="E02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2009" name="Овал 42008"/>
          <p:cNvSpPr/>
          <p:nvPr/>
        </p:nvSpPr>
        <p:spPr>
          <a:xfrm>
            <a:off x="5092998" y="4652000"/>
            <a:ext cx="865717" cy="863600"/>
          </a:xfrm>
          <a:prstGeom prst="ellipse">
            <a:avLst/>
          </a:prstGeom>
          <a:solidFill>
            <a:srgbClr val="039ED7"/>
          </a:solidFill>
          <a:ln w="38100">
            <a:solidFill>
              <a:srgbClr val="039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51234" name="Рисунок 42022" descr="Деньги со сплошной заливко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98" y="1786034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5" name="Рисунок 42023" descr="Ракета со сплошной заливко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65" y="2804152"/>
            <a:ext cx="637117" cy="6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025" name="Прямая соединительная линия 42024"/>
          <p:cNvCxnSpPr>
            <a:stCxn id="42006" idx="6"/>
          </p:cNvCxnSpPr>
          <p:nvPr/>
        </p:nvCxnSpPr>
        <p:spPr>
          <a:xfrm>
            <a:off x="5946016" y="2107767"/>
            <a:ext cx="342900" cy="0"/>
          </a:xfrm>
          <a:prstGeom prst="line">
            <a:avLst/>
          </a:prstGeom>
          <a:ln w="38100">
            <a:solidFill>
              <a:srgbClr val="039E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6" name="Прямоугольник: скругленные углы 42025"/>
          <p:cNvSpPr/>
          <p:nvPr/>
        </p:nvSpPr>
        <p:spPr>
          <a:xfrm>
            <a:off x="6288916" y="1758519"/>
            <a:ext cx="4398433" cy="7810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39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cxnSp>
        <p:nvCxnSpPr>
          <p:cNvPr id="42027" name="Прямая соединительная линия 42026"/>
          <p:cNvCxnSpPr/>
          <p:nvPr/>
        </p:nvCxnSpPr>
        <p:spPr>
          <a:xfrm>
            <a:off x="5946016" y="3147051"/>
            <a:ext cx="342900" cy="0"/>
          </a:xfrm>
          <a:prstGeom prst="line">
            <a:avLst/>
          </a:prstGeom>
          <a:ln w="38100">
            <a:solidFill>
              <a:srgbClr val="008B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8" name="Прямоугольник: скругленные углы 42027"/>
          <p:cNvSpPr/>
          <p:nvPr/>
        </p:nvSpPr>
        <p:spPr>
          <a:xfrm>
            <a:off x="6276215" y="2742767"/>
            <a:ext cx="4411133" cy="7810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1240" name="TextBox 31"/>
          <p:cNvSpPr txBox="1">
            <a:spLocks noChangeArrowheads="1"/>
          </p:cNvSpPr>
          <p:nvPr/>
        </p:nvSpPr>
        <p:spPr bwMode="auto">
          <a:xfrm>
            <a:off x="6635456" y="2931023"/>
            <a:ext cx="452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rgbClr val="009FE6"/>
                </a:solidFill>
                <a:latin typeface="Century Gothic" panose="020B0502020202020204" pitchFamily="34" charset="0"/>
              </a:rPr>
              <a:t>Питание</a:t>
            </a:r>
          </a:p>
        </p:txBody>
      </p:sp>
      <p:sp>
        <p:nvSpPr>
          <p:cNvPr id="51241" name="TextBox 4"/>
          <p:cNvSpPr txBox="1">
            <a:spLocks noChangeArrowheads="1"/>
          </p:cNvSpPr>
          <p:nvPr/>
        </p:nvSpPr>
        <p:spPr bwMode="auto">
          <a:xfrm>
            <a:off x="6653631" y="1940790"/>
            <a:ext cx="3040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b="1" dirty="0">
                <a:solidFill>
                  <a:srgbClr val="009FE6"/>
                </a:solidFill>
                <a:latin typeface="Century Gothic" panose="020B0502020202020204" pitchFamily="34" charset="0"/>
              </a:rPr>
              <a:t>Логистика </a:t>
            </a:r>
            <a:endParaRPr lang="ru-RU" altLang="ru-RU" b="1" dirty="0">
              <a:solidFill>
                <a:srgbClr val="009FE6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2031" name="Прямая соединительная линия 42030"/>
          <p:cNvCxnSpPr/>
          <p:nvPr/>
        </p:nvCxnSpPr>
        <p:spPr>
          <a:xfrm>
            <a:off x="5922731" y="4084734"/>
            <a:ext cx="340784" cy="0"/>
          </a:xfrm>
          <a:prstGeom prst="line">
            <a:avLst/>
          </a:prstGeom>
          <a:ln w="38100">
            <a:solidFill>
              <a:srgbClr val="E02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32" name="Прямоугольник: скругленные углы 42031"/>
          <p:cNvSpPr/>
          <p:nvPr/>
        </p:nvSpPr>
        <p:spPr>
          <a:xfrm>
            <a:off x="6263516" y="3735485"/>
            <a:ext cx="4423833" cy="7810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02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cxnSp>
        <p:nvCxnSpPr>
          <p:cNvPr id="42033" name="Прямая соединительная линия 42032"/>
          <p:cNvCxnSpPr/>
          <p:nvPr/>
        </p:nvCxnSpPr>
        <p:spPr>
          <a:xfrm>
            <a:off x="5922731" y="5124018"/>
            <a:ext cx="340784" cy="0"/>
          </a:xfrm>
          <a:prstGeom prst="line">
            <a:avLst/>
          </a:prstGeom>
          <a:ln w="38100">
            <a:solidFill>
              <a:srgbClr val="039E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34" name="Прямоугольник: скругленные углы 42033"/>
          <p:cNvSpPr/>
          <p:nvPr/>
        </p:nvSpPr>
        <p:spPr>
          <a:xfrm>
            <a:off x="6250815" y="4717619"/>
            <a:ext cx="4436533" cy="7810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39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1248" name="TextBox 42040"/>
          <p:cNvSpPr txBox="1">
            <a:spLocks noChangeArrowheads="1"/>
          </p:cNvSpPr>
          <p:nvPr/>
        </p:nvSpPr>
        <p:spPr bwMode="auto">
          <a:xfrm>
            <a:off x="1851888" y="4918616"/>
            <a:ext cx="4235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rgbClr val="009FE6"/>
                </a:solidFill>
                <a:latin typeface="Century Gothic" panose="020B0502020202020204" pitchFamily="34" charset="0"/>
              </a:rPr>
              <a:t>Автомастерская</a:t>
            </a:r>
          </a:p>
        </p:txBody>
      </p:sp>
      <p:sp>
        <p:nvSpPr>
          <p:cNvPr id="51249" name="TextBox 35"/>
          <p:cNvSpPr txBox="1">
            <a:spLocks noChangeArrowheads="1"/>
          </p:cNvSpPr>
          <p:nvPr/>
        </p:nvSpPr>
        <p:spPr bwMode="auto">
          <a:xfrm>
            <a:off x="1841207" y="5925893"/>
            <a:ext cx="2616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b="1" dirty="0">
                <a:solidFill>
                  <a:srgbClr val="009FE6"/>
                </a:solidFill>
                <a:latin typeface="Century Gothic" panose="020B0502020202020204" pitchFamily="34" charset="0"/>
              </a:rPr>
              <a:t>Сфера туризма</a:t>
            </a:r>
            <a:endParaRPr lang="ru-RU" altLang="ru-RU" b="1" dirty="0">
              <a:solidFill>
                <a:srgbClr val="009FE6"/>
              </a:solidFill>
              <a:latin typeface="Century Gothic" panose="020B0502020202020204" pitchFamily="34" charset="0"/>
            </a:endParaRPr>
          </a:p>
        </p:txBody>
      </p:sp>
      <p:sp>
        <p:nvSpPr>
          <p:cNvPr id="51250" name="TextBox 8"/>
          <p:cNvSpPr txBox="1">
            <a:spLocks noChangeArrowheads="1"/>
          </p:cNvSpPr>
          <p:nvPr/>
        </p:nvSpPr>
        <p:spPr bwMode="auto">
          <a:xfrm>
            <a:off x="6673215" y="3924137"/>
            <a:ext cx="4353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b="1" dirty="0">
                <a:solidFill>
                  <a:srgbClr val="009FE6"/>
                </a:solidFill>
                <a:latin typeface="Century Gothic" panose="020B0502020202020204" pitchFamily="34" charset="0"/>
              </a:rPr>
              <a:t>Лесозаготовки</a:t>
            </a:r>
            <a:endParaRPr lang="ru-RU" altLang="ru-RU" b="1" dirty="0">
              <a:solidFill>
                <a:srgbClr val="009FE6"/>
              </a:solidFill>
              <a:latin typeface="Century Gothic" panose="020B0502020202020204" pitchFamily="34" charset="0"/>
            </a:endParaRPr>
          </a:p>
        </p:txBody>
      </p:sp>
      <p:sp>
        <p:nvSpPr>
          <p:cNvPr id="51251" name="TextBox 42042"/>
          <p:cNvSpPr txBox="1">
            <a:spLocks noChangeArrowheads="1"/>
          </p:cNvSpPr>
          <p:nvPr/>
        </p:nvSpPr>
        <p:spPr bwMode="auto">
          <a:xfrm>
            <a:off x="6602056" y="4918616"/>
            <a:ext cx="4366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ru-RU" b="1" dirty="0">
                <a:solidFill>
                  <a:srgbClr val="009FE6"/>
                </a:solidFill>
                <a:latin typeface="Century Gothic" panose="020B0502020202020204" pitchFamily="34" charset="0"/>
              </a:rPr>
              <a:t>Образование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1" y="4724119"/>
            <a:ext cx="719362" cy="7193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6" y="1777714"/>
            <a:ext cx="618594" cy="6185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65" y="1833656"/>
            <a:ext cx="592165" cy="5921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8" y="2670801"/>
            <a:ext cx="771528" cy="7715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61" y="2835954"/>
            <a:ext cx="535989" cy="53598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080298" y="5708316"/>
            <a:ext cx="7276738" cy="830997"/>
            <a:chOff x="4237944" y="5647974"/>
            <a:chExt cx="7276738" cy="830997"/>
          </a:xfrm>
        </p:grpSpPr>
        <p:cxnSp>
          <p:nvCxnSpPr>
            <p:cNvPr id="42036" name="Прямая соединительная линия 42035"/>
            <p:cNvCxnSpPr/>
            <p:nvPr/>
          </p:nvCxnSpPr>
          <p:spPr>
            <a:xfrm>
              <a:off x="5542027" y="6055637"/>
              <a:ext cx="342900" cy="0"/>
            </a:xfrm>
            <a:prstGeom prst="line">
              <a:avLst/>
            </a:prstGeom>
            <a:ln w="38100">
              <a:solidFill>
                <a:srgbClr val="008B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37" name="Прямоугольник: скругленные углы 42036"/>
            <p:cNvSpPr/>
            <p:nvPr/>
          </p:nvSpPr>
          <p:spPr>
            <a:xfrm>
              <a:off x="5846827" y="5666172"/>
              <a:ext cx="4893255" cy="78104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51252" name="TextBox 17"/>
            <p:cNvSpPr txBox="1">
              <a:spLocks noChangeArrowheads="1"/>
            </p:cNvSpPr>
            <p:nvPr/>
          </p:nvSpPr>
          <p:spPr bwMode="auto">
            <a:xfrm>
              <a:off x="5959242" y="5647974"/>
              <a:ext cx="555544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rgbClr val="008B16"/>
                  </a:solidFill>
                  <a:latin typeface="Century Gothic" panose="020B0502020202020204" pitchFamily="34" charset="0"/>
                </a:rPr>
                <a:t>Строительство каркасных домиков, </a:t>
              </a:r>
            </a:p>
            <a:p>
              <a:r>
                <a:rPr lang="ru-RU" altLang="ru-RU" sz="1600" b="1" dirty="0">
                  <a:solidFill>
                    <a:srgbClr val="008B16"/>
                  </a:solidFill>
                  <a:latin typeface="Century Gothic" panose="020B0502020202020204" pitchFamily="34" charset="0"/>
                </a:rPr>
                <a:t>прокат инструментов, организация развлекательных программ</a:t>
              </a:r>
            </a:p>
          </p:txBody>
        </p:sp>
        <p:sp>
          <p:nvSpPr>
            <p:cNvPr id="77" name="Прямоугольник: скругленные углы 42036"/>
            <p:cNvSpPr/>
            <p:nvPr/>
          </p:nvSpPr>
          <p:spPr>
            <a:xfrm>
              <a:off x="4292009" y="5676902"/>
              <a:ext cx="1250016" cy="781049"/>
            </a:xfrm>
            <a:prstGeom prst="roundRect">
              <a:avLst/>
            </a:prstGeom>
            <a:solidFill>
              <a:srgbClr val="008B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>
                <a:solidFill>
                  <a:srgbClr val="0070C0"/>
                </a:solidFill>
              </a:endParaRPr>
            </a:p>
          </p:txBody>
        </p:sp>
        <p:sp>
          <p:nvSpPr>
            <p:cNvPr id="78" name="TextBox 17"/>
            <p:cNvSpPr txBox="1">
              <a:spLocks noChangeArrowheads="1"/>
            </p:cNvSpPr>
            <p:nvPr/>
          </p:nvSpPr>
          <p:spPr bwMode="auto">
            <a:xfrm>
              <a:off x="4237944" y="5781064"/>
              <a:ext cx="13703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Новые</a:t>
              </a:r>
            </a:p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направления</a:t>
              </a:r>
            </a:p>
          </p:txBody>
        </p:sp>
      </p:grpSp>
      <p:pic>
        <p:nvPicPr>
          <p:cNvPr id="7" name="Рисунок 6" descr="Камера">
            <a:extLst>
              <a:ext uri="{FF2B5EF4-FFF2-40B4-BE49-F238E27FC236}">
                <a16:creationId xmlns:a16="http://schemas.microsoft.com/office/drawing/2014/main" id="{E2DE99C8-7A2A-4651-9D65-9D3466E9110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43671" y="3729280"/>
            <a:ext cx="690175" cy="690175"/>
          </a:xfrm>
          <a:prstGeom prst="rect">
            <a:avLst/>
          </a:prstGeom>
        </p:spPr>
      </p:pic>
      <p:pic>
        <p:nvPicPr>
          <p:cNvPr id="17" name="Рисунок 16" descr="Компас на карте">
            <a:extLst>
              <a:ext uri="{FF2B5EF4-FFF2-40B4-BE49-F238E27FC236}">
                <a16:creationId xmlns:a16="http://schemas.microsoft.com/office/drawing/2014/main" id="{AEF6FC33-47F6-4F25-87A3-AF88086999B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09564" y="5686998"/>
            <a:ext cx="749334" cy="749334"/>
          </a:xfrm>
          <a:prstGeom prst="rect">
            <a:avLst/>
          </a:prstGeom>
        </p:spPr>
      </p:pic>
      <p:pic>
        <p:nvPicPr>
          <p:cNvPr id="23" name="Рисунок 22" descr="Елка">
            <a:extLst>
              <a:ext uri="{FF2B5EF4-FFF2-40B4-BE49-F238E27FC236}">
                <a16:creationId xmlns:a16="http://schemas.microsoft.com/office/drawing/2014/main" id="{C31D0E38-F49D-4F91-92EA-5A12204A41D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190615" y="3731878"/>
            <a:ext cx="689072" cy="689072"/>
          </a:xfrm>
          <a:prstGeom prst="rect">
            <a:avLst/>
          </a:prstGeom>
        </p:spPr>
      </p:pic>
      <p:pic>
        <p:nvPicPr>
          <p:cNvPr id="25" name="Рисунок 24" descr="Книги">
            <a:extLst>
              <a:ext uri="{FF2B5EF4-FFF2-40B4-BE49-F238E27FC236}">
                <a16:creationId xmlns:a16="http://schemas.microsoft.com/office/drawing/2014/main" id="{9F6D58AF-29DE-44B8-BAAD-09CB181133C3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216994" y="4763576"/>
            <a:ext cx="639013" cy="6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66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697</Words>
  <Application>Microsoft Office PowerPoint</Application>
  <PresentationFormat>Широкоэкранный</PresentationFormat>
  <Paragraphs>140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Стирина Мария Юрьевна</dc:creator>
  <cp:lastModifiedBy>User</cp:lastModifiedBy>
  <cp:revision>316</cp:revision>
  <dcterms:created xsi:type="dcterms:W3CDTF">2023-04-17T07:06:13Z</dcterms:created>
  <dcterms:modified xsi:type="dcterms:W3CDTF">2025-06-11T07:14:09Z</dcterms:modified>
</cp:coreProperties>
</file>