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9" r:id="rId1"/>
  </p:sldMasterIdLst>
  <p:sldIdLst>
    <p:sldId id="280" r:id="rId2"/>
    <p:sldId id="259" r:id="rId3"/>
    <p:sldId id="291" r:id="rId4"/>
    <p:sldId id="297" r:id="rId5"/>
    <p:sldId id="288" r:id="rId6"/>
    <p:sldId id="305" r:id="rId7"/>
    <p:sldId id="301" r:id="rId8"/>
    <p:sldId id="300" r:id="rId9"/>
    <p:sldId id="306" r:id="rId10"/>
    <p:sldId id="295" r:id="rId11"/>
    <p:sldId id="293" r:id="rId12"/>
    <p:sldId id="304" r:id="rId13"/>
    <p:sldId id="303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0" d="100"/>
          <a:sy n="60" d="100"/>
        </p:scale>
        <p:origin x="-1104" y="-3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98DF0-F503-41DB-9BB4-FA45DDA68DDC}" type="datetimeFigureOut">
              <a:rPr lang="ru-RU" smtClean="0"/>
              <a:pPr/>
              <a:t>12.03.2024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23169-EFF4-4AFE-918A-8716377BA8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98DF0-F503-41DB-9BB4-FA45DDA68DDC}" type="datetimeFigureOut">
              <a:rPr lang="ru-RU" smtClean="0"/>
              <a:pPr/>
              <a:t>12.03.2024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23169-EFF4-4AFE-918A-8716377BA8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914401"/>
            <a:ext cx="2743200" cy="52117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914401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98DF0-F503-41DB-9BB4-FA45DDA68DDC}" type="datetimeFigureOut">
              <a:rPr lang="ru-RU" smtClean="0"/>
              <a:pPr/>
              <a:t>12.03.2024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23169-EFF4-4AFE-918A-8716377BA8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98DF0-F503-41DB-9BB4-FA45DDA68DDC}" type="datetimeFigureOut">
              <a:rPr lang="ru-RU" smtClean="0"/>
              <a:pPr/>
              <a:t>12.03.2024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23169-EFF4-4AFE-918A-8716377BA8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98DF0-F503-41DB-9BB4-FA45DDA68DDC}" type="datetimeFigureOut">
              <a:rPr lang="ru-RU" smtClean="0"/>
              <a:pPr/>
              <a:t>12.03.2024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23169-EFF4-4AFE-918A-8716377BA8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98DF0-F503-41DB-9BB4-FA45DDA68DDC}" type="datetimeFigureOut">
              <a:rPr lang="ru-RU" smtClean="0"/>
              <a:pPr/>
              <a:t>12.03.2024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23169-EFF4-4AFE-918A-8716377BA8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98DF0-F503-41DB-9BB4-FA45DDA68DDC}" type="datetimeFigureOut">
              <a:rPr lang="ru-RU" smtClean="0"/>
              <a:pPr/>
              <a:t>12.03.2024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23169-EFF4-4AFE-918A-8716377BA8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98DF0-F503-41DB-9BB4-FA45DDA68DDC}" type="datetimeFigureOut">
              <a:rPr lang="ru-RU" smtClean="0"/>
              <a:pPr/>
              <a:t>12.03.2024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23169-EFF4-4AFE-918A-8716377BA8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98DF0-F503-41DB-9BB4-FA45DDA68DDC}" type="datetimeFigureOut">
              <a:rPr lang="ru-RU" smtClean="0"/>
              <a:pPr/>
              <a:t>12.03.2024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23169-EFF4-4AFE-918A-8716377BA8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98DF0-F503-41DB-9BB4-FA45DDA68DDC}" type="datetimeFigureOut">
              <a:rPr lang="ru-RU" smtClean="0"/>
              <a:pPr/>
              <a:t>12.03.2024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23169-EFF4-4AFE-918A-8716377BA8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98DF0-F503-41DB-9BB4-FA45DDA68DDC}" type="datetimeFigureOut">
              <a:rPr lang="ru-RU" smtClean="0"/>
              <a:pPr/>
              <a:t>12.03.2024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88E23169-EFF4-4AFE-918A-8716377BA81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5842000" y="-7143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5598DF0-F503-41DB-9BB4-FA45DDA68DDC}" type="datetimeFigureOut">
              <a:rPr lang="ru-RU" smtClean="0"/>
              <a:pPr/>
              <a:t>12.03.2024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8E23169-EFF4-4AFE-918A-8716377BA812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User\Desktop\&#1084;&#1074;\video-output-077F12AD-492F-4FE8-8F6F-FB1CC285ECD3.MOV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8252" y="1105269"/>
            <a:ext cx="9220453" cy="4043780"/>
          </a:xfrm>
        </p:spPr>
        <p:txBody>
          <a:bodyPr>
            <a:noAutofit/>
          </a:bodyPr>
          <a:lstStyle/>
          <a:p>
            <a:pPr algn="ctr"/>
            <a:r>
              <a:rPr lang="ru-RU" sz="4000" dirty="0">
                <a:solidFill>
                  <a:schemeClr val="tx1"/>
                </a:solidFill>
              </a:rPr>
              <a:t/>
            </a:r>
            <a:br>
              <a:rPr lang="ru-RU" sz="4000" dirty="0">
                <a:solidFill>
                  <a:schemeClr val="tx1"/>
                </a:solidFill>
              </a:rPr>
            </a:b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54034" y="-1"/>
            <a:ext cx="832104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0070C0"/>
                </a:solidFill>
                <a:latin typeface="Comic Sans MS" panose="030F0702030302020204" pitchFamily="66" charset="0"/>
              </a:rPr>
              <a:t/>
            </a:r>
            <a:br>
              <a:rPr lang="ru-RU" sz="4000" b="1" dirty="0">
                <a:solidFill>
                  <a:srgbClr val="0070C0"/>
                </a:solidFill>
                <a:latin typeface="Comic Sans MS" panose="030F0702030302020204" pitchFamily="66" charset="0"/>
              </a:rPr>
            </a:b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/>
              <a:t>Обучение произношению звуков и формированию слогов при запуске речи у детей с ОВЗ с использованием мультипликации</a:t>
            </a:r>
            <a:br>
              <a:rPr lang="ru-RU" sz="4000" dirty="0"/>
            </a:b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/>
              <a:t/>
            </a:r>
            <a:br>
              <a:rPr lang="ru-RU" sz="4000" dirty="0"/>
            </a:br>
            <a:r>
              <a:rPr lang="ru-RU" dirty="0"/>
              <a:t>МО </a:t>
            </a:r>
            <a:r>
              <a:rPr lang="ru-RU" dirty="0" err="1"/>
              <a:t>Приморско-Ахтарский</a:t>
            </a:r>
            <a:r>
              <a:rPr lang="ru-RU" dirty="0"/>
              <a:t> район</a:t>
            </a:r>
            <a:br>
              <a:rPr lang="ru-RU" dirty="0"/>
            </a:br>
            <a:r>
              <a:rPr lang="ru-RU" dirty="0"/>
              <a:t>ст. Бородинская</a:t>
            </a:r>
            <a:br>
              <a:rPr lang="ru-RU" dirty="0"/>
            </a:br>
            <a:r>
              <a:rPr lang="ru-RU" dirty="0"/>
              <a:t>МБДОУ № 25</a:t>
            </a:r>
            <a:r>
              <a:rPr lang="ru-RU" sz="4000" dirty="0"/>
              <a:t/>
            </a:r>
            <a:br>
              <a:rPr lang="ru-RU" sz="4000" dirty="0"/>
            </a:br>
            <a:r>
              <a:rPr lang="ru-RU" dirty="0"/>
              <a:t>Учитель – логопед   Болдырева Н.Н.</a:t>
            </a:r>
          </a:p>
        </p:txBody>
      </p:sp>
      <p:pic>
        <p:nvPicPr>
          <p:cNvPr id="4" name="Picture 4" descr="https://avatars.mds.yandex.net/i?id=23d6a12e3e75e49d610963accba14d0c7456b91b-10385077-images-thumbs&amp;n=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35910" y="3690424"/>
            <a:ext cx="3998890" cy="2357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570190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6031" y="1131870"/>
            <a:ext cx="753414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fontAlgn="base"/>
            <a:endParaRPr lang="ru-RU" sz="4000" dirty="0">
              <a:latin typeface="Times New Roman" pitchFamily="18" charset="0"/>
              <a:cs typeface="Times New Roman" pitchFamily="18" charset="0"/>
            </a:endParaRPr>
          </a:p>
          <a:p>
            <a:pPr fontAlgn="base"/>
            <a:endParaRPr lang="ru-RU" sz="4000" dirty="0">
              <a:latin typeface="Times New Roman" pitchFamily="18" charset="0"/>
              <a:cs typeface="Times New Roman" pitchFamily="18" charset="0"/>
            </a:endParaRPr>
          </a:p>
          <a:p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МДОУ25\Desktop\выступление24\фото\IMG_864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8641" y="2195759"/>
            <a:ext cx="4782258" cy="3958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МДОУ25\Desktop\выступление24\фото\IMG_865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6291742" y="2195758"/>
            <a:ext cx="5167618" cy="3958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64458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5303" y="392266"/>
            <a:ext cx="7870307" cy="70952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Презентация  мультфильма</a:t>
            </a:r>
            <a:endParaRPr lang="ru-RU" sz="4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84256" y="1249803"/>
            <a:ext cx="112673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/>
              <a:t>             Технология позволяет осуществить:</a:t>
            </a:r>
          </a:p>
          <a:p>
            <a:pPr algn="ctr"/>
            <a:r>
              <a:rPr lang="ru-RU" sz="3200" dirty="0"/>
              <a:t>              коррекцию речевого развития</a:t>
            </a:r>
          </a:p>
          <a:p>
            <a:pPr algn="ctr"/>
            <a:r>
              <a:rPr lang="ru-RU" sz="3200" dirty="0"/>
              <a:t>             позитивное взаимодействие детей  и взрослых.</a:t>
            </a:r>
          </a:p>
        </p:txBody>
      </p:sp>
      <p:pic>
        <p:nvPicPr>
          <p:cNvPr id="3074" name="Picture 2" descr="C:\Users\МДОУ25\Desktop\IMG_88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36815" y="2967480"/>
            <a:ext cx="5553512" cy="3592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video-output-077F12AD-492F-4FE8-8F6F-FB1CC285ECD3.MO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51338" y="264074"/>
            <a:ext cx="10641724" cy="6394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20361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20800" y="2971800"/>
            <a:ext cx="8991600" cy="965200"/>
          </a:xfrm>
        </p:spPr>
        <p:txBody>
          <a:bodyPr>
            <a:normAutofit fontScale="90000"/>
          </a:bodyPr>
          <a:lstStyle/>
          <a:p>
            <a:r>
              <a:rPr lang="ru-RU" sz="6600" dirty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xmlns="" val="229966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6C28DAE-6F02-80AC-24D3-A09F2D5190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0223" y="1482282"/>
            <a:ext cx="10515600" cy="4811989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Подготовительный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Создание персонажей и декораций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3200" dirty="0" err="1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Раскадровка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Озвучивание персонажей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Презентация мультфильма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Анализ проделанной работы с детьми</a:t>
            </a:r>
          </a:p>
          <a:p>
            <a:endParaRPr lang="ru-RU" dirty="0"/>
          </a:p>
        </p:txBody>
      </p:sp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xmlns="" id="{86FFE019-B74B-4F6E-2484-1BEC0A2A1C06}"/>
              </a:ext>
            </a:extLst>
          </p:cNvPr>
          <p:cNvSpPr txBox="1">
            <a:spLocks/>
          </p:cNvSpPr>
          <p:nvPr/>
        </p:nvSpPr>
        <p:spPr>
          <a:xfrm>
            <a:off x="883328" y="71021"/>
            <a:ext cx="8846599" cy="113865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600" dirty="0">
                <a:solidFill>
                  <a:schemeClr val="tx1"/>
                </a:solidFill>
                <a:latin typeface="+mj-lt"/>
              </a:rPr>
              <a:t>Этапы работы</a:t>
            </a:r>
          </a:p>
        </p:txBody>
      </p:sp>
    </p:spTree>
    <p:extLst>
      <p:ext uri="{BB962C8B-B14F-4D97-AF65-F5344CB8AC3E}">
        <p14:creationId xmlns:p14="http://schemas.microsoft.com/office/powerpoint/2010/main" xmlns="" val="5428651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51588" y="161521"/>
            <a:ext cx="7088698" cy="728165"/>
          </a:xfrm>
        </p:spPr>
        <p:txBody>
          <a:bodyPr>
            <a:normAutofit fontScale="90000"/>
          </a:bodyPr>
          <a:lstStyle/>
          <a:p>
            <a:r>
              <a:rPr lang="ru-RU" sz="4000" dirty="0"/>
              <a:t/>
            </a:r>
            <a:br>
              <a:rPr lang="ru-RU" sz="4000" dirty="0"/>
            </a:b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13869" y="513714"/>
            <a:ext cx="6593745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Подготовительный этап</a:t>
            </a:r>
          </a:p>
          <a:p>
            <a:pPr algn="ctr">
              <a:buFont typeface="Wingdings" pitchFamily="2" charset="2"/>
              <a:buChar char="ü"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Выбор темы </a:t>
            </a:r>
          </a:p>
          <a:p>
            <a:pPr algn="ctr">
              <a:buFont typeface="Wingdings" pitchFamily="2" charset="2"/>
              <a:buChar char="ü"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Выбор персонажей</a:t>
            </a:r>
          </a:p>
          <a:p>
            <a:pPr algn="ctr">
              <a:buFont typeface="Wingdings" pitchFamily="2" charset="2"/>
              <a:buChar char="ü"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 Звукопроизношение</a:t>
            </a:r>
          </a:p>
          <a:p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11727" y="3331620"/>
            <a:ext cx="3198031" cy="3012666"/>
          </a:xfrm>
        </p:spPr>
      </p:pic>
      <p:pic>
        <p:nvPicPr>
          <p:cNvPr id="1026" name="Picture 2" descr="C:\Users\МДОУ25\Desktop\выступление24\фото\IMG_865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4519" y="2691549"/>
            <a:ext cx="3576480" cy="2682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МДОУ25\Desktop\выступление24\фото\IMG_866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59571" y="2647860"/>
            <a:ext cx="3692980" cy="2769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МДОУ25\Desktop\выступление24\фото\IMG_867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6374" y="1457638"/>
            <a:ext cx="5445324" cy="4083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МДОУ25\Desktop\выступление24\фото\IMG_868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45304" y="1457638"/>
            <a:ext cx="4233437" cy="4147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271451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4137" y="-553792"/>
            <a:ext cx="11138263" cy="2069083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1972" y="695460"/>
            <a:ext cx="81136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600" dirty="0"/>
          </a:p>
          <a:p>
            <a:endParaRPr lang="ru-RU" sz="3600" dirty="0"/>
          </a:p>
        </p:txBody>
      </p:sp>
      <p:pic>
        <p:nvPicPr>
          <p:cNvPr id="1026" name="Picture 2" descr="C:\Users\МДОУ25\Desktop\IMG_886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35882" y="1505820"/>
            <a:ext cx="3917880" cy="4226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МДОУ25\Downloads\IMG_887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0900" y="1504075"/>
            <a:ext cx="5496033" cy="412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34810" y="1459636"/>
            <a:ext cx="6593748" cy="3938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909176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МДОУ25\Desktop\выступление24\фото\IMG_869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1271" y="1683040"/>
            <a:ext cx="4610100" cy="3810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МДОУ25\Desktop\выступление24\фото\IMG_866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00827" y="1692016"/>
            <a:ext cx="4413250" cy="3792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666385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8194" y="249299"/>
            <a:ext cx="856923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/>
          </a:p>
          <a:p>
            <a:endParaRPr lang="ru-RU" sz="2800" dirty="0"/>
          </a:p>
          <a:p>
            <a:endParaRPr lang="ru-RU" sz="2800" dirty="0"/>
          </a:p>
          <a:p>
            <a:r>
              <a:rPr lang="ru-RU" sz="2800" dirty="0"/>
              <a:t>      </a:t>
            </a:r>
          </a:p>
          <a:p>
            <a:endParaRPr lang="ru-RU" sz="2800" dirty="0"/>
          </a:p>
          <a:p>
            <a:r>
              <a:rPr lang="ru-RU" sz="2800" dirty="0"/>
              <a:t>  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72375" y="691910"/>
            <a:ext cx="567862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/>
              <a:t>Этап  «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Раскадровка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endParaRPr lang="ru-RU" dirty="0"/>
          </a:p>
        </p:txBody>
      </p:sp>
      <p:pic>
        <p:nvPicPr>
          <p:cNvPr id="6146" name="Picture 2" descr="C:\Users\МДОУ25\Downloads\IMG_875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194" y="2168630"/>
            <a:ext cx="3476171" cy="2607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МДОУ25\Desktop\IMG_887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17904" y="3574821"/>
            <a:ext cx="3697420" cy="2591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МДОУ25\Desktop\IMG_887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08863" y="2168630"/>
            <a:ext cx="3734943" cy="2632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812125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8490" y="704088"/>
            <a:ext cx="10783909" cy="49769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Озвучивание мультфильма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66031" y="1131870"/>
            <a:ext cx="753414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fontAlgn="base"/>
            <a:endParaRPr lang="ru-RU" sz="4000" dirty="0">
              <a:latin typeface="Times New Roman" pitchFamily="18" charset="0"/>
              <a:cs typeface="Times New Roman" pitchFamily="18" charset="0"/>
            </a:endParaRPr>
          </a:p>
          <a:p>
            <a:pPr fontAlgn="base"/>
            <a:endParaRPr lang="ru-RU" sz="4000" dirty="0">
              <a:latin typeface="Times New Roman" pitchFamily="18" charset="0"/>
              <a:cs typeface="Times New Roman" pitchFamily="18" charset="0"/>
            </a:endParaRPr>
          </a:p>
          <a:p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1193076" y="3750875"/>
            <a:ext cx="3265713" cy="1463041"/>
          </a:xfrm>
          <a:prstGeom prst="ellipse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330235" y="4114197"/>
            <a:ext cx="29913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РАЗВИТИЕ  РЕЧЕВОГО ПОДРАЖАНИЯ</a:t>
            </a:r>
          </a:p>
        </p:txBody>
      </p:sp>
      <p:sp>
        <p:nvSpPr>
          <p:cNvPr id="12" name="Овал 11"/>
          <p:cNvSpPr/>
          <p:nvPr/>
        </p:nvSpPr>
        <p:spPr>
          <a:xfrm>
            <a:off x="7837714" y="3733912"/>
            <a:ext cx="3226524" cy="1463040"/>
          </a:xfrm>
          <a:prstGeom prst="ellipse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837714" y="4159231"/>
            <a:ext cx="3161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 СТИМУЛЯЦИЯ РЕЧЕВОЙ         АКТИВНОСТИ</a:t>
            </a:r>
          </a:p>
        </p:txBody>
      </p:sp>
      <p:cxnSp>
        <p:nvCxnSpPr>
          <p:cNvPr id="16" name="Прямая со стрелкой 15"/>
          <p:cNvCxnSpPr>
            <a:cxnSpLocks/>
          </p:cNvCxnSpPr>
          <p:nvPr/>
        </p:nvCxnSpPr>
        <p:spPr>
          <a:xfrm>
            <a:off x="8000172" y="2913602"/>
            <a:ext cx="541466" cy="79143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cxnSpLocks/>
          </p:cNvCxnSpPr>
          <p:nvPr/>
        </p:nvCxnSpPr>
        <p:spPr>
          <a:xfrm flipH="1">
            <a:off x="3633391" y="2913602"/>
            <a:ext cx="712359" cy="83727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Овал 20"/>
          <p:cNvSpPr/>
          <p:nvPr/>
        </p:nvSpPr>
        <p:spPr>
          <a:xfrm>
            <a:off x="4204889" y="1432296"/>
            <a:ext cx="3971109" cy="1828800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4694745" y="1713273"/>
            <a:ext cx="29913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/>
              <a:t>ЗАДАЧИ ЭТАПА</a:t>
            </a:r>
          </a:p>
        </p:txBody>
      </p:sp>
      <p:sp>
        <p:nvSpPr>
          <p:cNvPr id="18" name="Овал 17"/>
          <p:cNvSpPr/>
          <p:nvPr/>
        </p:nvSpPr>
        <p:spPr>
          <a:xfrm>
            <a:off x="4559282" y="5196952"/>
            <a:ext cx="3262319" cy="1463041"/>
          </a:xfrm>
          <a:prstGeom prst="ellipse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25875" y="5425704"/>
            <a:ext cx="30663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РАЗВИТИЕ</a:t>
            </a:r>
          </a:p>
          <a:p>
            <a:pPr algn="ctr"/>
            <a:r>
              <a:rPr lang="ru-RU" dirty="0"/>
              <a:t>АРТИКУЛЯЦИОННОГО АППАРАТА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257295">
            <a:off x="5790804" y="3514042"/>
            <a:ext cx="796728" cy="1770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060421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5081</TotalTime>
  <Words>68</Words>
  <Application>Microsoft Office PowerPoint</Application>
  <PresentationFormat>Произвольный</PresentationFormat>
  <Paragraphs>38</Paragraphs>
  <Slides>13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Поток</vt:lpstr>
      <vt:lpstr> </vt:lpstr>
      <vt:lpstr>Слайд 2</vt:lpstr>
      <vt:lpstr> </vt:lpstr>
      <vt:lpstr>Слайд 4</vt:lpstr>
      <vt:lpstr>  </vt:lpstr>
      <vt:lpstr>Слайд 6</vt:lpstr>
      <vt:lpstr>Слайд 7</vt:lpstr>
      <vt:lpstr>Слайд 8</vt:lpstr>
      <vt:lpstr>   Озвучивание мультфильма</vt:lpstr>
      <vt:lpstr>Слайд 10</vt:lpstr>
      <vt:lpstr>  Презентация  мультфильма</vt:lpstr>
      <vt:lpstr>Слайд 12</vt:lpstr>
      <vt:lpstr>СПАСИБО ЗА ВНИМАНИЕ!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«Мультипликация как средство коррекции речи у младших школьников с ограниченными возможностями здоровья» </dc:title>
  <dc:creator>Марина</dc:creator>
  <cp:lastModifiedBy>User Windows</cp:lastModifiedBy>
  <cp:revision>198</cp:revision>
  <dcterms:created xsi:type="dcterms:W3CDTF">2023-04-25T15:58:39Z</dcterms:created>
  <dcterms:modified xsi:type="dcterms:W3CDTF">2024-03-12T16:51:24Z</dcterms:modified>
</cp:coreProperties>
</file>