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73" r:id="rId6"/>
    <p:sldId id="277" r:id="rId7"/>
    <p:sldId id="263" r:id="rId8"/>
    <p:sldId id="271" r:id="rId9"/>
    <p:sldId id="266" r:id="rId10"/>
    <p:sldId id="267" r:id="rId11"/>
    <p:sldId id="269" r:id="rId12"/>
    <p:sldId id="268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59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027232" cy="30243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Использование элементов метода </a:t>
            </a:r>
            <a:r>
              <a:rPr lang="ru-RU" dirty="0" err="1" smtClean="0">
                <a:solidFill>
                  <a:schemeClr val="accent1"/>
                </a:solidFill>
              </a:rPr>
              <a:t>вокалотерапии</a:t>
            </a:r>
            <a:r>
              <a:rPr lang="ru-RU" dirty="0" smtClean="0">
                <a:solidFill>
                  <a:schemeClr val="accent1"/>
                </a:solidFill>
              </a:rPr>
              <a:t> в работе с детьми с дизартрией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293096"/>
            <a:ext cx="6947112" cy="158417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prstClr val="black"/>
                </a:solidFill>
                <a:latin typeface="Constantia"/>
              </a:rPr>
              <a:t>МО Приморско-Ахтарский район</a:t>
            </a:r>
            <a:br>
              <a:rPr lang="ru-RU" sz="1800" dirty="0">
                <a:solidFill>
                  <a:prstClr val="black"/>
                </a:solidFill>
                <a:latin typeface="Constantia"/>
              </a:rPr>
            </a:br>
            <a:r>
              <a:rPr lang="ru-RU" sz="1800" dirty="0">
                <a:solidFill>
                  <a:prstClr val="black"/>
                </a:solidFill>
                <a:latin typeface="Constantia"/>
              </a:rPr>
              <a:t>ст. Бородинская</a:t>
            </a:r>
            <a:br>
              <a:rPr lang="ru-RU" sz="1800" dirty="0">
                <a:solidFill>
                  <a:prstClr val="black"/>
                </a:solidFill>
                <a:latin typeface="Constantia"/>
              </a:rPr>
            </a:br>
            <a:r>
              <a:rPr lang="ru-RU" sz="1800" dirty="0">
                <a:solidFill>
                  <a:prstClr val="black"/>
                </a:solidFill>
                <a:latin typeface="Constantia"/>
              </a:rPr>
              <a:t>МБДОУ № 25</a:t>
            </a:r>
            <a:r>
              <a:rPr lang="ru-RU" sz="4000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Constantia"/>
              </a:rPr>
            </a:br>
            <a:r>
              <a:rPr lang="ru-RU" sz="1800" dirty="0">
                <a:solidFill>
                  <a:prstClr val="black"/>
                </a:solidFill>
                <a:latin typeface="Constantia"/>
              </a:rPr>
              <a:t>Учитель – логопед   Болдырева Н.Н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579438"/>
            <a:ext cx="6408712" cy="792162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«Поющие часы»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/>
              <a:t> </a:t>
            </a:r>
            <a:endParaRPr lang="ru-RU" dirty="0"/>
          </a:p>
        </p:txBody>
      </p:sp>
      <p:pic>
        <p:nvPicPr>
          <p:cNvPr id="7" name="Содержимое 6" descr="IMG_3629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11560" y="2072940"/>
            <a:ext cx="3930650" cy="2947988"/>
          </a:xfrm>
        </p:spPr>
      </p:pic>
      <p:pic>
        <p:nvPicPr>
          <p:cNvPr id="1026" name="Picture 2" descr="C:\Users\МДОУ 25САД\Desktop\фото диз\IMG_17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027622" cy="296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0" y="6237312"/>
            <a:ext cx="899592" cy="72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7848872" cy="2088232"/>
          </a:xfrm>
        </p:spPr>
        <p:txBody>
          <a:bodyPr>
            <a:normAutofit/>
          </a:bodyPr>
          <a:lstStyle/>
          <a:p>
            <a:pPr algn="ctr"/>
            <a:endParaRPr lang="ru-RU" sz="4000" b="0" dirty="0" smtClean="0"/>
          </a:p>
          <a:p>
            <a:pPr algn="ctr"/>
            <a:r>
              <a:rPr lang="ru-RU" b="0" dirty="0" smtClean="0"/>
              <a:t>Игры на расширение диапазона голоса</a:t>
            </a:r>
          </a:p>
          <a:p>
            <a:pPr algn="ctr"/>
            <a:r>
              <a:rPr lang="ru-RU" b="0" dirty="0" smtClean="0"/>
              <a:t>«Самолет»</a:t>
            </a:r>
          </a:p>
          <a:p>
            <a:pPr algn="ctr"/>
            <a:endParaRPr lang="ru-RU" b="0" dirty="0" smtClean="0"/>
          </a:p>
          <a:p>
            <a:endParaRPr lang="ru-RU" sz="2000" dirty="0" smtClean="0"/>
          </a:p>
          <a:p>
            <a:pPr algn="ctr"/>
            <a:endParaRPr lang="ru-RU" sz="2000" b="0" dirty="0" smtClean="0"/>
          </a:p>
          <a:p>
            <a:pPr algn="ctr"/>
            <a:endParaRPr lang="ru-RU" sz="2000" b="0" dirty="0"/>
          </a:p>
        </p:txBody>
      </p:sp>
      <p:pic>
        <p:nvPicPr>
          <p:cNvPr id="7" name="Содержимое 6" descr="IMG_364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412776"/>
            <a:ext cx="2592288" cy="1944217"/>
          </a:xfrm>
        </p:spPr>
      </p:pic>
      <p:pic>
        <p:nvPicPr>
          <p:cNvPr id="8" name="Содержимое 7" descr="IMG_363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357820" y="1412776"/>
            <a:ext cx="2592288" cy="1944216"/>
          </a:xfrm>
        </p:spPr>
      </p:pic>
      <p:sp>
        <p:nvSpPr>
          <p:cNvPr id="6" name="Прямоугольник 5"/>
          <p:cNvSpPr/>
          <p:nvPr/>
        </p:nvSpPr>
        <p:spPr>
          <a:xfrm>
            <a:off x="1331640" y="3413030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Игры на развитие динамики голоса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690" y="3861048"/>
            <a:ext cx="2522620" cy="189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3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30352"/>
            <a:ext cx="8003232" cy="5418928"/>
          </a:xfrm>
        </p:spPr>
        <p:txBody>
          <a:bodyPr>
            <a:norm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</a:pPr>
            <a:endParaRPr lang="ru-RU" sz="2000" dirty="0" smtClean="0">
              <a:solidFill>
                <a:prstClr val="black"/>
              </a:solidFill>
              <a:latin typeface="Corbel"/>
            </a:endParaRPr>
          </a:p>
          <a:p>
            <a:pPr marL="365760" lvl="0" indent="-283464" algn="ctr">
              <a:spcBef>
                <a:spcPts val="600"/>
              </a:spcBef>
              <a:buClr>
                <a:srgbClr val="3891A7"/>
              </a:buClr>
              <a:buNone/>
            </a:pPr>
            <a:r>
              <a:rPr lang="ru-RU" sz="2400" dirty="0"/>
              <a:t>Требования при </a:t>
            </a:r>
            <a:r>
              <a:rPr lang="ru-RU" sz="2400" dirty="0" smtClean="0"/>
              <a:t>проведении занятий с элементами </a:t>
            </a:r>
            <a:r>
              <a:rPr lang="ru-RU" sz="2400" dirty="0" err="1" smtClean="0"/>
              <a:t>вокалотерапии</a:t>
            </a:r>
            <a:endParaRPr lang="ru-RU" sz="2400" dirty="0">
              <a:solidFill>
                <a:prstClr val="black"/>
              </a:solidFill>
              <a:latin typeface="Corbel"/>
            </a:endParaRP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</a:pPr>
            <a:endParaRPr lang="ru-RU" sz="2000" dirty="0" smtClean="0">
              <a:solidFill>
                <a:prstClr val="black"/>
              </a:solidFill>
              <a:latin typeface="Corbel"/>
            </a:endParaRP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</a:pPr>
            <a:r>
              <a:rPr lang="ru-RU" sz="2000" dirty="0" smtClean="0">
                <a:solidFill>
                  <a:prstClr val="black"/>
                </a:solidFill>
                <a:latin typeface="Corbel"/>
              </a:rPr>
              <a:t>Важно</a:t>
            </a:r>
            <a:r>
              <a:rPr lang="ru-RU" sz="2000" dirty="0">
                <a:solidFill>
                  <a:prstClr val="black"/>
                </a:solidFill>
                <a:latin typeface="Corbel"/>
              </a:rPr>
              <a:t>, чтобы все отделы голосового аппарата работали без напряжения и насилия.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</a:pPr>
            <a:r>
              <a:rPr lang="ru-RU" sz="2000" dirty="0">
                <a:solidFill>
                  <a:prstClr val="black"/>
                </a:solidFill>
                <a:latin typeface="Corbel"/>
              </a:rPr>
              <a:t>Музыкальные упражнения, песни должны строиться на коротких певческих фразах, иметь несложный ритм, не быстрый темп, легко запоминаться</a:t>
            </a:r>
            <a:r>
              <a:rPr lang="ru-RU" sz="2000" dirty="0" smtClean="0">
                <a:solidFill>
                  <a:prstClr val="black"/>
                </a:solidFill>
                <a:latin typeface="Corbel"/>
              </a:rPr>
              <a:t>.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</a:pPr>
            <a:r>
              <a:rPr lang="ru-RU" sz="2000" dirty="0" smtClean="0">
                <a:solidFill>
                  <a:prstClr val="black"/>
                </a:solidFill>
                <a:latin typeface="Corbel"/>
              </a:rPr>
              <a:t>Вокальная </a:t>
            </a:r>
            <a:r>
              <a:rPr lang="ru-RU" sz="2000" dirty="0">
                <a:solidFill>
                  <a:prstClr val="black"/>
                </a:solidFill>
                <a:latin typeface="Corbel"/>
              </a:rPr>
              <a:t>постановка: стоя.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</a:pPr>
            <a:r>
              <a:rPr lang="ru-RU" sz="2000" dirty="0">
                <a:solidFill>
                  <a:prstClr val="black"/>
                </a:solidFill>
                <a:latin typeface="Corbel"/>
              </a:rPr>
              <a:t>Подбор вокальных упражнений проводится индивидуально с учетом возраста, в зависимости от формы дизартрии, тяжести </a:t>
            </a:r>
            <a:r>
              <a:rPr lang="ru-RU" sz="2000" dirty="0" smtClean="0">
                <a:solidFill>
                  <a:prstClr val="black"/>
                </a:solidFill>
                <a:latin typeface="Corbel"/>
              </a:rPr>
              <a:t>нарушений</a:t>
            </a:r>
            <a:r>
              <a:rPr lang="ru-RU" sz="2000" dirty="0">
                <a:solidFill>
                  <a:prstClr val="black"/>
                </a:solidFill>
                <a:latin typeface="Corbel"/>
              </a:rPr>
              <a:t>.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</a:pPr>
            <a:r>
              <a:rPr lang="ru-RU" sz="2000" dirty="0">
                <a:solidFill>
                  <a:prstClr val="black"/>
                </a:solidFill>
                <a:latin typeface="Corbel"/>
              </a:rPr>
              <a:t>В работе над пением важно обеспечить естественность и доступность речевого материала для ребенка - </a:t>
            </a:r>
            <a:r>
              <a:rPr lang="ru-RU" sz="2000" dirty="0" err="1">
                <a:solidFill>
                  <a:prstClr val="black"/>
                </a:solidFill>
                <a:latin typeface="Corbel"/>
              </a:rPr>
              <a:t>дизартрика</a:t>
            </a:r>
            <a:r>
              <a:rPr lang="ru-RU" sz="2000" dirty="0" smtClean="0">
                <a:solidFill>
                  <a:prstClr val="black"/>
                </a:solidFill>
                <a:latin typeface="Corbel"/>
              </a:rPr>
              <a:t>.</a:t>
            </a:r>
            <a:endParaRPr lang="ru-RU" sz="2000" dirty="0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5202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2664296"/>
          </a:xfrm>
        </p:spPr>
        <p:txBody>
          <a:bodyPr/>
          <a:lstStyle/>
          <a:p>
            <a:pPr algn="r"/>
            <a:r>
              <a:rPr lang="ru-RU" dirty="0" smtClean="0"/>
              <a:t>СПАСИБО ЗА ВНИМАНИЕ 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7524328" cy="3260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8256688" cy="6696744"/>
          </a:xfrm>
        </p:spPr>
        <p:txBody>
          <a:bodyPr>
            <a:normAutofit fontScale="40000" lnSpcReduction="20000"/>
          </a:bodyPr>
          <a:lstStyle/>
          <a:p>
            <a:endParaRPr lang="ru-RU" sz="3200" b="1" i="1" dirty="0" smtClean="0"/>
          </a:p>
          <a:p>
            <a:endParaRPr lang="ru-RU" sz="6000" b="1" i="1" dirty="0" smtClean="0"/>
          </a:p>
          <a:p>
            <a:r>
              <a:rPr lang="ru-RU" sz="6000" b="1" i="1" dirty="0" err="1" smtClean="0"/>
              <a:t>Вокалотерапия</a:t>
            </a:r>
            <a:r>
              <a:rPr lang="ru-RU" sz="6000" dirty="0" smtClean="0"/>
              <a:t> – это терапевтическая методика, которая подразумевает лечение собственным </a:t>
            </a:r>
            <a:r>
              <a:rPr lang="ru-RU" sz="6000" b="1" dirty="0" smtClean="0"/>
              <a:t>голосом</a:t>
            </a:r>
            <a:r>
              <a:rPr lang="ru-RU" sz="6000" dirty="0" smtClean="0"/>
              <a:t>, основанная на пении и определенной системе упражнений.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31840" y="2564904"/>
            <a:ext cx="2664296" cy="16561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ПЕНИЕ</a:t>
            </a:r>
            <a:endParaRPr lang="ru-RU" sz="3600" dirty="0"/>
          </a:p>
        </p:txBody>
      </p:sp>
      <p:sp>
        <p:nvSpPr>
          <p:cNvPr id="5" name="Стрелка вниз 4"/>
          <p:cNvSpPr/>
          <p:nvPr/>
        </p:nvSpPr>
        <p:spPr>
          <a:xfrm rot="16500170">
            <a:off x="5630244" y="300782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6438306">
            <a:off x="2780591" y="274059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10394">
            <a:off x="3569479" y="39152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00192" y="3140968"/>
            <a:ext cx="2664296" cy="136815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Положительные эмоции</a:t>
            </a:r>
            <a:endParaRPr lang="ru-RU" sz="1600" dirty="0"/>
          </a:p>
        </p:txBody>
      </p:sp>
      <p:sp>
        <p:nvSpPr>
          <p:cNvPr id="10" name="Овал 9"/>
          <p:cNvSpPr/>
          <p:nvPr/>
        </p:nvSpPr>
        <p:spPr>
          <a:xfrm>
            <a:off x="1043608" y="4869160"/>
            <a:ext cx="3960440" cy="172819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err="1" smtClean="0"/>
              <a:t>Слуховой,двигательный</a:t>
            </a:r>
            <a:r>
              <a:rPr lang="ru-RU" sz="1600" dirty="0" smtClean="0"/>
              <a:t> </a:t>
            </a:r>
            <a:r>
              <a:rPr lang="ru-RU" sz="1600" dirty="0" smtClean="0"/>
              <a:t>анализатор</a:t>
            </a:r>
          </a:p>
          <a:p>
            <a:pPr algn="just"/>
            <a:r>
              <a:rPr lang="ru-RU" sz="1600" dirty="0" smtClean="0"/>
              <a:t>Произвольное внимание</a:t>
            </a:r>
          </a:p>
          <a:p>
            <a:pPr algn="just"/>
            <a:r>
              <a:rPr lang="ru-RU" sz="1600" dirty="0" smtClean="0"/>
              <a:t>Артикуляция</a:t>
            </a:r>
          </a:p>
          <a:p>
            <a:pPr algn="just"/>
            <a:r>
              <a:rPr lang="ru-RU" sz="1600" dirty="0" smtClean="0"/>
              <a:t>Голос</a:t>
            </a:r>
            <a:endParaRPr lang="ru-RU" sz="1600" dirty="0"/>
          </a:p>
        </p:txBody>
      </p:sp>
      <p:sp>
        <p:nvSpPr>
          <p:cNvPr id="11" name="Овал 10"/>
          <p:cNvSpPr/>
          <p:nvPr/>
        </p:nvSpPr>
        <p:spPr>
          <a:xfrm>
            <a:off x="467544" y="2204864"/>
            <a:ext cx="2016224" cy="129614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Речь</a:t>
            </a:r>
          </a:p>
          <a:p>
            <a:pPr algn="ctr"/>
            <a:r>
              <a:rPr lang="ru-RU" sz="1400" dirty="0" smtClean="0"/>
              <a:t>Интонация</a:t>
            </a:r>
          </a:p>
          <a:p>
            <a:pPr algn="ctr"/>
            <a:r>
              <a:rPr lang="ru-RU" sz="1400" dirty="0" smtClean="0"/>
              <a:t>Ритм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30352"/>
            <a:ext cx="8363272" cy="52749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ЦЕЛИ И ЗАДАЧИ</a:t>
            </a:r>
          </a:p>
          <a:p>
            <a:r>
              <a:rPr lang="ru-RU" sz="2600" dirty="0" smtClean="0"/>
              <a:t>Нормализация мышечного тонуса, развитие произвольных движений.</a:t>
            </a:r>
          </a:p>
          <a:p>
            <a:r>
              <a:rPr lang="ru-RU" sz="2600" dirty="0" smtClean="0"/>
              <a:t>Развитие подвижности, моторики артикуляционного аппарата.</a:t>
            </a:r>
          </a:p>
          <a:p>
            <a:r>
              <a:rPr lang="ru-RU" sz="2600" dirty="0" smtClean="0"/>
              <a:t>Преодоление дефектов произношения.</a:t>
            </a:r>
          </a:p>
          <a:p>
            <a:r>
              <a:rPr lang="ru-RU" sz="2600" dirty="0" smtClean="0"/>
              <a:t>Расширение диапазона.</a:t>
            </a:r>
          </a:p>
          <a:p>
            <a:r>
              <a:rPr lang="ru-RU" sz="2600" dirty="0" smtClean="0"/>
              <a:t>Координация процесса дыхания.</a:t>
            </a:r>
          </a:p>
          <a:p>
            <a:r>
              <a:rPr lang="ru-RU" sz="2600" dirty="0" smtClean="0"/>
              <a:t>Автоматизация правильной фонации и просодических характеристик речи.</a:t>
            </a:r>
          </a:p>
          <a:p>
            <a:r>
              <a:rPr lang="ru-RU" sz="2600" dirty="0" smtClean="0"/>
              <a:t>Развитие слухового контроля, эмоционально-волевых качеств детей.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692696"/>
            <a:ext cx="7967856" cy="4680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Упражнения для расслабления мышц шеи, лица и всего тела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dirty="0" smtClean="0"/>
              <a:t>«</a:t>
            </a:r>
            <a:r>
              <a:rPr lang="ru-RU" dirty="0" smtClean="0"/>
              <a:t>Злюка успокоилась»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46" y="2539313"/>
            <a:ext cx="3950233" cy="270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МДОУ 25САД\Desktop\фото диз\IMG_17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39313"/>
            <a:ext cx="3596094" cy="269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33256"/>
            <a:ext cx="6301328" cy="301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88640"/>
            <a:ext cx="7931224" cy="2736304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3100" dirty="0" smtClean="0"/>
              <a:t>            </a:t>
            </a:r>
            <a:r>
              <a:rPr lang="ru-RU" sz="3100" dirty="0" smtClean="0"/>
              <a:t>  </a:t>
            </a:r>
            <a:r>
              <a:rPr lang="ru-RU" sz="3100" dirty="0" smtClean="0"/>
              <a:t>Дыхательная гимнастика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Упражнения для развития дыхания без </a:t>
            </a:r>
            <a:r>
              <a:rPr lang="ru-RU" dirty="0" smtClean="0"/>
              <a:t>звука</a:t>
            </a:r>
            <a:endParaRPr lang="ru-RU" dirty="0" smtClean="0"/>
          </a:p>
          <a:p>
            <a:r>
              <a:rPr lang="ru-RU" dirty="0" smtClean="0"/>
              <a:t>Звуковые дыхательные </a:t>
            </a:r>
            <a:r>
              <a:rPr lang="ru-RU" dirty="0" smtClean="0"/>
              <a:t>упражнения</a:t>
            </a:r>
            <a:endParaRPr lang="ru-RU" dirty="0" smtClean="0"/>
          </a:p>
          <a:p>
            <a:r>
              <a:rPr lang="ru-RU" dirty="0" smtClean="0"/>
              <a:t>Дыхательные упражнения под музыку </a:t>
            </a:r>
          </a:p>
          <a:p>
            <a:pPr marL="82296" indent="0">
              <a:buNone/>
            </a:pPr>
            <a:r>
              <a:rPr lang="ru-RU" dirty="0" smtClean="0"/>
              <a:t>       (упражнения с движениями).</a:t>
            </a:r>
          </a:p>
          <a:p>
            <a:endParaRPr lang="ru-RU" dirty="0"/>
          </a:p>
        </p:txBody>
      </p:sp>
      <p:pic>
        <p:nvPicPr>
          <p:cNvPr id="4098" name="Picture 2" descr="C:\Users\МДОУ 25САД\Desktop\фото диз\IMG_17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3432382" cy="257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/>
              <a:t>Артикуляционная гимнастика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1026" name="Picture 2" descr="C:\Users\User\Desktop\звуки\IMG_3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56992"/>
            <a:ext cx="2880320" cy="2378031"/>
          </a:xfrm>
          <a:prstGeom prst="rect">
            <a:avLst/>
          </a:prstGeom>
          <a:noFill/>
        </p:spPr>
      </p:pic>
      <p:pic>
        <p:nvPicPr>
          <p:cNvPr id="1027" name="Picture 3" descr="C:\Users\User\Desktop\звуки\IMG_3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3960440" cy="2970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04664"/>
            <a:ext cx="7992888" cy="3024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Вокальные упражнения</a:t>
            </a:r>
          </a:p>
          <a:p>
            <a:pPr algn="ctr">
              <a:buNone/>
            </a:pPr>
            <a:r>
              <a:rPr lang="ru-RU" sz="2400" dirty="0" smtClean="0"/>
              <a:t>«</a:t>
            </a:r>
            <a:r>
              <a:rPr lang="ru-RU" sz="2400" dirty="0" err="1" smtClean="0"/>
              <a:t>Тонирование</a:t>
            </a:r>
            <a:r>
              <a:rPr lang="ru-RU" sz="2400" dirty="0" smtClean="0"/>
              <a:t>»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5" name="Содержимое 6" descr="IMG_35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700808"/>
            <a:ext cx="5344084" cy="380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89320"/>
            <a:ext cx="1692816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8075240" cy="51308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</a:t>
            </a:r>
            <a:r>
              <a:rPr lang="ru-RU" sz="1800" dirty="0" smtClean="0"/>
              <a:t>тренирует </a:t>
            </a:r>
            <a:r>
              <a:rPr lang="ru-RU" sz="1900" dirty="0" smtClean="0"/>
              <a:t>достаточный подъем спинки языка</a:t>
            </a:r>
          </a:p>
          <a:p>
            <a:pPr>
              <a:buNone/>
            </a:pPr>
            <a:r>
              <a:rPr lang="ru-RU" dirty="0" smtClean="0"/>
              <a:t>                        </a:t>
            </a:r>
            <a:r>
              <a:rPr lang="ru-RU" sz="1900" dirty="0" smtClean="0"/>
              <a:t>снимает </a:t>
            </a:r>
            <a:r>
              <a:rPr lang="ru-RU" sz="1900" dirty="0" err="1" smtClean="0"/>
              <a:t>спастичность</a:t>
            </a:r>
            <a:r>
              <a:rPr lang="ru-RU" sz="1900" dirty="0" smtClean="0"/>
              <a:t>                   </a:t>
            </a:r>
          </a:p>
          <a:p>
            <a:pPr>
              <a:buNone/>
            </a:pPr>
            <a:r>
              <a:rPr lang="ru-RU" sz="1900" dirty="0" smtClean="0"/>
              <a:t>                                     голосовых складок</a:t>
            </a:r>
            <a:endParaRPr lang="ru-RU" dirty="0" smtClean="0"/>
          </a:p>
          <a:p>
            <a:pPr>
              <a:buNone/>
            </a:pPr>
            <a:r>
              <a:rPr lang="ru-RU" sz="1900" dirty="0" smtClean="0"/>
              <a:t>                           </a:t>
            </a:r>
          </a:p>
          <a:p>
            <a:pPr>
              <a:buNone/>
            </a:pPr>
            <a:r>
              <a:rPr lang="ru-RU" sz="1900" dirty="0" smtClean="0"/>
              <a:t>                          удлиняет глоточный резонатор</a:t>
            </a:r>
          </a:p>
          <a:p>
            <a:pPr>
              <a:buNone/>
            </a:pPr>
            <a:r>
              <a:rPr lang="ru-RU" sz="1900" dirty="0" smtClean="0"/>
              <a:t>                                           способствует усилению звука</a:t>
            </a:r>
          </a:p>
          <a:p>
            <a:pPr>
              <a:buNone/>
            </a:pPr>
            <a:r>
              <a:rPr lang="ru-RU" dirty="0" smtClean="0"/>
              <a:t>              </a:t>
            </a:r>
            <a:r>
              <a:rPr lang="ru-RU" sz="1800" dirty="0" smtClean="0"/>
              <a:t>расширяет ротовую полость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                                  увеличивает напряжение в    мышцах гортани ,шеи, языка, губ</a:t>
            </a:r>
            <a:endParaRPr lang="ru-RU" sz="1800" dirty="0"/>
          </a:p>
          <a:p>
            <a:pPr>
              <a:buNone/>
            </a:pPr>
            <a:r>
              <a:rPr lang="ru-RU" sz="1800" dirty="0" smtClean="0"/>
              <a:t>                </a:t>
            </a:r>
          </a:p>
          <a:p>
            <a:pPr>
              <a:buNone/>
            </a:pPr>
            <a:r>
              <a:rPr lang="ru-RU" sz="1800" dirty="0" smtClean="0"/>
              <a:t>                         создает лучшие условия для развития голоса</a:t>
            </a:r>
            <a:endParaRPr lang="ru-RU" sz="1800" dirty="0"/>
          </a:p>
        </p:txBody>
      </p:sp>
      <p:sp>
        <p:nvSpPr>
          <p:cNvPr id="4" name="Овал 3"/>
          <p:cNvSpPr/>
          <p:nvPr/>
        </p:nvSpPr>
        <p:spPr>
          <a:xfrm>
            <a:off x="611560" y="1124744"/>
            <a:ext cx="2016224" cy="57606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«И», «Ы», «У»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19672" y="1844824"/>
            <a:ext cx="2088232" cy="57606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«Ы» , «У», «А», «Б»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259632" y="2708920"/>
            <a:ext cx="1512168" cy="43204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31840" y="3068960"/>
            <a:ext cx="1224136" cy="43204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71600" y="3501008"/>
            <a:ext cx="1440160" cy="43204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699792" y="4077072"/>
            <a:ext cx="1440160" cy="43204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27584" y="5085184"/>
            <a:ext cx="1800200" cy="57606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«В» «З» «Ж»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967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9792" y="620688"/>
            <a:ext cx="4752528" cy="792162"/>
          </a:xfrm>
        </p:spPr>
        <p:txBody>
          <a:bodyPr>
            <a:normAutofit/>
          </a:bodyPr>
          <a:lstStyle/>
          <a:p>
            <a:r>
              <a:rPr lang="ru-RU" b="0" dirty="0" smtClean="0"/>
              <a:t>«Звуковая дорожка»</a:t>
            </a:r>
            <a:endParaRPr lang="ru-RU" b="0" dirty="0"/>
          </a:p>
        </p:txBody>
      </p:sp>
      <p:pic>
        <p:nvPicPr>
          <p:cNvPr id="9" name="Содержимое 8" descr="IMG_360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3930650" cy="2828315"/>
          </a:xfrm>
        </p:spPr>
      </p:pic>
      <p:pic>
        <p:nvPicPr>
          <p:cNvPr id="12" name="Содержимое 11" descr="IMG_359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72816"/>
            <a:ext cx="4145655" cy="2836215"/>
          </a:xfrm>
        </p:spPr>
      </p:pic>
    </p:spTree>
    <p:extLst>
      <p:ext uri="{BB962C8B-B14F-4D97-AF65-F5344CB8AC3E}">
        <p14:creationId xmlns:p14="http://schemas.microsoft.com/office/powerpoint/2010/main" val="18877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312</Words>
  <Application>Microsoft Office PowerPoint</Application>
  <PresentationFormat>Экран (4:3)</PresentationFormat>
  <Paragraphs>105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Использование элементов метода вокалотерапии в работе с детьми с дизартрией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  </vt:lpstr>
      <vt:lpstr>Презентация PowerPoint</vt:lpstr>
      <vt:lpstr>СПАСИБО ЗА ВНИМАНИЕ 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вокалотерапии в коррекционной работе с детьми имеющих дизартрию</dc:title>
  <dc:creator>User</dc:creator>
  <cp:lastModifiedBy>МДОУ 25САД</cp:lastModifiedBy>
  <cp:revision>66</cp:revision>
  <dcterms:created xsi:type="dcterms:W3CDTF">2024-10-20T13:39:10Z</dcterms:created>
  <dcterms:modified xsi:type="dcterms:W3CDTF">2024-10-22T06:03:11Z</dcterms:modified>
</cp:coreProperties>
</file>