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0826750" cy="8120063" type="B4ISO"/>
  <p:notesSz cx="9144000" cy="6858000"/>
  <p:defaultTextStyle>
    <a:defPPr>
      <a:defRPr lang="ru-RU"/>
    </a:defPPr>
    <a:lvl1pPr marL="0" algn="l" defTabSz="102129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0647" algn="l" defTabSz="102129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1293" algn="l" defTabSz="102129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1940" algn="l" defTabSz="102129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2587" algn="l" defTabSz="102129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3233" algn="l" defTabSz="102129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3880" algn="l" defTabSz="102129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4527" algn="l" defTabSz="102129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5173" algn="l" defTabSz="102129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69" y="787"/>
      </p:cViewPr>
      <p:guideLst>
        <p:guide orient="horz" pos="2558"/>
        <p:guide pos="341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2016" y="-67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BB7E7-6CA4-4809-BAF4-B5717EA48C36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18DF8-C5AE-4927-80C0-7FA7A82FC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63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9004" y="6334434"/>
            <a:ext cx="10217746" cy="2819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2129" tIns="51065" rIns="102129" bIns="51065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451114" y="5746576"/>
            <a:ext cx="10014744" cy="1447326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1114" y="4601369"/>
            <a:ext cx="10014744" cy="1082675"/>
          </a:xfrm>
        </p:spPr>
        <p:txBody>
          <a:bodyPr anchor="b"/>
          <a:lstStyle>
            <a:lvl1pPr marL="0" indent="0" algn="l">
              <a:buNone/>
              <a:defRPr sz="2700">
                <a:solidFill>
                  <a:schemeClr val="tx2">
                    <a:shade val="75000"/>
                  </a:schemeClr>
                </a:solidFill>
              </a:defRPr>
            </a:lvl1pPr>
            <a:lvl2pPr marL="510647" indent="0" algn="ctr">
              <a:buNone/>
            </a:lvl2pPr>
            <a:lvl3pPr marL="1021293" indent="0" algn="ctr">
              <a:buNone/>
            </a:lvl3pPr>
            <a:lvl4pPr marL="1531940" indent="0" algn="ctr">
              <a:buNone/>
            </a:lvl4pPr>
            <a:lvl5pPr marL="2042587" indent="0" algn="ctr">
              <a:buNone/>
            </a:lvl5pPr>
            <a:lvl6pPr marL="2553233" indent="0" algn="ctr">
              <a:buNone/>
            </a:lvl6pPr>
            <a:lvl7pPr marL="3063880" indent="0" algn="ctr">
              <a:buNone/>
            </a:lvl7pPr>
            <a:lvl8pPr marL="3574527" indent="0" algn="ctr">
              <a:buNone/>
            </a:lvl8pPr>
            <a:lvl9pPr marL="4085173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744075" y="7665339"/>
            <a:ext cx="898620" cy="292323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120063" y="650360"/>
            <a:ext cx="2165350" cy="69283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1338" y="650360"/>
            <a:ext cx="7398279" cy="69283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40477" y="90225"/>
            <a:ext cx="3428471" cy="34209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9744075" y="7665339"/>
            <a:ext cx="898620" cy="292323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9004" y="4078862"/>
            <a:ext cx="10217746" cy="2819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2129" tIns="51065" rIns="102129" bIns="51065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1114" y="1984904"/>
            <a:ext cx="10014744" cy="1443567"/>
          </a:xfrm>
        </p:spPr>
        <p:txBody>
          <a:bodyPr anchor="b"/>
          <a:lstStyle>
            <a:lvl1pPr marL="0" indent="0" algn="r">
              <a:buNone/>
              <a:defRPr sz="22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3688" y="3489432"/>
            <a:ext cx="10285413" cy="1402866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57283" y="541337"/>
            <a:ext cx="10285413" cy="996061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60892" y="1894681"/>
            <a:ext cx="4962260" cy="559382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5503598" y="1894681"/>
            <a:ext cx="5142706" cy="559382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60891" y="6405827"/>
            <a:ext cx="10195190" cy="10450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33238" y="789450"/>
            <a:ext cx="5080137" cy="757496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5499839" y="789450"/>
            <a:ext cx="5082133" cy="757496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33238" y="1558226"/>
            <a:ext cx="5080137" cy="4667157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5504225" y="1558226"/>
            <a:ext cx="5077746" cy="4667157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744075" y="7668949"/>
            <a:ext cx="902229" cy="292323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09004" y="7127613"/>
            <a:ext cx="10217746" cy="2819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2129" tIns="51065" rIns="102129" bIns="51065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57283" y="541337"/>
            <a:ext cx="10285413" cy="996061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09004" y="6925519"/>
            <a:ext cx="10217746" cy="2819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2129" tIns="51065" rIns="102129" bIns="51065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41337" y="6496050"/>
            <a:ext cx="10014744" cy="616524"/>
          </a:xfrm>
        </p:spPr>
        <p:txBody>
          <a:bodyPr anchor="ctr"/>
          <a:lstStyle>
            <a:lvl1pPr algn="l">
              <a:buNone/>
              <a:defRPr sz="22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541338" y="721784"/>
            <a:ext cx="3561926" cy="5684045"/>
          </a:xfrm>
        </p:spPr>
        <p:txBody>
          <a:bodyPr/>
          <a:lstStyle>
            <a:lvl1pPr marL="0" indent="0">
              <a:buNone/>
              <a:defRPr sz="16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232960" y="721784"/>
            <a:ext cx="6323123" cy="568404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150254" y="730111"/>
            <a:ext cx="5954713" cy="4330701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6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51114" y="5912752"/>
            <a:ext cx="6947165" cy="618404"/>
          </a:xfrm>
        </p:spPr>
        <p:txBody>
          <a:bodyPr anchor="ctr"/>
          <a:lstStyle>
            <a:lvl1pPr algn="l">
              <a:buNone/>
              <a:defRPr sz="22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451114" y="6551484"/>
            <a:ext cx="6947165" cy="909747"/>
          </a:xfrm>
        </p:spPr>
        <p:txBody>
          <a:bodyPr lIns="122555" tIns="0"/>
          <a:lstStyle>
            <a:lvl1pPr marL="0" indent="0">
              <a:buNone/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9004" y="1244294"/>
            <a:ext cx="10217746" cy="2819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2129" tIns="51065" rIns="102129" bIns="51065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60891" y="1840174"/>
            <a:ext cx="10285413" cy="5358866"/>
          </a:xfrm>
          <a:prstGeom prst="rect">
            <a:avLst/>
          </a:prstGeom>
        </p:spPr>
        <p:txBody>
          <a:bodyPr vert="horz" lIns="102129" tIns="51065" rIns="102129" bIns="51065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7668948" y="90225"/>
            <a:ext cx="2977356" cy="342095"/>
          </a:xfrm>
          <a:prstGeom prst="rect">
            <a:avLst/>
          </a:prstGeom>
        </p:spPr>
        <p:txBody>
          <a:bodyPr vert="horz" lIns="102129" tIns="51065" rIns="102129" bIns="51065"/>
          <a:lstStyle>
            <a:lvl1pPr algn="l" eaLnBrk="1" latinLnBrk="0" hangingPunct="1">
              <a:defRPr kumimoji="0" sz="13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23.02.2025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699140" y="90225"/>
            <a:ext cx="3969808" cy="342095"/>
          </a:xfrm>
          <a:prstGeom prst="rect">
            <a:avLst/>
          </a:prstGeom>
        </p:spPr>
        <p:txBody>
          <a:bodyPr vert="horz" lIns="102129" tIns="51065" rIns="102129" bIns="51065"/>
          <a:lstStyle>
            <a:lvl1pPr algn="r" eaLnBrk="1" latinLnBrk="0" hangingPunct="1">
              <a:defRPr kumimoji="0" sz="13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9744075" y="7668951"/>
            <a:ext cx="902229" cy="289465"/>
          </a:xfrm>
          <a:prstGeom prst="rect">
            <a:avLst/>
          </a:prstGeom>
        </p:spPr>
        <p:txBody>
          <a:bodyPr vert="horz" lIns="102129" tIns="51065" rIns="102129" bIns="51065"/>
          <a:lstStyle>
            <a:lvl1pPr algn="r" eaLnBrk="1" latinLnBrk="0" hangingPunct="1">
              <a:defRPr kumimoji="0" sz="13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0891" y="541337"/>
            <a:ext cx="10285413" cy="992453"/>
          </a:xfrm>
          <a:prstGeom prst="rect">
            <a:avLst/>
          </a:prstGeom>
        </p:spPr>
        <p:txBody>
          <a:bodyPr vert="horz" lIns="102129" tIns="51065" rIns="102129" bIns="51065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09004" y="1244294"/>
            <a:ext cx="10217746" cy="2819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2129" tIns="51065" rIns="102129" bIns="51065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09004" y="1252687"/>
            <a:ext cx="10217746" cy="2819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2129" tIns="51065" rIns="102129" bIns="51065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82985" indent="-3829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829801" indent="-31915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276617" indent="-25532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700" kern="1200">
          <a:solidFill>
            <a:schemeClr val="tx2"/>
          </a:solidFill>
          <a:latin typeface="+mn-lt"/>
          <a:ea typeface="+mn-ea"/>
          <a:cs typeface="+mn-cs"/>
        </a:defRPr>
      </a:lvl3pPr>
      <a:lvl4pPr marL="1787263" indent="-25532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297910" indent="-25532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808557" indent="-25532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3319203" indent="-25532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829850" indent="-25532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340497" indent="-25532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06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212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319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425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532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638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745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851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57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4104" y="990691"/>
            <a:ext cx="9719580" cy="5689272"/>
          </a:xfrm>
          <a:prstGeom prst="rect">
            <a:avLst/>
          </a:prstGeom>
        </p:spPr>
        <p:txBody>
          <a:bodyPr wrap="square" lIns="102129" tIns="51065" rIns="102129" bIns="51065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 – один из самых весёлых и долгожданных праздников в году, празднование которого длится семь дней. В это время люди веселятся, ходят в гости, устраивают гулянья и кушают блины.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Кубани Масленица всегда справлялась широко и весело. Казачество гуляло неделю, и неделю эту называли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масляной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сырной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изредка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масныци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заговины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(начало поста). На этой неделе, несмотря на то, что был запрет на мясные продукты, разрешалось есть «скоромное» (непостное).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Бытовали в казачьих станицах традиции праздника, которых более нигде не было. К примеру, в некоторых поселениях полагалось печь блины только в первый день, чтобы деньги водились. В других для той же цели «примазывали» глиной пол в хате. Исследователи описывают оригинальный обычай, по которому хозяйка верхом на кочерге «объезжала» вокруг хаты, читая молитву перед постом.</a:t>
            </a:r>
          </a:p>
          <a:p>
            <a:r>
              <a:rPr lang="ru-RU" sz="2700" i="1" dirty="0">
                <a:latin typeface="Bahnschrift Light Condensed" panose="020B0502040204020203" pitchFamily="34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221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8325" y="393874"/>
            <a:ext cx="9975358" cy="3057782"/>
          </a:xfrm>
          <a:prstGeom prst="rect">
            <a:avLst/>
          </a:prstGeom>
        </p:spPr>
        <p:txBody>
          <a:bodyPr wrap="square" lIns="102129" tIns="51065" rIns="102129" bIns="51065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дня праздничной недели свой смысл, название и ритуалы. 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встреча. Принято ходить по гостям и выпекать первый блин. Его наши предки отдавали беднякам – помянуть усопших или блин оставляли на слуховом оконце и приговаривали: «Честные родители наши, вот для вашей души блинок!». Утром  казаки шли в церковь на заутреню, а после отправлялись к родственникам, друзьям, поздравляли их с приходом Масленицы, угощались. Сами гости приносили с собой угощение и хозяева ставили на стол все, что было.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" y="4163624"/>
            <a:ext cx="8099649" cy="3828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586" y="393874"/>
            <a:ext cx="10060618" cy="3103949"/>
          </a:xfrm>
          <a:prstGeom prst="rect">
            <a:avLst/>
          </a:prstGeom>
        </p:spPr>
        <p:txBody>
          <a:bodyPr wrap="square" lIns="102129" tIns="51065" rIns="102129" bIns="51065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Хозяйки готовили очень щедрое угощение, пекли блины, варили вареники с творогом, жарили яичницу, ставили на стол большое количество "припеков" (разные лакомства, с которыми ели блины). На столы ставили большие " глэчики" со сметаной, топлёным маслом, огромные миски с варениками и конечно же блюда с высокими горками блинов, блинков, блинцов...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Вы знаете, что блины, блинки и блинцы - это разные блюда?</a:t>
            </a:r>
          </a:p>
          <a:p>
            <a:endParaRPr lang="ru-RU" sz="2700" dirty="0">
              <a:latin typeface="Bahnschrift Light Condensed" panose="020B0502040204020203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0" y="3699991"/>
            <a:ext cx="8712968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29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289" y="308615"/>
            <a:ext cx="10316397" cy="2192738"/>
          </a:xfrm>
          <a:prstGeom prst="rect">
            <a:avLst/>
          </a:prstGeom>
        </p:spPr>
        <p:txBody>
          <a:bodyPr wrap="square" lIns="102129" tIns="51065" rIns="102129" bIns="51065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Блины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- толстые, пышные, ноздреватые (все с дырочками), готовятся на опаре, завариваются кипятком и подаются на стол "горкой", то есть на большом блюде круглыми высокими стопочками-пирамидками. Эти блины брали с общего блюда руками, сворачивали, макали в "припёки" и ели. Съешь такой блин-другой, и сыт будешь...</a:t>
            </a:r>
            <a:endParaRPr lang="ru-RU" sz="2400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17" y="2967959"/>
            <a:ext cx="7673353" cy="4758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3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25" y="479134"/>
            <a:ext cx="9975358" cy="1949787"/>
          </a:xfrm>
          <a:prstGeom prst="rect">
            <a:avLst/>
          </a:prstGeom>
        </p:spPr>
        <p:txBody>
          <a:bodyPr wrap="square" lIns="102129" tIns="51065" rIns="102129" bIns="51065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Блинки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тонкие, почти прозрачные, без дырочек. Чем хозяйка "рукастее", тем тоньше блинок! В блинки заворачивали разные начинки и подавали на стол на больших блюдах. Эти блинки каждый брал себе на тарелку, и по своему вкусу сверху поливал сметаной, маслом, разными "наливками".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83" y="2695881"/>
            <a:ext cx="7673351" cy="4604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8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069" y="479135"/>
            <a:ext cx="9752370" cy="3057782"/>
          </a:xfrm>
          <a:prstGeom prst="rect">
            <a:avLst/>
          </a:prstGeom>
        </p:spPr>
        <p:txBody>
          <a:bodyPr wrap="square" lIns="102129" tIns="51065" rIns="102129" bIns="51065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Блинцы - маленькие блинчики из кислого молока, похожие на оладьи, только жарятся не на масле, а пекутся в печи. Вот именно к блинцам подавали икру, селёдку, грибы, разные солёности и копчёности.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Хозяин становился у ворот и зазывал к себе гостей: "Заходьте до нас, а завтри мы до Вас!".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Те, кто приходил в дом без приглашения, обязательно приносили угощение с собой, отдавали хозяевам, а те ставили угощение на общий стол и после этого приглашали присоединиться к общему застолью.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11" y="4086854"/>
            <a:ext cx="8354180" cy="381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0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90</TotalTime>
  <Words>272</Words>
  <Application>Microsoft Office PowerPoint</Application>
  <PresentationFormat>B4 (ISO) (250x353 мм)</PresentationFormat>
  <Paragraphs>13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11</cp:revision>
  <dcterms:created xsi:type="dcterms:W3CDTF">2025-02-22T21:13:10Z</dcterms:created>
  <dcterms:modified xsi:type="dcterms:W3CDTF">2025-02-23T18:53:44Z</dcterms:modified>
</cp:coreProperties>
</file>