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86" r:id="rId2"/>
  </p:sldMasterIdLst>
  <p:notesMasterIdLst>
    <p:notesMasterId r:id="rId70"/>
  </p:notesMasterIdLst>
  <p:sldIdLst>
    <p:sldId id="1505" r:id="rId3"/>
    <p:sldId id="1709" r:id="rId4"/>
    <p:sldId id="1710" r:id="rId5"/>
    <p:sldId id="1736" r:id="rId6"/>
    <p:sldId id="1773" r:id="rId7"/>
    <p:sldId id="1711" r:id="rId8"/>
    <p:sldId id="1712" r:id="rId9"/>
    <p:sldId id="1713" r:id="rId10"/>
    <p:sldId id="1714" r:id="rId11"/>
    <p:sldId id="1807" r:id="rId12"/>
    <p:sldId id="1808" r:id="rId13"/>
    <p:sldId id="1809" r:id="rId14"/>
    <p:sldId id="1715" r:id="rId15"/>
    <p:sldId id="1734" r:id="rId16"/>
    <p:sldId id="1716" r:id="rId17"/>
    <p:sldId id="1744" r:id="rId18"/>
    <p:sldId id="1811" r:id="rId19"/>
    <p:sldId id="1748" r:id="rId20"/>
    <p:sldId id="1749" r:id="rId21"/>
    <p:sldId id="1810" r:id="rId22"/>
    <p:sldId id="1717" r:id="rId23"/>
    <p:sldId id="1718" r:id="rId24"/>
    <p:sldId id="1719" r:id="rId25"/>
    <p:sldId id="1779" r:id="rId26"/>
    <p:sldId id="1513" r:id="rId27"/>
    <p:sldId id="1514" r:id="rId28"/>
    <p:sldId id="1722" r:id="rId29"/>
    <p:sldId id="1813" r:id="rId30"/>
    <p:sldId id="1812" r:id="rId31"/>
    <p:sldId id="1778" r:id="rId32"/>
    <p:sldId id="1530" r:id="rId33"/>
    <p:sldId id="1674" r:id="rId34"/>
    <p:sldId id="1675" r:id="rId35"/>
    <p:sldId id="1753" r:id="rId36"/>
    <p:sldId id="1754" r:id="rId37"/>
    <p:sldId id="1794" r:id="rId38"/>
    <p:sldId id="1793" r:id="rId39"/>
    <p:sldId id="1792" r:id="rId40"/>
    <p:sldId id="1791" r:id="rId41"/>
    <p:sldId id="1790" r:id="rId42"/>
    <p:sldId id="1780" r:id="rId43"/>
    <p:sldId id="1756" r:id="rId44"/>
    <p:sldId id="1771" r:id="rId45"/>
    <p:sldId id="1772" r:id="rId46"/>
    <p:sldId id="1795" r:id="rId47"/>
    <p:sldId id="1796" r:id="rId48"/>
    <p:sldId id="1797" r:id="rId49"/>
    <p:sldId id="1798" r:id="rId50"/>
    <p:sldId id="1799" r:id="rId51"/>
    <p:sldId id="1800" r:id="rId52"/>
    <p:sldId id="1801" r:id="rId53"/>
    <p:sldId id="1802" r:id="rId54"/>
    <p:sldId id="1803" r:id="rId55"/>
    <p:sldId id="1804" r:id="rId56"/>
    <p:sldId id="1805" r:id="rId57"/>
    <p:sldId id="1806" r:id="rId58"/>
    <p:sldId id="1553" r:id="rId59"/>
    <p:sldId id="1678" r:id="rId60"/>
    <p:sldId id="1679" r:id="rId61"/>
    <p:sldId id="1680" r:id="rId62"/>
    <p:sldId id="1681" r:id="rId63"/>
    <p:sldId id="1755" r:id="rId64"/>
    <p:sldId id="1683" r:id="rId65"/>
    <p:sldId id="1685" r:id="rId66"/>
    <p:sldId id="1774" r:id="rId67"/>
    <p:sldId id="1775" r:id="rId68"/>
    <p:sldId id="1789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7C5989"/>
    <a:srgbClr val="274E75"/>
    <a:srgbClr val="384E64"/>
    <a:srgbClr val="A8EEFE"/>
    <a:srgbClr val="96EAFE"/>
    <a:srgbClr val="4D6B89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AEED-6FAA-4C1A-8C3D-44391978D9F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8E9-A4E7-4813-B068-74AB4BDFE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64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8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BDCBADE1-6C0D-4CC0-AC6B-7316B9F6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9D864D61-B2A7-406C-9F4E-7E3CC0CD5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2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1AA64-46BB-4662-8960-67027783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C2634D-F19F-45DE-9A5E-758293914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0848B2-B417-477F-90C5-E045A10D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564E46-2258-427B-B80C-8631D341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64B2F8-1BD1-42DD-B356-97BA49D8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46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F3282-258A-47B9-B986-537F67F6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58982-2C71-454E-A1E3-B297B2BB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F66531-5A8F-4B50-91A3-1F86BE41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57626E-20C5-433E-8478-77A0E16D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C5D7EC-2FE2-4813-84ED-2B58CE1A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47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21282-F953-4438-890B-ACB745F7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C79D9E-F8E4-4985-AB02-63D7A6EB1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5B8489-0AEF-4A19-A055-31AA4B2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117B53-4B9D-4B1C-B618-A5C4B62C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C8518-E7A2-4A92-82FB-D15DC772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91AFC-1C69-43D4-86BE-79919832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53387-CD99-46FD-8E87-A80F394A3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13AF9E-CACD-439B-9FFA-3461D1DC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7F684B-85B1-4F41-BB6B-26D74B2A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051BEC-3532-4966-A7DF-3D5D2821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1AF06A-C55C-4B3A-AF58-4CC8A002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6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09578-2A55-460B-8B13-BB02F8E7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E308AB-D20C-491B-9432-A7654781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9641E8-667F-409E-BFF9-352FFFFC9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838A89-C3C6-46D3-AEEC-AF0FC22A4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B5CE23-30A6-45E3-96A4-B14313144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71F20AF-CEBC-4EB1-B4B6-A25D73B2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FF83DD-36E2-4530-8F89-0FBEFEA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28F36AB-6325-48B8-8E08-F1600967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50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2B946-F7B7-440C-AB81-331D9299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9D17A2-DED6-4F2E-9A2C-4F45E17B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CDF8DC-BA47-4496-BDDD-FA0D0445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72C7D7-6A52-4501-9EC9-9A33E2D6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92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2C75C5-4441-48CA-8AF4-1992D452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0F5BEC-891F-438C-80CF-C7CAAFFE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1CC242-823D-4758-9A42-D68151A1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528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23F62-2BE7-4825-A2A8-0EE8F70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D1A5D-0EFF-4FA4-8C65-3B898B28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6045F7-BDF2-4F82-943D-5DC22901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FDF490-25CF-4FF6-97D0-FAD91FE4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C6C341-8282-4540-9F04-559189A2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8EEC4-B37F-47F7-8131-A6E4AB9B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8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5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BFB92-C1A7-4D69-B15C-E3BADB3B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46B9AD-67BB-4FB4-9198-46BA4C898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EA1DE6-E09B-4BD0-A694-7B0A8982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1DAEDF-A70C-4523-8118-3D08586A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2519E5-21B4-447E-A6DD-EBA64030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8045E1-A0ED-443E-A4DE-8ED2E30D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6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1CE0C-B6A9-4103-9938-53CE5077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E50183-BA36-4B68-9876-FF089CFEC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C8F3A-BC55-4E02-884F-C307E5C6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C91159-49E1-4036-BCD0-06A22361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5D8F3-93C4-4BFB-AB88-FD232B5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87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334C1E-F84F-433E-937F-C643D09A9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45EFD5-12F6-4B16-A86D-407D41934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2B980-8D73-4C91-8C19-1541A102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1B561B-906F-4578-98B0-984AB1A2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85AAF-2D58-451C-99E4-9253DEEF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1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9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70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8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6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EC7E2-F7DB-4553-B910-625B115E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36ADDC-10E4-46CA-985F-55FE8CBC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20D2DF-F56A-47E2-B26F-D9042C76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AB77-4A93-4ED2-B1B1-187E2CB9BC13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1A543E-529A-4B84-B734-5D1BD20EF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ACA96F-2BBE-4A65-9A07-2203E6A9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6694-59EC-46B3-97DA-1A6A729B4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poop/primernaia-adaptirovannaia-osnovnaia-obrazovatelnaia-programma-osnovnogo-obshchego-obrazovaniia-obuchaiushchikhsia-s-zaderzhkoi-psikhicheskogo-razvitiia" TargetMode="External"/><Relationship Id="rId2" Type="http://schemas.openxmlformats.org/officeDocument/2006/relationships/hyperlink" Target="https://fgosreestr.ru/poop/primernaia-adaptirovannaia-osnovnaia-obrazovatelnaia-programma-osnovnogo-obshchego-obrazovaniia-obuchaiushchikhsia-s-rasstroistvami-autisticheskogo-spektr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0566D2B4-6753-44C5-A4DE-7ADA2DFD5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071678"/>
            <a:ext cx="8351838" cy="25094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110397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110397"/>
                </a:solidFill>
                <a:latin typeface="Arial" charset="0"/>
              </a:rPr>
              <a:t> Обновленные ФГОС: новые механизмы повышения качества образования</a:t>
            </a:r>
            <a:r>
              <a:rPr lang="ru-RU" sz="36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1103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ru-RU" alt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Подзаголовок 2">
            <a:extLst>
              <a:ext uri="{FF2B5EF4-FFF2-40B4-BE49-F238E27FC236}">
                <a16:creationId xmlns:a16="http://schemas.microsoft.com/office/drawing/2014/main" xmlns="" id="{3DD47DA4-44F7-4954-855A-63E6799F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551631" cy="1738303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Н.Б, директор Центра модернизации общего образования РИПК и ППРО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Апрель 2022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8918 5272444;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ivanovanb55@mail.ru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Рисунок 1">
            <a:extLst>
              <a:ext uri="{FF2B5EF4-FFF2-40B4-BE49-F238E27FC236}">
                <a16:creationId xmlns:a16="http://schemas.microsoft.com/office/drawing/2014/main" xmlns="" id="{4474023C-F967-4A1B-BBF4-D52B1F8D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2771775" cy="15859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2763C8-A5B0-42E9-B9E5-F96AEC440672}"/>
              </a:ext>
            </a:extLst>
          </p:cNvPr>
          <p:cNvSpPr/>
          <p:nvPr/>
        </p:nvSpPr>
        <p:spPr>
          <a:xfrm>
            <a:off x="2862263" y="42863"/>
            <a:ext cx="5957887" cy="1585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 модернизации общего образования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ПООП ООО с 1 сентября 2022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ПООП ООО с 1 сентября 2022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ПООП ООО с 1 сентября 2022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3999" cy="59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FE7B1-D030-4416-B671-E67365C2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НОО и ФГОС ООО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6A9AB4-E882-484B-A5D5-C3C2644C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27" t="36384" r="28087" b="12220"/>
          <a:stretch/>
        </p:blipFill>
        <p:spPr>
          <a:xfrm>
            <a:off x="107504" y="980728"/>
            <a:ext cx="9036496" cy="5688632"/>
          </a:xfrm>
        </p:spPr>
      </p:pic>
    </p:spTree>
    <p:extLst>
      <p:ext uri="{BB962C8B-B14F-4D97-AF65-F5344CB8AC3E}">
        <p14:creationId xmlns="" xmlns:p14="http://schemas.microsoft.com/office/powerpoint/2010/main" val="27229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4257676" cy="850105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результаты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направлениям воспитания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933816"/>
              </p:ext>
            </p:extLst>
          </p:nvPr>
        </p:nvGraphicFramePr>
        <p:xfrm>
          <a:off x="0" y="1188720"/>
          <a:ext cx="4929190" cy="5669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29190"/>
              </a:tblGrid>
              <a:tr h="5526404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эстетическое;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физическое,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 и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эмоционального благополучия;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ценность научного познания.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1096" y="0"/>
            <a:ext cx="4482904" cy="10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Метапредметные результаты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(по видам УУД):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753826"/>
              </p:ext>
            </p:extLst>
          </p:nvPr>
        </p:nvGraphicFramePr>
        <p:xfrm>
          <a:off x="4786314" y="1285860"/>
          <a:ext cx="4143404" cy="20717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УПД: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логические,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базовые исследовательские,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+mn-lt"/>
                        </a:rPr>
                        <a:t>работа с информацией.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902298"/>
              </p:ext>
            </p:extLst>
          </p:nvPr>
        </p:nvGraphicFramePr>
        <p:xfrm>
          <a:off x="4786314" y="3643314"/>
          <a:ext cx="4143404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43404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УКД: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общение,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совместная деятельность.</a:t>
                      </a:r>
                    </a:p>
                  </a:txBody>
                  <a:tcPr marT="60960" marB="609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121818"/>
              </p:ext>
            </p:extLst>
          </p:nvPr>
        </p:nvGraphicFramePr>
        <p:xfrm>
          <a:off x="4857752" y="5143512"/>
          <a:ext cx="4071966" cy="13573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1966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УРД: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самоорганизация,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самоконтроль.</a:t>
                      </a:r>
                    </a:p>
                  </a:txBody>
                  <a:tcPr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7143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предметные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50206" cy="5590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в устной или письменной форме содержания прослушанных или прочитанных текстов с заданной степенью свернутости: подробное изложение (исходный текст объемом не менее 280 слов), сжатое и выборочное изложение (исходный текст объемом не менее 300 слов);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пересказ прочитанного или прослушанного текста объемом не менее 150 слов; совершенствование умения выразительно (с учетом индивидуальных особенностей обучающихся) читать, в том числе наизусть, не менее 12 произведений и (или) фрагментов; совершенствование умения писать сочинение-рассуждение по заданной теме с опорой на прочитанные произведения (не менее 250 слов).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44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ФГОС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34.2.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ООО ФГОС 2021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:a16="http://schemas.microsoft.com/office/drawing/2014/main" xmlns="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8891480"/>
              </p:ext>
            </p:extLst>
          </p:nvPr>
        </p:nvGraphicFramePr>
        <p:xfrm>
          <a:off x="0" y="620690"/>
          <a:ext cx="9144000" cy="6140689"/>
        </p:xfrm>
        <a:graphic>
          <a:graphicData uri="http://schemas.openxmlformats.org/drawingml/2006/table">
            <a:tbl>
              <a:tblPr/>
              <a:tblGrid>
                <a:gridCol w="269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3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предметов, курсов и курсов внеурочной  деятельности;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 реализации ООП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4E7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8C50CEF6-E03C-44CA-9773-BF7C0F22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20688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2022: ООП ООО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30" name="Group 18">
            <a:extLst>
              <a:ext uri="{FF2B5EF4-FFF2-40B4-BE49-F238E27FC236}">
                <a16:creationId xmlns:a16="http://schemas.microsoft.com/office/drawing/2014/main" xmlns="" id="{2ABC3424-10DA-40DA-B0C9-0E28B33A7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8891480"/>
              </p:ext>
            </p:extLst>
          </p:nvPr>
        </p:nvGraphicFramePr>
        <p:xfrm>
          <a:off x="0" y="620690"/>
          <a:ext cx="9144000" cy="6217944"/>
        </p:xfrm>
        <a:graphic>
          <a:graphicData uri="http://schemas.openxmlformats.org/drawingml/2006/table">
            <a:tbl>
              <a:tblPr/>
              <a:tblGrid>
                <a:gridCol w="269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3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ООП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учебных предметов, </a:t>
                      </a: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курсов,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 внеурочной  </a:t>
                      </a: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учебных модулей;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103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03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 реализации ООП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4E7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797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МИНПРОСВЕЩЕНИЯ РОССИИ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от 31 мая 2021 г. N 286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начального общего образования»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ПРИКАЗ от 31 мая 2021 г. N 287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ФГОС основного общего образования»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715375" cy="4643437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Утвердить прилагаемый ФГОС начального общего образования.</a:t>
            </a:r>
          </a:p>
          <a:p>
            <a:pPr marL="457200" indent="-457200">
              <a:buFont typeface="Arial" charset="0"/>
              <a:buNone/>
              <a:defRPr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Установить, что: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вправе осуществлять в соответствии с ФГОС обучение несовершеннолетних обучающихся,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зачисленных до вступления в силу настоящего приказа,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согласия их родителей (законных представителей);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на обучение в соответствии с ФГОС 2009 г. прекращается с 1 сентября 2022 года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АООП ООО – протокол ФУМО 18.03.2022 № 1/22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6435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Примерная АООП основного общего образования обучающихся с расстройствами </a:t>
            </a:r>
            <a:r>
              <a:rPr lang="ru-RU" sz="2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аутистического</a:t>
            </a: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спектра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обучающихся с задержкой психического развития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обучающихся с нарушением слуха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слепых обучающихся 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слабовидящих обучающихся 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обучающихся с тяжелыми нарушениями речи</a:t>
            </a:r>
            <a:endParaRPr lang="ru-RU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Примерная АООП основного общего образования обучающихся с нарушениями</a:t>
            </a:r>
            <a:r>
              <a:rPr lang="ru-RU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опорно-двигательного аппарата</a:t>
            </a:r>
          </a:p>
          <a:p>
            <a:endParaRPr lang="ru-RU" sz="2000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ФГОС: Рабочая программа учебного предмета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 том числе внеурочной деятельности), 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учебных модулей должны включать: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содержание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учебного предмета, учебного курса 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планируемые результаты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освоения учебного предмета, …;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тематическое планирование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указанием кол-ва часов, отводимых на освоение каждой темы учебного предмета,  и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по этой теме электронных (цифровых) образовательных ресурсов, являющихся учебно-методическими материалами (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курсов внеурочной деятельности также должны содержать указание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форму проведения занятий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Рабочие программы учебных предметов … формируются с учетом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464347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в соответствии с требованиями федеральных государственных образовательных стандартов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учебного предмета;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учебников,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5715016"/>
          <a:ext cx="914399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3"/>
                <a:gridCol w="1785950"/>
                <a:gridCol w="928694"/>
                <a:gridCol w="3286148"/>
                <a:gridCol w="2285983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курсов внеурочной деятельности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4500594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курса внеурочной деятельности в соответствии с требованиями ФГОС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курса внеурочной деятельности;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курса;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 проведения занятий;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29264"/>
          <a:ext cx="9144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80"/>
                <a:gridCol w="1609350"/>
                <a:gridCol w="1097284"/>
                <a:gridCol w="1536198"/>
                <a:gridCol w="1975112"/>
                <a:gridCol w="1975077"/>
              </a:tblGrid>
              <a:tr h="76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2022: ООП ООО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983179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универсальных учебных действий у обучающихся должна содержать: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взаимосвязи универсальных учебных действий с содержанием учебных предметов;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особенностей реализации основных направлений и форм учебно-исследовательской деятельности в рамках урочной и внеурочной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D00DF-129B-4EED-89AB-A016BCAF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9888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начального общего образования –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6 октября 2009 г. N 373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Изменения: </a:t>
            </a:r>
            <a:r>
              <a:rPr lang="ru-RU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ноября 2010 г., 22 сентября 2011 г., 18 декабря 2012 г., 29 декабря 2014 г., 18 мая, 31 декабря 2015 г.,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декабря 2020 г.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AB5AD5-66A7-477D-8AAE-9A072AEE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86916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19.6.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имеет модульную структуру и включает в себя: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особенностей воспитательного процесса;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воспитания обучающихся;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деятельность;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самоанализа воспитательной работы в организации, осуществляющей образовательную деятельность.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14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xmlns="" id="{DAD67D24-8557-447A-B960-5301427BF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8913"/>
            <a:ext cx="7886700" cy="535053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F5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– ФГОС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Объект 2">
            <a:extLst>
              <a:ext uri="{FF2B5EF4-FFF2-40B4-BE49-F238E27FC236}">
                <a16:creationId xmlns:a16="http://schemas.microsoft.com/office/drawing/2014/main" xmlns="" id="{E2814F3A-F943-49FE-88F7-97A688E58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836713"/>
            <a:ext cx="8280598" cy="5832374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«Особенности организуемого в школе воспитательного процесса»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«Цель и задачи воспитания»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«Виды, формы и содержание деятельности»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«Основные направления самоанализа воспитательной работы»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9F15528-1F3D-4BFF-A04F-57E684FA6A45}"/>
              </a:ext>
            </a:extLst>
          </p:cNvPr>
          <p:cNvGraphicFramePr>
            <a:graphicFrameLocks/>
          </p:cNvGraphicFramePr>
          <p:nvPr/>
        </p:nvGraphicFramePr>
        <p:xfrm>
          <a:off x="604072" y="2814818"/>
          <a:ext cx="8280598" cy="319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8655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Инвариантные модули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«Классное руководство»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«Школьный урок»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«Курсы внеурочной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«Работа с родителями»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«Самоуправление»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«Профориентация»</a:t>
                      </a:r>
                    </a:p>
                  </a:txBody>
                  <a:tcPr marL="68562" marR="68562" marT="34284" marB="34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Вариативные модули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«Ключевые общешкольные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«Детские общественные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«Школьные медиа»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«Экскурсии, экспедиции, походы»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«Организация предметно-</a:t>
                      </a:r>
                    </a:p>
                    <a:p>
                      <a:pPr algn="l"/>
                      <a:r>
                        <a:rPr lang="ru-RU" sz="2200" b="1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эстетической среды»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34284" marB="342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57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BC02E4-0DF2-4B01-AE59-9E0EDB59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260648"/>
            <a:ext cx="8975188" cy="3600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Структура РПВ будет изменена к 1 сентября 2022 г.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A22FFAF-6993-44C4-BF7F-77B1F303C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4700635"/>
              </p:ext>
            </p:extLst>
          </p:nvPr>
        </p:nvGraphicFramePr>
        <p:xfrm>
          <a:off x="0" y="812757"/>
          <a:ext cx="9144000" cy="594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4128339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1295345006"/>
                    </a:ext>
                  </a:extLst>
                </a:gridCol>
              </a:tblGrid>
              <a:tr h="48512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 изменениями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 сентября 2022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0693458"/>
                  </a:ext>
                </a:extLst>
              </a:tr>
              <a:tr h="495907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19.6. Рабочая программа воспитания имеет модульную структуру и включает в себя: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особенностей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воспитательного процесса;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совместной деятельности педагогических работников, обучающихся и социальных партнеров организации;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самоанализа </a:t>
                      </a: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 работы в организации, осуществляющей образовательную деятельность.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32.3. Рабочая программа воспитания может иметь модульную структуру и включать: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воспитательного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процесса в Организации;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и задачи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воспитания;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виды, формы и содержание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воспитательной деятельности с учетом специфики Организации, интересов субъектов воспитания, тематики модулей;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систему поощрения </a:t>
                      </a:r>
                      <a:r>
                        <a:rPr lang="ru-RU" sz="2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социальной успешности и проявлений активной жизненной позиции обучающихся.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97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8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НИКО 2021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399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0"/>
            <a:ext cx="8708262" cy="71435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8462174"/>
              </p:ext>
            </p:extLst>
          </p:nvPr>
        </p:nvGraphicFramePr>
        <p:xfrm>
          <a:off x="2" y="714353"/>
          <a:ext cx="9143997" cy="4214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333"/>
                <a:gridCol w="850562"/>
                <a:gridCol w="835862"/>
                <a:gridCol w="872578"/>
                <a:gridCol w="854220"/>
                <a:gridCol w="854220"/>
                <a:gridCol w="854220"/>
                <a:gridCol w="854220"/>
                <a:gridCol w="854220"/>
                <a:gridCol w="850562"/>
              </a:tblGrid>
              <a:tr h="4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76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61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3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3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5072074"/>
            <a:ext cx="8643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Обязательное введение ФГОС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Рекомендуемое введение ФГОС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643578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6143644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5143512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2022: ООП ООО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коррекционной работы должна содержать: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429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особых образовательных потребностей обучающихся с ОВЗ;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индивидуально ориентированных диагностических и коррекционных мероприятий, обеспечивающих удовлетворение индивидуальных образовательных потребностей обучающихся с ОВЗ и освоение ими программы основного общего образования, в том числе адаптированной;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программы коррекционных учебных курсов;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дополнительных коррекционных учебных курсов и их рабочие программы (при наличии);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коррекционной работы и подходы к их оценке с целью корректировки индивидуального плана диагностических и коррекционных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3957638" cy="378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Обновление содержания общего образования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Примерные рабочие программы учебных предметов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000240"/>
            <a:ext cx="4143375" cy="371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предметные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Универсальные кодификаторы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85720" y="214290"/>
            <a:ext cx="8572500" cy="19304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2022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857892"/>
            <a:ext cx="8643938" cy="77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ВПР, ОГЭ, ЕГЭ,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21" t="14246" r="37521" b="22628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7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72" t="19993" r="33067" b="13472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по обществознанию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Финансовая грамотность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Налоговое поведение</a:t>
            </a:r>
          </a:p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Антикоррупционные</a:t>
            </a:r>
            <a:r>
              <a:rPr lang="ru-RU" sz="3600" b="1" dirty="0" smtClean="0">
                <a:solidFill>
                  <a:srgbClr val="002060"/>
                </a:solidFill>
              </a:rPr>
              <a:t> действия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Место России в современном мире. Политика сдерживания России.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Здоровый образ жизни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Информационная безопасность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образования</a:t>
            </a:r>
            <a:endParaRPr lang="ru-RU" sz="3600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результаты. 5 класс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85791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и речь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устные монологические высказывания объёмом не менее  5  предложений на основе жизненных наблюдений …….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в диалоге на лингвистические темы (в рамках изученного) и в диалоге/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полилоге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основе жизненных наблюдений объёмом не менее 3 реплик.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 пересказывать прочитанный или прослушанный текст объёмом не менее 100 слов. Понимать содержание прослушанных и прочитанных научноучебных и художественных текстов различных функционально-смысловых типов речи объёмом не менее 150 слов: подробно и сжато передавать в письменной форме содержание исходного текста (для подробного изложения объём исходного текста должен составлять не менее 100 слов; для сжатого изложения — не менее 110 слов).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 на письме нормы современного русского литературного языка, в том числе во время списывания текста объёмом 90—100 слов; словарного диктанта объёмом 15—20 слов; диктанта на основе связного текста объёмом 90—100 слов,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результаты. 9 класс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0072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и речь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устные монологические высказывания объёмом не менее 80 слов на основе наблюдений, личных впечатлений, чтения научно-учебной, художественной и научно-популярной литературы: монолог-сообщение, монолог-описание, монолограссуждение, монолог-повествование; выступать с научным сообщением.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 пересказывать прочитанный или прослушанный текст объёмом не менее 150 слов.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 в устной речи и на письме нормы современного русского литературного языка, в том числе во время списывания текста объёмом 140—160 слов; словарного диктанта объёмом 35—40 слов; диктанта на основе связного текста объёмом 140—160 слов,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14414" y="28572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 ДЕЙСТВИЙ ПО ВВЕДЕНИЮ </a:t>
            </a:r>
          </a:p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 ФГОС НОО и ООО</a:t>
            </a:r>
            <a:endParaRPr lang="ru-RU" dirty="0"/>
          </a:p>
        </p:txBody>
      </p:sp>
      <p:pic>
        <p:nvPicPr>
          <p:cNvPr id="1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56" y="171763"/>
            <a:ext cx="5461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1" t="22798" r="4837" b="12099"/>
          <a:stretch/>
        </p:blipFill>
        <p:spPr bwMode="auto">
          <a:xfrm>
            <a:off x="7558386" y="980530"/>
            <a:ext cx="1585615" cy="5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1066831"/>
              </p:ext>
            </p:extLst>
          </p:nvPr>
        </p:nvGraphicFramePr>
        <p:xfrm>
          <a:off x="1" y="1142982"/>
          <a:ext cx="9144000" cy="57150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2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7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6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9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41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76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44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2025/2026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2026/2027 уч.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590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ОБЖ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Группа 21"/>
          <p:cNvGrpSpPr/>
          <p:nvPr/>
        </p:nvGrpSpPr>
        <p:grpSpPr>
          <a:xfrm>
            <a:off x="3643306" y="5786454"/>
            <a:ext cx="789689" cy="852691"/>
            <a:chOff x="6169454" y="6226174"/>
            <a:chExt cx="896206" cy="46217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39744" y="6386204"/>
              <a:ext cx="499206" cy="122483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599667" y="6561813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169454" y="622617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82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2999"/>
            <a:ext cx="6857998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5729"/>
            <a:ext cx="78867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9144000" cy="29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ФЗ «Об образовании в РФ»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Статья 12. Образовательные программы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от 17.08.2021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25624"/>
            <a:ext cx="8501122" cy="47466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7.2.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примерного учебного плана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примерного календарного учебного графика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(или)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примерных рабочих программ учебных предметов, курсов,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дисциплин (модулей), включенных в соответствующую примерную основную общеобразовательную программу. В этом случае такая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учебно-методическая документация не разрабатывается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1476399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ФЗ «Об образовании в РФ»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Статья 12.1. Общие требования к организации воспитания обучающихся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Обновление от 17.08.2021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8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 и календарного плана воспитательной работы, разрабатываемых и утверждаемых такими организациями самостоятельно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иное не установлено настоящим Федеральным законом.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разработке основной общеобразовательной программы организация, осуществляющая образовательную деятельность, вправе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включенных в соответствующую примерную основную общеобразовательную программу.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случае такая учебно-методическая документация не разрабатывается.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464347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рабочей программы в соответствии с требованиями федеральных государственных образовательных стандартов общего образования должна иметь обязательные компоненты: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учебного предмета, учебного курса;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 указанием: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Кол-ва часов, отводимых на освоение каждой темы учебного предмета;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 (по возможности) в виде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программ, электронных учебников, электронных библиотек, виртуальных лабораторий, игровые программы;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ресурса рабочей программы воспитания.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5715016"/>
          <a:ext cx="914399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3"/>
                <a:gridCol w="1785950"/>
                <a:gridCol w="928694"/>
                <a:gridCol w="3286148"/>
                <a:gridCol w="2285983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 раздела или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Цифровые образовательные ресурсы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Воспитательный потенциал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рабочей программе учебных предметов, учебных курсов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5.3. Учитель вправе: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варьировать содержание разделов, тем, обозначенных в рабочей программе;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устанавливать последовательность изучения тем;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распределять учебный материал внутри тем;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определять время, отведенное на изучение темы;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выбирать методики и технологии обучения и воспитания;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подбирать и (или) разрабатывать оценочные средства.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5.4.  Учитель вправе самостоятельно вносить изменения в текущие сроки освоения содержания рабочей программы, календарно-тематического плана в течение учебного года, не нарушая общего количества часов, отведенных на освоение программы утвержденным учебным планом и календарным учебным графиком.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5.6. Учитель самостоятельно определяет форму подготовки учебного занятия или блока учебных занятий: план, технологическая карта, конспект, поурочный план, блочная схема, опорный конспект, сценарий урока, модель учебного занятия.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000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к письму Общероссийского профсоюза образования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07.07.2016 г. № 323. Дополнительные разъяснения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сокращению и устранению избыточной отчетности учителей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Участие в разработке рабочих программ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пункту 1 части 1 ст. 48 Закона № 273 педагогические работники обязаны обеспечивать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полном объёме реализацию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преподаваемых учебных предмета, курса, дисциплины (модуля) в соответствии с утверждённой рабочей программой. Как следует из части 9 ст. 2 Закона № 273, рабочие программы учебных предметов, курсов, дисциплин (модулей) являются компонентами ООП, которая в соответствии с частью 5 ст. 12 Закона № 273 самостоятельно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разрабатывается и утверждается организацией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деятельность.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свою очередь, как установлено пунктом 5 части 3 ст. 47 Закона № 273,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 пользуются правом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участие в разработке образовательных программ, в том числе рабочих программ учебных предметов, курсов, дисциплин (модулей).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Законом № 273 предусмотрена разработка рабочих программ учебных предметов, курсов, дисциплин (модулей) организацией, 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рабочей программы конкретного учителя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письмо о введении федеральных государственных образовательных стандартов начального общего и основного общего образования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Биология. Основное общее образование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6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язык. Начальная школа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мир. Начальная школа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9001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xmlns="" id="{E5BC1B9F-F7DC-4AF4-8F1E-E165D1DE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 sz="2800"/>
          </a:p>
        </p:txBody>
      </p:sp>
      <p:pic>
        <p:nvPicPr>
          <p:cNvPr id="57347" name="Объект 4">
            <a:extLst>
              <a:ext uri="{FF2B5EF4-FFF2-40B4-BE49-F238E27FC236}">
                <a16:creationId xmlns:a16="http://schemas.microsoft.com/office/drawing/2014/main" xmlns="" id="{E3BD6424-5924-47E6-A161-0D0D7F7F7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6" t="16542" r="30321" b="7091"/>
          <a:stretch>
            <a:fillRect/>
          </a:stretch>
        </p:blipFill>
        <p:spPr>
          <a:xfrm>
            <a:off x="250825" y="754063"/>
            <a:ext cx="8642350" cy="598805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xmlns="" id="{BDE0E08A-E983-4C89-A9B1-3C504855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89091" name="Объект 4">
            <a:extLst>
              <a:ext uri="{FF2B5EF4-FFF2-40B4-BE49-F238E27FC236}">
                <a16:creationId xmlns:a16="http://schemas.microsoft.com/office/drawing/2014/main" xmlns="" id="{68FE2ACA-D8A7-428C-9DAE-CA691B936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0" t="10548" r="16750"/>
          <a:stretch>
            <a:fillRect/>
          </a:stretch>
        </p:blipFill>
        <p:spPr>
          <a:xfrm>
            <a:off x="107950" y="801688"/>
            <a:ext cx="9036050" cy="5940425"/>
          </a:xfrm>
        </p:spPr>
      </p:pic>
    </p:spTree>
    <p:extLst>
      <p:ext uri="{BB962C8B-B14F-4D97-AF65-F5344CB8AC3E}">
        <p14:creationId xmlns:p14="http://schemas.microsoft.com/office/powerpoint/2010/main" xmlns="" val="17557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43914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начального и основного общего образования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54" cy="548324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С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татус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федеральной или региональной инновационной площадки: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определяют достижение промежуточных результатов по годам, осуществляют ускоренное обучение и другие возможности.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17. Срок получения начального и основного общего образования для лиц, обучающихся по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индивидуальным учебным планам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может быть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сокращен.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НОО: Общий объем аудиторной работы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 2954 (было 2904)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50 часов больше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 3190 (было 3345)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150 часов меньше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ООО: Общий объем аудиторной работы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Минимум 5058 (было 5267)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209 часов меньше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5549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(было 6020)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471 час меньше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xmlns="" id="{2382E1D5-8718-42C8-B3D1-0114ABD2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0115" name="Объект 4">
            <a:extLst>
              <a:ext uri="{FF2B5EF4-FFF2-40B4-BE49-F238E27FC236}">
                <a16:creationId xmlns:a16="http://schemas.microsoft.com/office/drawing/2014/main" xmlns="" id="{EB317DB9-6A39-4467-B60E-08FEBC7B1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7" t="10548" r="25500"/>
          <a:stretch>
            <a:fillRect/>
          </a:stretch>
        </p:blipFill>
        <p:spPr>
          <a:xfrm>
            <a:off x="107950" y="801688"/>
            <a:ext cx="8928100" cy="5940425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:a16="http://schemas.microsoft.com/office/drawing/2014/main" xmlns="" id="{93842426-234F-45EA-A124-789D24B8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50"/>
          </a:xfrm>
        </p:spPr>
        <p:txBody>
          <a:bodyPr/>
          <a:lstStyle/>
          <a:p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ФИПИ: Кодификатор по географии 5-9</a:t>
            </a:r>
            <a:endParaRPr lang="ru-RU" altLang="ru-RU"/>
          </a:p>
        </p:txBody>
      </p:sp>
      <p:pic>
        <p:nvPicPr>
          <p:cNvPr id="91139" name="Объект 4">
            <a:extLst>
              <a:ext uri="{FF2B5EF4-FFF2-40B4-BE49-F238E27FC236}">
                <a16:creationId xmlns:a16="http://schemas.microsoft.com/office/drawing/2014/main" xmlns="" id="{09637204-CE75-4E49-9983-931C1446A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0" t="17114" r="18500"/>
          <a:stretch>
            <a:fillRect/>
          </a:stretch>
        </p:blipFill>
        <p:spPr>
          <a:xfrm>
            <a:off x="0" y="801688"/>
            <a:ext cx="9144000" cy="6056312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Универсальный кодификатор.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причинно-следственные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связи, строить логическое рассуждение, умозаключение (индуктивное, дедуктивное и по аналогии) и делать выводы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Умение создавать, применять и преобразовывать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знаки и символы,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и схемы для решения учебных и познавательных задач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Смысловое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Умение осознанно использовать речевые средства в соответствии с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задачей коммуникации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Формирование и развитие компетентности в области использования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развитие мотивации к овладению культурой активного пользования словарями и другими поисковыми системами.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86874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ОУ к введению обновленных ФГОС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и утвержден на уровне ОО планграфик мероприятий по введению обновленных ФГОС; 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разработаны и утверждены ООП НОО и ООП ООО; 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разработаны и утверждены рабочие программы по учебным предметам, программы внеурочной деятельности; 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нормативная база (локальные акты) ОО приведена в соответствие с ФГОС (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приема граждан на обучение, Положение о порядке зачета результатов освоения обучающимися учебных предметов, Положение о языках образования, Положение, регламентирующее режим занятий обучающихся, Положение о текущем контроле успеваемости и промежуточной аттестации, Положение об организации обучения лиц с ОВЗ, финансирование,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мат.-техническое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и др.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обновленных ФГОС кадровые и психолого-педагогические условия реализации ООП, штатное расписание и должностные инструкции работников образовательной организации;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 список учебников, учебных пособий, информационноцифровых ресурсов; обеспечена доступность использования информационно-методических ресурсов для участников образовательных отношений;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86874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ОУ к введению обновленных ФГОС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обновлен/укомплектован библиотечно-информационный центр;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определена модель реализации сетевых форм взаимодействия ОО  с организациями ДО, учреждениями культуры и спорта;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разработан план работы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 с ориентацией на методическую помощь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педагоам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вопросах реализации обновленных ФГОС,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сформированы методические группы по всем направлениям функциональной грамотности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осуществлено повышение квалификации управленческой и педагогической команд по вопросам введения обновленных ФГОС; 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сформирована система мониторинга готовности каждого учителя к реализации обновленных ФГОС (пройдены курсы ПК, утверждены рабочие программы, в календарно-тематическое планирование встроены задания по формированию ФГ, в педагогическую деятельность включены федеральные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конструкторы, электронные конспекты уроков, имеется банк приемов по решению в урочной и внеурочной деятельности задач воспитания); 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 обеспечены кадровые, финансовые, материально-технические и иные условия реализации ООП начального общего и основного общего образования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>
            <a:extLst>
              <a:ext uri="{FF2B5EF4-FFF2-40B4-BE49-F238E27FC236}">
                <a16:creationId xmlns:a16="http://schemas.microsoft.com/office/drawing/2014/main" xmlns="" id="{B0828641-4C9D-49D5-A81C-042FDE94C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Валдай 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66C3E-9B6D-4A2C-85F3-5676F370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 rtlCol="0">
            <a:normAutofit/>
          </a:bodyPr>
          <a:lstStyle/>
          <a:p>
            <a:pPr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ru-RU" sz="4800" b="1" kern="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«Умные знают, что им нужно, а мудрые знают, что им не нужно» - </a:t>
            </a:r>
            <a:r>
              <a:rPr lang="ru-RU" sz="3600" kern="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(реплика миллиардера из Китая - </a:t>
            </a:r>
            <a:r>
              <a:rPr lang="ru-RU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Джек </a:t>
            </a:r>
            <a:r>
              <a:rPr lang="ru-RU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создателя самой дорогой интернет-компании Азии</a:t>
            </a:r>
            <a:r>
              <a:rPr lang="ru-RU" sz="3600" kern="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571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Общие положения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предметы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"Математика", "Информатика", "Физика", "Химия", "Биология"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осваиваются на базовом и углубленном уровнях;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получения основного общего образования составляет не более пяти лет.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обучающихся с ОВЗ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обучении по АОП срок получения основного общего образования может быть увеличен до шести лет.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"Технология" (с учетом возможностей материально-технической базы Организации).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вправе самостоятельно определять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модулей и количество часов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модулей учебного предмета "Физическая культура" (с учетом возможностей материально-технической базы Организации и природно-климатических условий региона).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19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428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Отдельные положения ФГОС ООО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 Соответствие деятельности Организации требованиям ФГОС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содержания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результатами государственной итоговой аттестации.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32.2. Программа формирования УУД у обучающихся должна содержать: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взаимосвязи универсальных учебных действий с содержанием учебных предметов;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особенностей реализации основных направлений и форм учебно-исследовательской деятельности в рамках урочной и внеурочной деятельности.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33.1. Для Организаций,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обучающихся, родителей (законных представителей) несовершеннолетних обучающихся.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второго иностранного языка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перечня, предлагаемого Организацией, осуществляется по заявлению обучающихся, родителей  и при наличии в Организации необходимых условий.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изучении предметной области "Основы духовно-нравственной культуры народов России" 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без направлений.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</Template>
  <TotalTime>6868</TotalTime>
  <Words>3078</Words>
  <Application>Microsoft Office PowerPoint</Application>
  <PresentationFormat>Экран (4:3)</PresentationFormat>
  <Paragraphs>395</Paragraphs>
  <Slides>67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23_Тема Office</vt:lpstr>
      <vt:lpstr>1_Тема Office</vt:lpstr>
      <vt:lpstr>  Обновленные ФГОС: новые механизмы повышения качества образования   </vt:lpstr>
      <vt:lpstr>МИНПРОСВЕЩЕНИЯ РОССИИ ПРИКАЗ от 31 мая 2021 г. N 286   «Об утверждении ФГОС начального общего образования»  ПРИКАЗ от 31 мая 2021 г. N 287   «Об утверждении ФГОС основного общего образования»</vt:lpstr>
      <vt:lpstr>Последовательность действий по введению ФГОС</vt:lpstr>
      <vt:lpstr>Слайд 4</vt:lpstr>
      <vt:lpstr>Информационно-методическое письмо о введении федеральных государственных образовательных стандартов начального общего и основного общего образования</vt:lpstr>
      <vt:lpstr>ФГОС начального и основного общего образования  Общие положения</vt:lpstr>
      <vt:lpstr>ФГОС основного общего образования Общие положения</vt:lpstr>
      <vt:lpstr>Слайд 8</vt:lpstr>
      <vt:lpstr>Отдельные положения ФГОС ООО</vt:lpstr>
      <vt:lpstr>ПООП ООО с 1 сентября 2022</vt:lpstr>
      <vt:lpstr>ПООП ООО с 1 сентября 2022</vt:lpstr>
      <vt:lpstr>ПООП ООО с 1 сентября 2022</vt:lpstr>
      <vt:lpstr>Обновленные ФГОС НОО и ФГОС ООО</vt:lpstr>
      <vt:lpstr>Личностные результаты  по направлениям воспитания:</vt:lpstr>
      <vt:lpstr>Планируемые предметные результаты</vt:lpstr>
      <vt:lpstr>Требования к условиям реализации ФГОС</vt:lpstr>
      <vt:lpstr>Слайд 17</vt:lpstr>
      <vt:lpstr>Основная образовательная программа ООО ФГОС 2021</vt:lpstr>
      <vt:lpstr>ФГОС 2022: ООП ООО</vt:lpstr>
      <vt:lpstr>АООП ООО – протокол ФУМО 18.03.2022 № 1/22</vt:lpstr>
      <vt:lpstr>ФГОС: Рабочая программа учебного предмета</vt:lpstr>
      <vt:lpstr>  Положение  о рабочей программе учебных предметов, учебных курсов </vt:lpstr>
      <vt:lpstr> Положение  о рабочей программе курсов внеурочной деятельности </vt:lpstr>
      <vt:lpstr>ФГОС 2022: ООП ООО</vt:lpstr>
      <vt:lpstr> ФГОС начального общего образования – Приказ Минобрнауки России от 6 октября 2009 г. N 373  Изменения: 26 ноября 2010 г., 22 сентября 2011 г., 18 декабря 2012 г., 29 декабря 2014 г., 18 мая, 31 декабря 2015 г., 11 декабря 2020 г. </vt:lpstr>
      <vt:lpstr>Структура Рабочей программы воспитания – ФГОС </vt:lpstr>
      <vt:lpstr>!!! Структура РПВ будет изменена к 1 сентября 2022 г.</vt:lpstr>
      <vt:lpstr>Слайд 28</vt:lpstr>
      <vt:lpstr>Результаты НИКО 2021</vt:lpstr>
      <vt:lpstr>  ФГОС 2022: ООП ООО   Программа коррекционной работы должна содержать: </vt:lpstr>
      <vt:lpstr>Слайд 31</vt:lpstr>
      <vt:lpstr>Обновление содержания образования</vt:lpstr>
      <vt:lpstr>Обновление содержания образования</vt:lpstr>
      <vt:lpstr>Слайд 34</vt:lpstr>
      <vt:lpstr>Обновление содержания по обществознанию</vt:lpstr>
      <vt:lpstr>Обновление содержания образования</vt:lpstr>
      <vt:lpstr>Слайд 37</vt:lpstr>
      <vt:lpstr>Предметные результаты. 5 класс</vt:lpstr>
      <vt:lpstr>Предметные результаты. 9 класс</vt:lpstr>
      <vt:lpstr>Слайд 40</vt:lpstr>
      <vt:lpstr>Единое содержание общего образования</vt:lpstr>
      <vt:lpstr>Единое содержание общего образования</vt:lpstr>
      <vt:lpstr> ФЗ «Об образовании в РФ» Статья 12. Образовательные программы Обновление от 17.08.2021  </vt:lpstr>
      <vt:lpstr>ФЗ «Об образовании в РФ»  Статья 12.1. Общие требования к организации воспитания обучающихся Обновление от 17.08.2021</vt:lpstr>
      <vt:lpstr>Слайд 45</vt:lpstr>
      <vt:lpstr>  Положение  о рабочей программе учебных предметов, учебных курсов </vt:lpstr>
      <vt:lpstr>  Положение  о рабочей программе учебных предметов, учебных курсов </vt:lpstr>
      <vt:lpstr>  Приложение к письму Общероссийского профсоюза образования  от 07.07.2016 г. № 323. Дополнительные разъяснения по сокращению и устранению избыточной отчетности учителей </vt:lpstr>
      <vt:lpstr>Слайд 49</vt:lpstr>
      <vt:lpstr>Слайд 50</vt:lpstr>
      <vt:lpstr>Слайд 51</vt:lpstr>
      <vt:lpstr>Биология. Основное общее образование</vt:lpstr>
      <vt:lpstr>Русский язык. Начальная школа</vt:lpstr>
      <vt:lpstr>Окружающий мир. Начальная школа</vt:lpstr>
      <vt:lpstr>Слайд 55</vt:lpstr>
      <vt:lpstr>Слайд 56</vt:lpstr>
      <vt:lpstr>Слайд 57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Проект ФИПИ: Кодификатор по географии 5-9</vt:lpstr>
      <vt:lpstr>Слайд 62</vt:lpstr>
      <vt:lpstr>Универсальный кодификатор.                                       Метапредметные результаты</vt:lpstr>
      <vt:lpstr>Слайд 64</vt:lpstr>
      <vt:lpstr>Критерии готовности ОУ к введению обновленных ФГОС</vt:lpstr>
      <vt:lpstr>Критерии готовности ОУ к введению обновленных ФГОС</vt:lpstr>
      <vt:lpstr>Валдай 2017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595</cp:revision>
  <cp:lastPrinted>1601-01-01T00:00:00Z</cp:lastPrinted>
  <dcterms:created xsi:type="dcterms:W3CDTF">2014-10-01T00:34:48Z</dcterms:created>
  <dcterms:modified xsi:type="dcterms:W3CDTF">2022-04-29T06:46:59Z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