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6" r:id="rId6"/>
    <p:sldId id="265" r:id="rId7"/>
    <p:sldId id="267" r:id="rId8"/>
    <p:sldId id="268" r:id="rId9"/>
    <p:sldId id="260" r:id="rId10"/>
    <p:sldId id="261" r:id="rId11"/>
    <p:sldId id="262" r:id="rId12"/>
    <p:sldId id="263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7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73B12ACC-32B2-4B9C-9317-29120D8BCE04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5A9E9FC1-CBBA-456F-B869-19D4E4EBAE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12ACC-32B2-4B9C-9317-29120D8BCE04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9E9FC1-CBBA-456F-B869-19D4E4EBAE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12ACC-32B2-4B9C-9317-29120D8BCE04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9E9FC1-CBBA-456F-B869-19D4E4EBAE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3B12ACC-32B2-4B9C-9317-29120D8BCE04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5A9E9FC1-CBBA-456F-B869-19D4E4EBAEB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73B12ACC-32B2-4B9C-9317-29120D8BCE04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5A9E9FC1-CBBA-456F-B869-19D4E4EBAE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12ACC-32B2-4B9C-9317-29120D8BCE04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9E9FC1-CBBA-456F-B869-19D4E4EBAEB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12ACC-32B2-4B9C-9317-29120D8BCE04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9E9FC1-CBBA-456F-B869-19D4E4EBAEB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3B12ACC-32B2-4B9C-9317-29120D8BCE04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5A9E9FC1-CBBA-456F-B869-19D4E4EBAEB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12ACC-32B2-4B9C-9317-29120D8BCE04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9E9FC1-CBBA-456F-B869-19D4E4EBAE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3B12ACC-32B2-4B9C-9317-29120D8BCE04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5A9E9FC1-CBBA-456F-B869-19D4E4EBAEB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3B12ACC-32B2-4B9C-9317-29120D8BCE04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5A9E9FC1-CBBA-456F-B869-19D4E4EBAEB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73B12ACC-32B2-4B9C-9317-29120D8BCE04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5A9E9FC1-CBBA-456F-B869-19D4E4EBAEB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https://upload.wikimedia.org/wikipedia/commons/thumb/3/38/1st_Airborn_Dvision_Logo_1.svg/200px-1st_Airborn_Dvision_Logo_1.svg.png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https://upload.wikimedia.org/wikipedia/commons/thumb/3/38/1st_Airborn_Dvision_Logo_1.svg/200px-1st_Airborn_Dvision_Logo_1.svg.png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«Современный </a:t>
            </a:r>
            <a:r>
              <a:rPr lang="ru-RU" dirty="0" err="1" smtClean="0"/>
              <a:t>урок-современным</a:t>
            </a:r>
            <a:r>
              <a:rPr lang="ru-RU" dirty="0" smtClean="0"/>
              <a:t> детям»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Разработка урока математики в 3 классе</a:t>
            </a:r>
          </a:p>
          <a:p>
            <a:r>
              <a:rPr lang="ru-RU" dirty="0" smtClean="0"/>
              <a:t> по теме «Виды треугольников»</a:t>
            </a:r>
          </a:p>
          <a:p>
            <a:r>
              <a:rPr lang="ru-RU" dirty="0" smtClean="0"/>
              <a:t>учителя начальных классов МБОУ </a:t>
            </a:r>
            <a:r>
              <a:rPr lang="ru-RU" dirty="0" err="1" smtClean="0"/>
              <a:t>Ольхово-Рогской</a:t>
            </a:r>
            <a:r>
              <a:rPr lang="ru-RU" dirty="0" smtClean="0"/>
              <a:t> СОШ</a:t>
            </a:r>
          </a:p>
          <a:p>
            <a:r>
              <a:rPr lang="ru-RU" dirty="0" smtClean="0"/>
              <a:t>Зубовой Елены Геннадьевны</a:t>
            </a:r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приземление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1800" dirty="0" smtClean="0"/>
              <a:t>Космический корабль приближается к земле. Мотор включен. Для высадки каждому надо взять карточку-парашют с примерами и решить </a:t>
            </a:r>
            <a:endParaRPr lang="ru-RU" sz="1800" dirty="0"/>
          </a:p>
        </p:txBody>
      </p:sp>
      <p:grpSp>
        <p:nvGrpSpPr>
          <p:cNvPr id="30722" name="Group 2"/>
          <p:cNvGrpSpPr>
            <a:grpSpLocks noGrp="1"/>
          </p:cNvGrpSpPr>
          <p:nvPr/>
        </p:nvGrpSpPr>
        <p:grpSpPr bwMode="auto">
          <a:xfrm>
            <a:off x="1142976" y="1071546"/>
            <a:ext cx="3886216" cy="3857628"/>
            <a:chOff x="1335" y="1516"/>
            <a:chExt cx="3000" cy="4379"/>
          </a:xfrm>
        </p:grpSpPr>
        <p:grpSp>
          <p:nvGrpSpPr>
            <p:cNvPr id="30723" name="Group 3"/>
            <p:cNvGrpSpPr>
              <a:grpSpLocks/>
            </p:cNvGrpSpPr>
            <p:nvPr/>
          </p:nvGrpSpPr>
          <p:grpSpPr bwMode="auto">
            <a:xfrm>
              <a:off x="1335" y="1516"/>
              <a:ext cx="3000" cy="4200"/>
              <a:chOff x="1335" y="1516"/>
              <a:chExt cx="3000" cy="4200"/>
            </a:xfrm>
          </p:grpSpPr>
          <p:pic>
            <p:nvPicPr>
              <p:cNvPr id="30724" name="preview-image" descr="https://upload.wikimedia.org/wikipedia/commons/thumb/3/38/1st_Airborn_Dvision_Logo_1.svg/200px-1st_Airborn_Dvision_Logo_1.svg.png"/>
              <p:cNvPicPr>
                <a:picLocks noChangeAspect="1" noChangeArrowheads="1"/>
              </p:cNvPicPr>
              <p:nvPr/>
            </p:nvPicPr>
            <p:blipFill>
              <a:blip r:embed="rId2" r:link="rId3"/>
              <a:srcRect/>
              <a:stretch>
                <a:fillRect/>
              </a:stretch>
            </p:blipFill>
            <p:spPr bwMode="auto">
              <a:xfrm>
                <a:off x="1335" y="1516"/>
                <a:ext cx="3000" cy="4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0725" name="Text Box 5"/>
              <p:cNvSpPr txBox="1">
                <a:spLocks noChangeArrowheads="1"/>
              </p:cNvSpPr>
              <p:nvPr/>
            </p:nvSpPr>
            <p:spPr bwMode="auto">
              <a:xfrm>
                <a:off x="1950" y="2040"/>
                <a:ext cx="1755" cy="495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6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cs typeface="Arial" pitchFamily="34" charset="0"/>
                  </a:rPr>
                  <a:t>1 вариант</a:t>
                </a: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30726" name="Text Box 6"/>
            <p:cNvSpPr txBox="1">
              <a:spLocks noChangeArrowheads="1"/>
            </p:cNvSpPr>
            <p:nvPr/>
          </p:nvSpPr>
          <p:spPr bwMode="auto">
            <a:xfrm>
              <a:off x="1830" y="4455"/>
              <a:ext cx="1140" cy="144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-2500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+ </a:t>
              </a:r>
              <a:r>
                <a: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395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  </a:t>
              </a:r>
              <a:r>
                <a:rPr kumimoji="0" lang="ru-RU" sz="1800" b="0" i="0" u="sng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143</a:t>
              </a:r>
              <a:endParaRPr kumimoji="0" lang="ru-RU" sz="1800" b="0" i="0" u="sng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0727" name="Text Box 7"/>
            <p:cNvSpPr txBox="1">
              <a:spLocks noChangeArrowheads="1"/>
            </p:cNvSpPr>
            <p:nvPr/>
          </p:nvSpPr>
          <p:spPr bwMode="auto">
            <a:xfrm>
              <a:off x="2970" y="4455"/>
              <a:ext cx="1140" cy="144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-2500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_ </a:t>
              </a:r>
              <a:r>
                <a: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324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  </a:t>
              </a:r>
              <a:r>
                <a:rPr kumimoji="0" lang="ru-RU" sz="1800" b="0" i="0" u="sng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163</a:t>
              </a:r>
              <a:endParaRPr kumimoji="0" lang="ru-RU" sz="1800" b="0" i="0" u="sng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 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приземление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sz="1800" dirty="0" smtClean="0"/>
              <a:t>Космический корабль приближается к земле. Мотор включен. Для высадки каждому надо взять карточку-парашют с примерами и решить </a:t>
            </a:r>
          </a:p>
          <a:p>
            <a:endParaRPr lang="ru-RU" dirty="0"/>
          </a:p>
        </p:txBody>
      </p:sp>
      <p:grpSp>
        <p:nvGrpSpPr>
          <p:cNvPr id="31746" name="Group 2"/>
          <p:cNvGrpSpPr>
            <a:grpSpLocks noGrp="1"/>
          </p:cNvGrpSpPr>
          <p:nvPr/>
        </p:nvGrpSpPr>
        <p:grpSpPr bwMode="auto">
          <a:xfrm>
            <a:off x="500181" y="-256"/>
            <a:ext cx="4780904" cy="5338196"/>
            <a:chOff x="325" y="-778"/>
            <a:chExt cx="3380" cy="5194"/>
          </a:xfrm>
        </p:grpSpPr>
        <p:grpSp>
          <p:nvGrpSpPr>
            <p:cNvPr id="31747" name="Group 3"/>
            <p:cNvGrpSpPr>
              <a:grpSpLocks/>
            </p:cNvGrpSpPr>
            <p:nvPr/>
          </p:nvGrpSpPr>
          <p:grpSpPr bwMode="auto">
            <a:xfrm>
              <a:off x="325" y="-778"/>
              <a:ext cx="3380" cy="4200"/>
              <a:chOff x="325" y="-778"/>
              <a:chExt cx="3380" cy="4200"/>
            </a:xfrm>
          </p:grpSpPr>
          <p:pic>
            <p:nvPicPr>
              <p:cNvPr id="31748" name="preview-image" descr="https://upload.wikimedia.org/wikipedia/commons/thumb/3/38/1st_Airborn_Dvision_Logo_1.svg/200px-1st_Airborn_Dvision_Logo_1.svg.png"/>
              <p:cNvPicPr>
                <a:picLocks noChangeAspect="1" noChangeArrowheads="1"/>
              </p:cNvPicPr>
              <p:nvPr/>
            </p:nvPicPr>
            <p:blipFill>
              <a:blip r:embed="rId2" r:link="rId3"/>
              <a:srcRect/>
              <a:stretch>
                <a:fillRect/>
              </a:stretch>
            </p:blipFill>
            <p:spPr bwMode="auto">
              <a:xfrm>
                <a:off x="325" y="-778"/>
                <a:ext cx="3000" cy="4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1749" name="Text Box 5"/>
              <p:cNvSpPr txBox="1">
                <a:spLocks noChangeArrowheads="1"/>
              </p:cNvSpPr>
              <p:nvPr/>
            </p:nvSpPr>
            <p:spPr bwMode="auto">
              <a:xfrm>
                <a:off x="1950" y="2040"/>
                <a:ext cx="1755" cy="495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6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cs typeface="Arial" pitchFamily="34" charset="0"/>
                  </a:rPr>
                  <a:t>2 вариант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31750" name="Text Box 6"/>
            <p:cNvSpPr txBox="1">
              <a:spLocks noChangeArrowheads="1"/>
            </p:cNvSpPr>
            <p:nvPr/>
          </p:nvSpPr>
          <p:spPr bwMode="auto">
            <a:xfrm>
              <a:off x="628" y="2976"/>
              <a:ext cx="1140" cy="144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-2500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+ </a:t>
              </a:r>
              <a:r>
                <a: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567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  </a:t>
              </a:r>
              <a:r>
                <a:rPr kumimoji="0" lang="ru-RU" sz="1800" b="0" i="0" u="sng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192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751" name="Text Box 7"/>
            <p:cNvSpPr txBox="1">
              <a:spLocks noChangeArrowheads="1"/>
            </p:cNvSpPr>
            <p:nvPr/>
          </p:nvSpPr>
          <p:spPr bwMode="auto">
            <a:xfrm>
              <a:off x="1790" y="2976"/>
              <a:ext cx="1140" cy="144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-2500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_ </a:t>
              </a:r>
              <a:r>
                <a: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675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  </a:t>
              </a:r>
              <a:r>
                <a:rPr kumimoji="0" lang="ru-RU" sz="1800" b="0" i="0" u="sng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294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  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571472" y="357166"/>
          <a:ext cx="8072494" cy="857256"/>
        </p:xfrm>
        <a:graphic>
          <a:graphicData uri="http://schemas.openxmlformats.org/drawingml/2006/table">
            <a:tbl>
              <a:tblPr/>
              <a:tblGrid>
                <a:gridCol w="8072494"/>
              </a:tblGrid>
              <a:tr h="857256">
                <a:tc>
                  <a:txBody>
                    <a:bodyPr/>
                    <a:lstStyle/>
                    <a:p>
                      <a:pPr algn="l"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Оцените себя с помощью треугольников разного цвета. (</a:t>
                      </a:r>
                      <a:r>
                        <a:rPr lang="ru-RU" sz="1800" b="1" i="1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зеленый —усвоил материал отлично, желтый—усвоил хорошо, но испытываю некоторые трудности, красный—требуется помощь)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4" name="Равнобедренный треугольник 3"/>
          <p:cNvSpPr/>
          <p:nvPr/>
        </p:nvSpPr>
        <p:spPr>
          <a:xfrm>
            <a:off x="3357554" y="2000240"/>
            <a:ext cx="1500198" cy="1357322"/>
          </a:xfrm>
          <a:prstGeom prst="triangl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Равнобедренный треугольник 4"/>
          <p:cNvSpPr/>
          <p:nvPr/>
        </p:nvSpPr>
        <p:spPr>
          <a:xfrm>
            <a:off x="3500430" y="3571876"/>
            <a:ext cx="1214446" cy="1428760"/>
          </a:xfrm>
          <a:prstGeom prst="triangl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Равнобедренный треугольник 5"/>
          <p:cNvSpPr/>
          <p:nvPr/>
        </p:nvSpPr>
        <p:spPr>
          <a:xfrm>
            <a:off x="2928926" y="5143512"/>
            <a:ext cx="2357454" cy="1214446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142844" y="0"/>
            <a:ext cx="8501122" cy="6124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Цели урока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Ознакомить учеников с понятием треугольник, научиться определять вид треугольника, что показывает прямой угол в треугольнике;  понимать, какой треугольник прямоугольный, равносторонний, равнобедренный.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Обучающиеся научатся  правильно читать, писать и объяснять виды треугольников,   понимание каждого вида треугольника;  рассуждать и делать выводы; слушать собеседника и вести диалог; работать в паре; излагать и аргументировать свою точку зрения; оценивать себя и товарищей.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Задачи: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образовательные  (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формирование познавательных УУД</a:t>
            </a:r>
            <a:r>
              <a:rPr kumimoji="0" lang="ru-RU" b="0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)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:  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научить правильно определять вид треугольника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воспитательные  (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формирование коммуникативных и личностных УУД</a:t>
            </a:r>
            <a:r>
              <a:rPr kumimoji="0" lang="ru-RU" b="0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)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:  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умение слушать и вступать в диалог, участвовать в коллективном обсуждении проблем, строить в паре продуктивное взаимодействие, воспитывать ответственность и аккуратность, формулировать свое отношение к содержанию темы,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интереса к предмету, точности и аккуратности в оформлении заданий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развивающие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(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формирование регулятивных УУД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):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формулировать вопросы по теме на основе опорных (ключевых, наводящих и вопросительных) слов , развивать умение,  анализировать, сравнивать, обобщать, делать выводы, развивать внимание; рефлексия способов и условий действия, контроль и оценка процесса и результатов деятельности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6" name="Rectangle 8"/>
          <p:cNvSpPr>
            <a:spLocks noChangeArrowheads="1"/>
          </p:cNvSpPr>
          <p:nvPr/>
        </p:nvSpPr>
        <p:spPr bwMode="auto">
          <a:xfrm>
            <a:off x="571472" y="1500174"/>
            <a:ext cx="928694" cy="823917"/>
          </a:xfrm>
          <a:prstGeom prst="rect">
            <a:avLst/>
          </a:prstGeom>
          <a:solidFill>
            <a:srgbClr val="00B05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7649" name="Oval 1"/>
          <p:cNvSpPr>
            <a:spLocks noChangeArrowheads="1"/>
          </p:cNvSpPr>
          <p:nvPr/>
        </p:nvSpPr>
        <p:spPr bwMode="auto">
          <a:xfrm>
            <a:off x="500034" y="2500306"/>
            <a:ext cx="1214446" cy="1143008"/>
          </a:xfrm>
          <a:prstGeom prst="ellipse">
            <a:avLst/>
          </a:prstGeom>
          <a:solidFill>
            <a:srgbClr val="00B05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7655" name="AutoShape 7"/>
          <p:cNvSpPr>
            <a:spLocks noChangeArrowheads="1"/>
          </p:cNvSpPr>
          <p:nvPr/>
        </p:nvSpPr>
        <p:spPr bwMode="auto">
          <a:xfrm>
            <a:off x="2143108" y="1357298"/>
            <a:ext cx="785818" cy="952505"/>
          </a:xfrm>
          <a:prstGeom prst="triangle">
            <a:avLst>
              <a:gd name="adj" fmla="val 50000"/>
            </a:avLst>
          </a:prstGeom>
          <a:solidFill>
            <a:srgbClr val="00B05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7650" name="AutoShape 2"/>
          <p:cNvSpPr>
            <a:spLocks noChangeArrowheads="1"/>
          </p:cNvSpPr>
          <p:nvPr/>
        </p:nvSpPr>
        <p:spPr bwMode="auto">
          <a:xfrm>
            <a:off x="2071670" y="2571744"/>
            <a:ext cx="1214446" cy="823917"/>
          </a:xfrm>
          <a:custGeom>
            <a:avLst/>
            <a:gdLst>
              <a:gd name="G0" fmla="+- 5400 0 0"/>
              <a:gd name="G1" fmla="+- 21600 0 5400"/>
              <a:gd name="G2" fmla="*/ 5400 1 2"/>
              <a:gd name="G3" fmla="+- 21600 0 G2"/>
              <a:gd name="G4" fmla="+/ 5400 21600 2"/>
              <a:gd name="G5" fmla="+/ G1 0 2"/>
              <a:gd name="G6" fmla="*/ 21600 21600 5400"/>
              <a:gd name="G7" fmla="*/ G6 1 2"/>
              <a:gd name="G8" fmla="+- 21600 0 G7"/>
              <a:gd name="G9" fmla="*/ 21600 1 2"/>
              <a:gd name="G10" fmla="+- 5400 0 G9"/>
              <a:gd name="G11" fmla="?: G10 G8 0"/>
              <a:gd name="G12" fmla="?: G10 G7 21600"/>
              <a:gd name="T0" fmla="*/ 18900 w 21600"/>
              <a:gd name="T1" fmla="*/ 10800 h 21600"/>
              <a:gd name="T2" fmla="*/ 10800 w 21600"/>
              <a:gd name="T3" fmla="*/ 21600 h 21600"/>
              <a:gd name="T4" fmla="*/ 2700 w 21600"/>
              <a:gd name="T5" fmla="*/ 10800 h 21600"/>
              <a:gd name="T6" fmla="*/ 10800 w 21600"/>
              <a:gd name="T7" fmla="*/ 0 h 21600"/>
              <a:gd name="T8" fmla="*/ 4500 w 21600"/>
              <a:gd name="T9" fmla="*/ 4500 h 21600"/>
              <a:gd name="T10" fmla="*/ 17100 w 21600"/>
              <a:gd name="T11" fmla="*/ 171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00B05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7654" name="AutoShape 6"/>
          <p:cNvSpPr>
            <a:spLocks noChangeArrowheads="1"/>
          </p:cNvSpPr>
          <p:nvPr/>
        </p:nvSpPr>
        <p:spPr bwMode="auto">
          <a:xfrm>
            <a:off x="3214678" y="1428736"/>
            <a:ext cx="1714512" cy="928694"/>
          </a:xfrm>
          <a:prstGeom prst="parallelogram">
            <a:avLst>
              <a:gd name="adj" fmla="val 72368"/>
            </a:avLst>
          </a:prstGeom>
          <a:solidFill>
            <a:srgbClr val="00B05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7651" name="AutoShape 3"/>
          <p:cNvSpPr>
            <a:spLocks noChangeArrowheads="1"/>
          </p:cNvSpPr>
          <p:nvPr/>
        </p:nvSpPr>
        <p:spPr bwMode="auto">
          <a:xfrm>
            <a:off x="3428992" y="2500306"/>
            <a:ext cx="2286016" cy="1785950"/>
          </a:xfrm>
          <a:prstGeom prst="diamond">
            <a:avLst/>
          </a:prstGeom>
          <a:solidFill>
            <a:srgbClr val="00B05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7653" name="AutoShape 5"/>
          <p:cNvSpPr>
            <a:spLocks noChangeArrowheads="1"/>
          </p:cNvSpPr>
          <p:nvPr/>
        </p:nvSpPr>
        <p:spPr bwMode="auto">
          <a:xfrm>
            <a:off x="6072198" y="2071678"/>
            <a:ext cx="1857388" cy="2333639"/>
          </a:xfrm>
          <a:prstGeom prst="rtTriangle">
            <a:avLst/>
          </a:prstGeom>
          <a:solidFill>
            <a:srgbClr val="00B05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7652" name="AutoShape 4"/>
          <p:cNvSpPr>
            <a:spLocks noChangeArrowheads="1"/>
          </p:cNvSpPr>
          <p:nvPr/>
        </p:nvSpPr>
        <p:spPr bwMode="auto">
          <a:xfrm>
            <a:off x="428596" y="4071942"/>
            <a:ext cx="2143140" cy="785818"/>
          </a:xfrm>
          <a:prstGeom prst="triangle">
            <a:avLst>
              <a:gd name="adj" fmla="val 50000"/>
            </a:avLst>
          </a:prstGeom>
          <a:solidFill>
            <a:srgbClr val="00B05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7657" name="Rectangle 9"/>
          <p:cNvSpPr>
            <a:spLocks noChangeArrowheads="1"/>
          </p:cNvSpPr>
          <p:nvPr/>
        </p:nvSpPr>
        <p:spPr bwMode="auto">
          <a:xfrm>
            <a:off x="0" y="0"/>
            <a:ext cx="7176773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Найдите лишнюю фигуру. </a:t>
            </a:r>
            <a:r>
              <a:rPr kumimoji="0" lang="ru-RU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-круг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3600" i="1" dirty="0"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3600" i="1" dirty="0"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7658" name="Rectangle 10"/>
          <p:cNvSpPr>
            <a:spLocks noChangeArrowheads="1"/>
          </p:cNvSpPr>
          <p:nvPr/>
        </p:nvSpPr>
        <p:spPr bwMode="auto">
          <a:xfrm>
            <a:off x="0" y="457200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95425" algn="l"/>
                <a:tab pos="2162175" algn="l"/>
                <a:tab pos="2922588" algn="ctr"/>
                <a:tab pos="3524250" algn="l"/>
                <a:tab pos="4038600" algn="l"/>
              </a:tabLst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728" y="428604"/>
            <a:ext cx="56436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Виды треугольников</a:t>
            </a:r>
          </a:p>
          <a:p>
            <a:endParaRPr lang="ru-RU" dirty="0"/>
          </a:p>
        </p:txBody>
      </p:sp>
      <p:sp>
        <p:nvSpPr>
          <p:cNvPr id="3" name="Равнобедренный треугольник 2"/>
          <p:cNvSpPr/>
          <p:nvPr/>
        </p:nvSpPr>
        <p:spPr>
          <a:xfrm>
            <a:off x="857224" y="1357298"/>
            <a:ext cx="1571636" cy="135732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ый треугольник 3"/>
          <p:cNvSpPr/>
          <p:nvPr/>
        </p:nvSpPr>
        <p:spPr>
          <a:xfrm>
            <a:off x="785786" y="4143380"/>
            <a:ext cx="1714512" cy="1714512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Равнобедренный треугольник 4"/>
          <p:cNvSpPr/>
          <p:nvPr/>
        </p:nvSpPr>
        <p:spPr>
          <a:xfrm>
            <a:off x="2428860" y="2643182"/>
            <a:ext cx="6286544" cy="1428760"/>
          </a:xfrm>
          <a:prstGeom prst="triangle">
            <a:avLst>
              <a:gd name="adj" fmla="val 6857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2571736" y="1500174"/>
            <a:ext cx="150019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Равнобедренный</a:t>
            </a:r>
          </a:p>
          <a:p>
            <a:r>
              <a:rPr lang="ru-RU" dirty="0" smtClean="0"/>
              <a:t>Остроугольный</a:t>
            </a:r>
          </a:p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785786" y="6072206"/>
            <a:ext cx="33575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Равносторонний</a:t>
            </a:r>
          </a:p>
          <a:p>
            <a:r>
              <a:rPr lang="ru-RU" dirty="0" smtClean="0"/>
              <a:t>прямоугольный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4000496" y="4572008"/>
            <a:ext cx="40719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Разносторонний тупоугольный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гагарин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596" y="285728"/>
            <a:ext cx="5715000" cy="38862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71538" y="4786322"/>
            <a:ext cx="66437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12 апреля- День Космонавтики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6286512" y="714356"/>
            <a:ext cx="24288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Первый космонавт</a:t>
            </a:r>
            <a:endParaRPr lang="ru-RU" sz="2400" b="1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524000" y="642918"/>
          <a:ext cx="6096000" cy="4114800"/>
        </p:xfrm>
        <a:graphic>
          <a:graphicData uri="http://schemas.openxmlformats.org/drawingml/2006/table">
            <a:tbl>
              <a:tblPr/>
              <a:tblGrid>
                <a:gridCol w="6096000"/>
              </a:tblGrid>
              <a:tr h="3913842">
                <a:tc>
                  <a:txBody>
                    <a:bodyPr/>
                    <a:lstStyle/>
                    <a:p>
                      <a:pPr marL="90170" algn="l"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solidFill>
                            <a:srgbClr val="7030A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Расшифруйте фамилию первой женщины, побывавшей в космосе</a:t>
                      </a:r>
                      <a:r>
                        <a:rPr lang="ru-RU" sz="2000" b="1" dirty="0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</a:p>
                    <a:p>
                      <a:pPr marL="90170" algn="l"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solidFill>
                            <a:srgbClr val="7030A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Решите устно</a:t>
                      </a:r>
                      <a:r>
                        <a:rPr lang="ru-RU" sz="2000" b="1" i="1" dirty="0">
                          <a:solidFill>
                            <a:srgbClr val="7030A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(фронтально).</a:t>
                      </a:r>
                      <a:endParaRPr lang="ru-RU" sz="20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90170" algn="l"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solidFill>
                            <a:srgbClr val="7030A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290 + 10 =        В                            710 + 90 =       Р             280 + 10 =          А</a:t>
                      </a:r>
                      <a:endParaRPr lang="ru-RU" sz="20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90170" algn="l"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solidFill>
                            <a:srgbClr val="7030A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50 + 450 =        К                           860 + 40 =       Е             920 + 80 =          Т                           360 + 40 =       О                 </a:t>
                      </a:r>
                      <a:endParaRPr lang="ru-RU" sz="20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90170" algn="l"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solidFill>
                            <a:srgbClr val="7030A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520 + 80 =        Ш                            630 + 70 =       Е </a:t>
                      </a:r>
                      <a:endParaRPr lang="ru-RU" sz="20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90170" algn="l"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solidFill>
                            <a:srgbClr val="7030A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-Назовите ответы в порядке убывания.</a:t>
                      </a:r>
                      <a:endParaRPr lang="ru-RU" sz="20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90170" algn="l"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solidFill>
                            <a:srgbClr val="7030A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-Расставьте соответственно буквы и назовите фамилию.</a:t>
                      </a:r>
                      <a:endParaRPr lang="ru-RU" sz="20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428596" y="714356"/>
          <a:ext cx="8001056" cy="3929090"/>
        </p:xfrm>
        <a:graphic>
          <a:graphicData uri="http://schemas.openxmlformats.org/drawingml/2006/table">
            <a:tbl>
              <a:tblPr/>
              <a:tblGrid>
                <a:gridCol w="8001056"/>
              </a:tblGrid>
              <a:tr h="3929090">
                <a:tc>
                  <a:txBody>
                    <a:bodyPr/>
                    <a:lstStyle/>
                    <a:p>
                      <a:pPr marL="90170" algn="l">
                        <a:spcAft>
                          <a:spcPts val="100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Т             Е          Р               Е         Ш          К        О         В        А        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90170" algn="l">
                        <a:spcAft>
                          <a:spcPts val="100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1000      900       800         700     600       500     400       300     290   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90170" algn="l">
                        <a:spcAft>
                          <a:spcPts val="1000"/>
                        </a:spcAft>
                      </a:pPr>
                      <a:endParaRPr lang="ru-RU" sz="2000" b="1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90170" algn="l">
                        <a:spcAft>
                          <a:spcPts val="1000"/>
                        </a:spcAft>
                      </a:pPr>
                      <a:r>
                        <a:rPr lang="ru-RU" sz="8000" b="1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80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Терешкова </a:t>
                      </a:r>
                      <a:endParaRPr lang="ru-RU" sz="8000" b="1" dirty="0" smtClean="0">
                        <a:solidFill>
                          <a:srgbClr val="FF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90170" algn="l">
                        <a:spcAft>
                          <a:spcPts val="1000"/>
                        </a:spcAft>
                      </a:pPr>
                      <a:r>
                        <a:rPr lang="ru-RU" sz="8000" b="1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Валентина</a:t>
                      </a:r>
                      <a:endParaRPr lang="ru-RU" sz="80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терешкова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7715272" cy="562823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85720" y="6072206"/>
            <a:ext cx="69294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Первая женщина космонавт- Валентина Терешкова</a:t>
            </a:r>
            <a:endParaRPr lang="ru-RU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3" name="Group 1"/>
          <p:cNvGrpSpPr>
            <a:grpSpLocks/>
          </p:cNvGrpSpPr>
          <p:nvPr/>
        </p:nvGrpSpPr>
        <p:grpSpPr bwMode="auto">
          <a:xfrm>
            <a:off x="1643042" y="3143248"/>
            <a:ext cx="1214444" cy="2319345"/>
            <a:chOff x="2670" y="11895"/>
            <a:chExt cx="1425" cy="4050"/>
          </a:xfrm>
        </p:grpSpPr>
        <p:sp>
          <p:nvSpPr>
            <p:cNvPr id="28681" name="AutoShape 9"/>
            <p:cNvSpPr>
              <a:spLocks noChangeArrowheads="1"/>
            </p:cNvSpPr>
            <p:nvPr/>
          </p:nvSpPr>
          <p:spPr bwMode="auto">
            <a:xfrm>
              <a:off x="2940" y="11895"/>
              <a:ext cx="885" cy="1245"/>
            </a:xfrm>
            <a:prstGeom prst="triangle">
              <a:avLst>
                <a:gd name="adj" fmla="val 5000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8680" name="Rectangle 8"/>
            <p:cNvSpPr>
              <a:spLocks noChangeArrowheads="1"/>
            </p:cNvSpPr>
            <p:nvPr/>
          </p:nvSpPr>
          <p:spPr bwMode="auto">
            <a:xfrm>
              <a:off x="2940" y="13140"/>
              <a:ext cx="885" cy="222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8679" name="AutoShape 7"/>
            <p:cNvSpPr>
              <a:spLocks noChangeArrowheads="1"/>
            </p:cNvSpPr>
            <p:nvPr/>
          </p:nvSpPr>
          <p:spPr bwMode="auto">
            <a:xfrm>
              <a:off x="3825" y="13140"/>
              <a:ext cx="270" cy="1185"/>
            </a:xfrm>
            <a:prstGeom prst="rtTriangl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8678" name="AutoShape 6"/>
            <p:cNvSpPr>
              <a:spLocks noChangeArrowheads="1"/>
            </p:cNvSpPr>
            <p:nvPr/>
          </p:nvSpPr>
          <p:spPr bwMode="auto">
            <a:xfrm flipH="1">
              <a:off x="2670" y="13140"/>
              <a:ext cx="270" cy="1185"/>
            </a:xfrm>
            <a:prstGeom prst="rtTriangl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8677" name="AutoShape 5"/>
            <p:cNvSpPr>
              <a:spLocks noChangeArrowheads="1"/>
            </p:cNvSpPr>
            <p:nvPr/>
          </p:nvSpPr>
          <p:spPr bwMode="auto">
            <a:xfrm>
              <a:off x="3435" y="15360"/>
              <a:ext cx="660" cy="585"/>
            </a:xfrm>
            <a:prstGeom prst="triangle">
              <a:avLst>
                <a:gd name="adj" fmla="val 5000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8676" name="AutoShape 4"/>
            <p:cNvSpPr>
              <a:spLocks noChangeArrowheads="1"/>
            </p:cNvSpPr>
            <p:nvPr/>
          </p:nvSpPr>
          <p:spPr bwMode="auto">
            <a:xfrm>
              <a:off x="2760" y="15360"/>
              <a:ext cx="675" cy="585"/>
            </a:xfrm>
            <a:prstGeom prst="triangle">
              <a:avLst>
                <a:gd name="adj" fmla="val 5000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8675" name="Oval 3"/>
            <p:cNvSpPr>
              <a:spLocks noChangeArrowheads="1"/>
            </p:cNvSpPr>
            <p:nvPr/>
          </p:nvSpPr>
          <p:spPr bwMode="auto">
            <a:xfrm>
              <a:off x="3240" y="13440"/>
              <a:ext cx="330" cy="285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8674" name="Oval 2"/>
            <p:cNvSpPr>
              <a:spLocks noChangeArrowheads="1"/>
            </p:cNvSpPr>
            <p:nvPr/>
          </p:nvSpPr>
          <p:spPr bwMode="auto">
            <a:xfrm>
              <a:off x="3240" y="13845"/>
              <a:ext cx="330" cy="285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28682" name="Group 10"/>
          <p:cNvGrpSpPr>
            <a:grpSpLocks/>
          </p:cNvGrpSpPr>
          <p:nvPr/>
        </p:nvGrpSpPr>
        <p:grpSpPr bwMode="auto">
          <a:xfrm>
            <a:off x="4714876" y="3071810"/>
            <a:ext cx="1303344" cy="2390783"/>
            <a:chOff x="2670" y="11895"/>
            <a:chExt cx="1425" cy="4050"/>
          </a:xfrm>
        </p:grpSpPr>
        <p:sp>
          <p:nvSpPr>
            <p:cNvPr id="28690" name="AutoShape 18"/>
            <p:cNvSpPr>
              <a:spLocks noChangeArrowheads="1"/>
            </p:cNvSpPr>
            <p:nvPr/>
          </p:nvSpPr>
          <p:spPr bwMode="auto">
            <a:xfrm>
              <a:off x="2940" y="11895"/>
              <a:ext cx="885" cy="1245"/>
            </a:xfrm>
            <a:prstGeom prst="triangle">
              <a:avLst>
                <a:gd name="adj" fmla="val 50000"/>
              </a:avLst>
            </a:prstGeom>
            <a:solidFill>
              <a:srgbClr val="00B05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8689" name="Rectangle 17"/>
            <p:cNvSpPr>
              <a:spLocks noChangeArrowheads="1"/>
            </p:cNvSpPr>
            <p:nvPr/>
          </p:nvSpPr>
          <p:spPr bwMode="auto">
            <a:xfrm>
              <a:off x="2940" y="13140"/>
              <a:ext cx="885" cy="222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8688" name="AutoShape 16"/>
            <p:cNvSpPr>
              <a:spLocks noChangeArrowheads="1"/>
            </p:cNvSpPr>
            <p:nvPr/>
          </p:nvSpPr>
          <p:spPr bwMode="auto">
            <a:xfrm>
              <a:off x="3825" y="13140"/>
              <a:ext cx="270" cy="1185"/>
            </a:xfrm>
            <a:prstGeom prst="rtTriangle">
              <a:avLst/>
            </a:prstGeom>
            <a:solidFill>
              <a:srgbClr val="0070C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8687" name="AutoShape 15"/>
            <p:cNvSpPr>
              <a:spLocks noChangeArrowheads="1"/>
            </p:cNvSpPr>
            <p:nvPr/>
          </p:nvSpPr>
          <p:spPr bwMode="auto">
            <a:xfrm flipH="1">
              <a:off x="2670" y="13140"/>
              <a:ext cx="270" cy="1185"/>
            </a:xfrm>
            <a:prstGeom prst="rtTriangle">
              <a:avLst/>
            </a:prstGeom>
            <a:solidFill>
              <a:srgbClr val="0070C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8686" name="AutoShape 14"/>
            <p:cNvSpPr>
              <a:spLocks noChangeArrowheads="1"/>
            </p:cNvSpPr>
            <p:nvPr/>
          </p:nvSpPr>
          <p:spPr bwMode="auto">
            <a:xfrm>
              <a:off x="3435" y="15360"/>
              <a:ext cx="660" cy="585"/>
            </a:xfrm>
            <a:prstGeom prst="triangle">
              <a:avLst>
                <a:gd name="adj" fmla="val 50000"/>
              </a:avLst>
            </a:prstGeom>
            <a:solidFill>
              <a:srgbClr val="FF0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8685" name="AutoShape 13"/>
            <p:cNvSpPr>
              <a:spLocks noChangeArrowheads="1"/>
            </p:cNvSpPr>
            <p:nvPr/>
          </p:nvSpPr>
          <p:spPr bwMode="auto">
            <a:xfrm>
              <a:off x="2760" y="15360"/>
              <a:ext cx="675" cy="585"/>
            </a:xfrm>
            <a:prstGeom prst="triangle">
              <a:avLst>
                <a:gd name="adj" fmla="val 50000"/>
              </a:avLst>
            </a:prstGeom>
            <a:solidFill>
              <a:srgbClr val="FF0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8684" name="Oval 12"/>
            <p:cNvSpPr>
              <a:spLocks noChangeArrowheads="1"/>
            </p:cNvSpPr>
            <p:nvPr/>
          </p:nvSpPr>
          <p:spPr bwMode="auto">
            <a:xfrm>
              <a:off x="3240" y="13440"/>
              <a:ext cx="330" cy="285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8683" name="Oval 11"/>
            <p:cNvSpPr>
              <a:spLocks noChangeArrowheads="1"/>
            </p:cNvSpPr>
            <p:nvPr/>
          </p:nvSpPr>
          <p:spPr bwMode="auto">
            <a:xfrm>
              <a:off x="3240" y="13845"/>
              <a:ext cx="330" cy="285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28691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8692" name="Rectangle 20"/>
          <p:cNvSpPr>
            <a:spLocks noChangeArrowheads="1"/>
          </p:cNvSpPr>
          <p:nvPr/>
        </p:nvSpPr>
        <p:spPr bwMode="auto">
          <a:xfrm>
            <a:off x="90488" y="457200"/>
            <a:ext cx="8624916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Равносторонний треугольник раскрась красным цветом, равнобедренный – зеленым, разносторонний – синим. 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(Приложение 1)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44</TotalTime>
  <Words>273</Words>
  <Application>Microsoft Office PowerPoint</Application>
  <PresentationFormat>Экран (4:3)</PresentationFormat>
  <Paragraphs>62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Эркер</vt:lpstr>
      <vt:lpstr>«Современный урок-современным детям»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приземление</vt:lpstr>
      <vt:lpstr>приземление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«Современный урок-современным детям»</dc:title>
  <dc:creator>Пользователь</dc:creator>
  <cp:lastModifiedBy>User</cp:lastModifiedBy>
  <cp:revision>7</cp:revision>
  <dcterms:created xsi:type="dcterms:W3CDTF">2022-02-24T15:17:14Z</dcterms:created>
  <dcterms:modified xsi:type="dcterms:W3CDTF">2022-03-11T11:49:12Z</dcterms:modified>
</cp:coreProperties>
</file>