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0002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МКОУ «</a:t>
            </a:r>
            <a:r>
              <a:rPr lang="ru-RU" sz="4000" dirty="0" err="1" smtClean="0">
                <a:solidFill>
                  <a:srgbClr val="FFC000"/>
                </a:solidFill>
              </a:rPr>
              <a:t>Верхнеимбатская</a:t>
            </a:r>
            <a:r>
              <a:rPr lang="ru-RU" sz="4000" dirty="0" smtClean="0">
                <a:solidFill>
                  <a:srgbClr val="FFC000"/>
                </a:solidFill>
              </a:rPr>
              <a:t> СШ»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7215238" cy="292895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Мастер – класс</a:t>
            </a:r>
          </a:p>
          <a:p>
            <a:r>
              <a:rPr lang="ru-RU" sz="5400" dirty="0" smtClean="0">
                <a:solidFill>
                  <a:schemeClr val="bg2"/>
                </a:solidFill>
              </a:rPr>
              <a:t>«Зимний пейзаж масляными красками»</a:t>
            </a:r>
          </a:p>
          <a:p>
            <a:endParaRPr lang="ru-RU" sz="5400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Учитель ИЗО Андреева Т.К.</a:t>
            </a:r>
          </a:p>
          <a:p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5"/>
            <a:ext cx="8572560" cy="1857388"/>
          </a:xfrm>
        </p:spPr>
        <p:txBody>
          <a:bodyPr>
            <a:noAutofit/>
          </a:bodyPr>
          <a:lstStyle/>
          <a:p>
            <a:pPr lvl="0" algn="l"/>
            <a:r>
              <a:rPr lang="ru-RU" sz="3200" dirty="0" smtClean="0">
                <a:solidFill>
                  <a:srgbClr val="FFC000"/>
                </a:solidFill>
              </a:rPr>
              <a:t>5</a:t>
            </a:r>
            <a:r>
              <a:rPr lang="ru-RU" sz="2800" dirty="0" smtClean="0">
                <a:solidFill>
                  <a:srgbClr val="FFC000"/>
                </a:solidFill>
              </a:rPr>
              <a:t>). </a:t>
            </a:r>
            <a:r>
              <a:rPr lang="ru-RU" sz="2800" dirty="0" smtClean="0">
                <a:solidFill>
                  <a:schemeClr val="bg1"/>
                </a:solidFill>
              </a:rPr>
              <a:t>Лес на дальнем плане будет сине-фиолетовым. Выполняем его вертикальными короткими мазками. Ближе к нам добавляем в смесь немного зеленого цвета.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5557854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123" name="Picture 3" descr="C:\Documents and Settings\Admin\Рабочий стол\Пейзаж маслом\000_2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28667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5557854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Пейзаж маслом\000_24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572428" cy="485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14282" y="214291"/>
            <a:ext cx="87868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</a:rPr>
              <a:t>6).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Снег выполняем  горизонтальными и наклонными мазками, передавая углубления и возвышенности, сугробы.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Не забываем нанести на снег блики от солнца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786842" cy="164307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C000"/>
                </a:solidFill>
              </a:rPr>
              <a:t>7).  </a:t>
            </a:r>
            <a:r>
              <a:rPr lang="ru-RU" sz="2400" dirty="0" smtClean="0">
                <a:solidFill>
                  <a:schemeClr val="bg1"/>
                </a:solidFill>
              </a:rPr>
              <a:t>И приступаем выполнять деревья, изображая  ближе, дальше, выше, ниже.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Продолжаем рисовать ели разной высоты, ближе или дальше. На ёлки мазками влево - вправо наносим снег, добавляя в белила немного холодных оттенков.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5557854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217" name="Picture 1" descr="C:\Documents and Settings\Admin\Рабочий стол\Пейзаж маслом\000_2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85804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5557854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8193" name="Picture 1" descr="C:\Documents and Settings\Admin\Рабочий стол\Пейзаж маслом\000_2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86742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2910" y="5572140"/>
            <a:ext cx="82868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</a:rPr>
              <a:t>8).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Полюбуйтесь своей работой на расстоянии. Внимательно посмотрите, может, придется сделать пару мазков.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643446"/>
            <a:ext cx="7815290" cy="164307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/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Спасибо </a:t>
            </a:r>
            <a:r>
              <a:rPr lang="ru-RU" sz="3600" dirty="0" smtClean="0">
                <a:solidFill>
                  <a:srgbClr val="FFC000"/>
                </a:solidFill>
              </a:rPr>
              <a:t>за внимание!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Успехов в творчестве!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500702"/>
            <a:ext cx="8072494" cy="57150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00_5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3500462" cy="47149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Documents and Settings\Admin\Рабочий стол\100_3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3447639" cy="4572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solidFill>
                  <a:srgbClr val="FFC000"/>
                </a:solidFill>
              </a:rPr>
              <a:t/>
            </a:r>
            <a:br>
              <a:rPr lang="ru-RU" sz="3200" u="sng" dirty="0" smtClean="0">
                <a:solidFill>
                  <a:srgbClr val="FFC000"/>
                </a:solidFill>
              </a:rPr>
            </a:br>
            <a:r>
              <a:rPr lang="ru-RU" sz="3200" u="sng" dirty="0" smtClean="0">
                <a:solidFill>
                  <a:srgbClr val="FFC000"/>
                </a:solidFill>
              </a:rPr>
              <a:t/>
            </a:r>
            <a:br>
              <a:rPr lang="ru-RU" sz="3200" u="sng" dirty="0" smtClean="0">
                <a:solidFill>
                  <a:srgbClr val="FFC000"/>
                </a:solidFill>
              </a:rPr>
            </a:br>
            <a:r>
              <a:rPr lang="ru-RU" sz="3200" u="sng" dirty="0" smtClean="0">
                <a:solidFill>
                  <a:srgbClr val="FFC000"/>
                </a:solidFill>
              </a:rPr>
              <a:t>Задача:</a:t>
            </a:r>
            <a:r>
              <a:rPr lang="ru-RU" sz="3200" dirty="0" smtClean="0">
                <a:solidFill>
                  <a:srgbClr val="FFC000"/>
                </a:solidFill>
              </a:rPr>
              <a:t>   </a:t>
            </a:r>
            <a:r>
              <a:rPr lang="ru-RU" sz="3200" dirty="0" smtClean="0">
                <a:solidFill>
                  <a:schemeClr val="bg2"/>
                </a:solidFill>
              </a:rPr>
              <a:t>Изобразить зимний пейзаж маслом.</a:t>
            </a:r>
            <a:br>
              <a:rPr lang="ru-RU" sz="3200" dirty="0" smtClean="0">
                <a:solidFill>
                  <a:schemeClr val="bg2"/>
                </a:solidFill>
              </a:rPr>
            </a:br>
            <a:r>
              <a:rPr lang="ru-RU" sz="3200" dirty="0" smtClean="0">
                <a:solidFill>
                  <a:schemeClr val="bg2"/>
                </a:solidFill>
              </a:rPr>
              <a:t> 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u="sng" dirty="0" smtClean="0">
                <a:solidFill>
                  <a:srgbClr val="FFC000"/>
                </a:solidFill>
              </a:rPr>
              <a:t>Цели: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- Познакомить учащихся с техникой масляной живописи.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- Сформировать первичные навыки изображения пейзажа в технике масляной живописи.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- Развивать умения в смешивании красок, получения новых оттенков, нанесения характерных мазков.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 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7"/>
            <a:ext cx="8501122" cy="157163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100" u="sng" dirty="0" smtClean="0">
                <a:solidFill>
                  <a:srgbClr val="FFC000"/>
                </a:solidFill>
              </a:rPr>
              <a:t>Методы обучения</a:t>
            </a:r>
            <a:r>
              <a:rPr lang="ru-RU" sz="3100" dirty="0" smtClean="0"/>
              <a:t>: </a:t>
            </a:r>
            <a:r>
              <a:rPr lang="ru-RU" sz="3100" dirty="0" smtClean="0">
                <a:solidFill>
                  <a:schemeClr val="bg1"/>
                </a:solidFill>
              </a:rPr>
              <a:t>диалогический, репродуктивный, показательный.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u="sng" dirty="0" smtClean="0">
                <a:solidFill>
                  <a:srgbClr val="FFC000"/>
                </a:solidFill>
              </a:rPr>
              <a:t>Приемы преподавания</a:t>
            </a:r>
            <a:r>
              <a:rPr lang="ru-RU" sz="3100" dirty="0" smtClean="0"/>
              <a:t>:  </a:t>
            </a:r>
            <a:r>
              <a:rPr lang="ru-RU" sz="3100" dirty="0" smtClean="0">
                <a:solidFill>
                  <a:schemeClr val="bg1"/>
                </a:solidFill>
              </a:rPr>
              <a:t>объяснение, демонстрация.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sz="3100" u="sng" dirty="0" smtClean="0">
                <a:solidFill>
                  <a:srgbClr val="FFC000"/>
                </a:solidFill>
              </a:rPr>
              <a:t>Приемы учения</a:t>
            </a:r>
            <a:r>
              <a:rPr lang="ru-RU" sz="3100" dirty="0" smtClean="0">
                <a:solidFill>
                  <a:srgbClr val="FFC000"/>
                </a:solidFill>
              </a:rPr>
              <a:t>: </a:t>
            </a:r>
            <a:r>
              <a:rPr lang="ru-RU" sz="3100" dirty="0" smtClean="0">
                <a:solidFill>
                  <a:schemeClr val="bg1"/>
                </a:solidFill>
              </a:rPr>
              <a:t>наблюдение, слушание, выполнение самостоятельной работы.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sz="3100" u="sng" dirty="0" smtClean="0">
                <a:solidFill>
                  <a:srgbClr val="FFC000"/>
                </a:solidFill>
              </a:rPr>
              <a:t>Форма работы</a:t>
            </a:r>
            <a:r>
              <a:rPr lang="ru-RU" sz="3100" dirty="0" smtClean="0">
                <a:solidFill>
                  <a:srgbClr val="FFC000"/>
                </a:solidFill>
              </a:rPr>
              <a:t>: </a:t>
            </a:r>
            <a:r>
              <a:rPr lang="ru-RU" sz="3100" dirty="0" smtClean="0">
                <a:solidFill>
                  <a:schemeClr val="bg1"/>
                </a:solidFill>
              </a:rPr>
              <a:t>индивидуальная.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u="sng" dirty="0" smtClean="0">
                <a:solidFill>
                  <a:srgbClr val="FFC000"/>
                </a:solidFill>
              </a:rPr>
              <a:t>Материалы и принадлежности</a:t>
            </a:r>
            <a:r>
              <a:rPr lang="ru-RU" sz="3600" dirty="0" smtClean="0">
                <a:solidFill>
                  <a:srgbClr val="FFC000"/>
                </a:solidFill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bg2"/>
                </a:solidFill>
              </a:rPr>
              <a:t>ДВП или холст, масляные краски, разбавитель для масляных красок, грунт для холста,  2-3 плоские щетинные кисти, можно круглые колонковые кисти, тряпочка, палитра.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272366" cy="156685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u="sng" dirty="0" smtClean="0">
                <a:solidFill>
                  <a:srgbClr val="FFC000"/>
                </a:solidFill>
              </a:rPr>
              <a:t/>
            </a:r>
            <a:br>
              <a:rPr lang="ru-RU" sz="3600" u="sng" dirty="0" smtClean="0">
                <a:solidFill>
                  <a:srgbClr val="FFC000"/>
                </a:solidFill>
              </a:rPr>
            </a:br>
            <a:r>
              <a:rPr lang="ru-RU" sz="3600" u="sng" dirty="0" smtClean="0">
                <a:solidFill>
                  <a:srgbClr val="FFC000"/>
                </a:solidFill>
              </a:rPr>
              <a:t>Введение: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Современные художники часто пишут на холсте, натянутом на подрамник. Но писать на чистом холсте нельзя, т.к. он впитывает масло из красок. Холст должен  быть обязательно покрыт грунтом. А можно просто пойти  и купить загрунтованный холст в магазине. Но многие художники грунтуют его сами.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6000768"/>
            <a:ext cx="1285884" cy="7143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8143932" cy="2957533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Для смешивания красок удобно пользоваться палитрой из клеевой фанеры. Можно купить пластмассовые белые палитры в магазине. Краски на ней располагают от теплых к холодным, от темных к светлым.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Настроение картины во многом зависит от цвета, но и от характера мазка на картине, его густоты. Это может быть </a:t>
            </a:r>
            <a:r>
              <a:rPr lang="ru-RU" sz="3200" dirty="0" smtClean="0">
                <a:solidFill>
                  <a:srgbClr val="FFC000"/>
                </a:solidFill>
              </a:rPr>
              <a:t>мазок-штрих, мазок-кирпичик, мазок-точка, мазок-линия, мазок-запятая.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815290" cy="26432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Ход занятия: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C000"/>
                </a:solidFill>
              </a:rPr>
              <a:t>1). </a:t>
            </a:r>
            <a:r>
              <a:rPr lang="ru-RU" sz="3200" dirty="0" smtClean="0">
                <a:solidFill>
                  <a:schemeClr val="bg1"/>
                </a:solidFill>
              </a:rPr>
              <a:t>Возьмем дощечку ДВП и покроем её грунтом на два слоя, дав каждому слою хорошо просохнуть.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5557854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Пейзаж маслом\000_2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Пейзаж маслом\000_2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496"/>
            <a:ext cx="421484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1"/>
            <a:ext cx="7429552" cy="71437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2). </a:t>
            </a:r>
            <a:r>
              <a:rPr lang="ru-RU" sz="3200" dirty="0" smtClean="0">
                <a:solidFill>
                  <a:schemeClr val="bg1"/>
                </a:solidFill>
              </a:rPr>
              <a:t>Простым карандашом наметим линию горизонта, лес на дальнем плане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5557854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1" name="Picture 3" descr="C:\Documents and Settings\Admin\Рабочий стол\Пейзаж маслом\000_2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64386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572560" cy="1357323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FFC000"/>
                </a:solidFill>
              </a:rPr>
              <a:t>3). </a:t>
            </a:r>
            <a:r>
              <a:rPr lang="ru-RU" sz="2700" dirty="0" smtClean="0">
                <a:solidFill>
                  <a:schemeClr val="bg1"/>
                </a:solidFill>
              </a:rPr>
              <a:t>Начинаем работать с изображения неба. Ближе к горизонту оно светлее и теплее. Лучше, конечно понаблюдать заранее или выполнить зарисовки.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Кисть обмакиваем в разбавитель и хорошо протираем тряпочкой</a:t>
            </a:r>
            <a:r>
              <a:rPr lang="ru-RU" sz="2700" b="1" dirty="0" smtClean="0">
                <a:solidFill>
                  <a:schemeClr val="bg1"/>
                </a:solidFill>
              </a:rPr>
              <a:t>.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5557854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Пейзаж маслом\000_2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428628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Admin\Рабочий стол\Пейзаж маслом\000_2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407196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29684" cy="2071701"/>
          </a:xfrm>
        </p:spPr>
        <p:txBody>
          <a:bodyPr>
            <a:noAutofit/>
          </a:bodyPr>
          <a:lstStyle/>
          <a:p>
            <a:pPr lvl="0" algn="l"/>
            <a:r>
              <a:rPr lang="ru-RU" sz="2800" dirty="0" smtClean="0">
                <a:solidFill>
                  <a:srgbClr val="FFC000"/>
                </a:solidFill>
              </a:rPr>
              <a:t>4). </a:t>
            </a:r>
            <a:r>
              <a:rPr lang="ru-RU" sz="2800" dirty="0" smtClean="0">
                <a:solidFill>
                  <a:schemeClr val="bg1"/>
                </a:solidFill>
              </a:rPr>
              <a:t>Для зимней палитры характерны светлые оттенки голубого, фиолетового, сияющие синеватые тона, но в зависимости от времени суток, от состояния погоды, цветовые сочетания могут быть необычными.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5557854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Пейзаж маслом\000_2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21537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70C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150</Words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МКОУ «Верхнеимбатская СШ»</vt:lpstr>
      <vt:lpstr>  Задача:   Изобразить зимний пейзаж маслом.   Цели: - Познакомить учащихся с техникой масляной живописи.  - Сформировать первичные навыки изображения пейзажа в технике масляной живописи. - Развивать умения в смешивании красок, получения новых оттенков, нанесения характерных мазков.   </vt:lpstr>
      <vt:lpstr>     Методы обучения: диалогический, репродуктивный, показательный. Приемы преподавания:  объяснение, демонстрация.  Приемы учения: наблюдение, слушание, выполнение самостоятельной работы.  Форма работы: индивидуальная.   Материалы и принадлежности:  ДВП или холст, масляные краски, разбавитель для масляных красок, грунт для холста,  2-3 плоские щетинные кисти, можно круглые колонковые кисти, тряпочка, палитра.   </vt:lpstr>
      <vt:lpstr> Введение:   Современные художники часто пишут на холсте, натянутом на подрамник. Но писать на чистом холсте нельзя, т.к. он впитывает масло из красок. Холст должен  быть обязательно покрыт грунтом. А можно просто пойти  и купить загрунтованный холст в магазине. Но многие художники грунтуют его сами. </vt:lpstr>
      <vt:lpstr>         Для смешивания красок удобно пользоваться палитрой из клеевой фанеры. Можно купить пластмассовые белые палитры в магазине. Краски на ней располагают от теплых к холодным, от темных к светлым.   Настроение картины во многом зависит от цвета, но и от характера мазка на картине, его густоты. Это может быть мазок-штрих, мазок-кирпичик, мазок-точка, мазок-линия, мазок-запятая. </vt:lpstr>
      <vt:lpstr>Ход занятия:  1). Возьмем дощечку ДВП и покроем её грунтом на два слоя, дав каждому слою хорошо просохнуть.  </vt:lpstr>
      <vt:lpstr>2). Простым карандашом наметим линию горизонта, лес на дальнем плане</vt:lpstr>
      <vt:lpstr>  3). Начинаем работать с изображения неба. Ближе к горизонту оно светлее и теплее. Лучше, конечно понаблюдать заранее или выполнить зарисовки.  Кисть обмакиваем в разбавитель и хорошо протираем тряпочкой.  </vt:lpstr>
      <vt:lpstr>4). Для зимней палитры характерны светлые оттенки голубого, фиолетового, сияющие синеватые тона, но в зависимости от времени суток, от состояния погоды, цветовые сочетания могут быть необычными. </vt:lpstr>
      <vt:lpstr>5). Лес на дальнем плане будет сине-фиолетовым. Выполняем его вертикальными короткими мазками. Ближе к нам добавляем в смесь немного зеленого цвета. </vt:lpstr>
      <vt:lpstr>Слайд 11</vt:lpstr>
      <vt:lpstr>7).  И приступаем выполнять деревья, изображая  ближе, дальше, выше, ниже. Продолжаем рисовать ели разной высоты, ближе или дальше. На ёлки мазками влево - вправо наносим снег, добавляя в белила немного холодных оттенков.  </vt:lpstr>
      <vt:lpstr>Слайд 13</vt:lpstr>
      <vt:lpstr> Спасибо за внимание! Успехов в творчестве!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77</cp:revision>
  <dcterms:modified xsi:type="dcterms:W3CDTF">2018-06-03T14:57:03Z</dcterms:modified>
</cp:coreProperties>
</file>