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77" r:id="rId9"/>
    <p:sldId id="276" r:id="rId10"/>
    <p:sldId id="262" r:id="rId11"/>
    <p:sldId id="269" r:id="rId12"/>
    <p:sldId id="268" r:id="rId13"/>
    <p:sldId id="274" r:id="rId14"/>
    <p:sldId id="263" r:id="rId15"/>
    <p:sldId id="275" r:id="rId16"/>
    <p:sldId id="267" r:id="rId17"/>
    <p:sldId id="264" r:id="rId18"/>
    <p:sldId id="265" r:id="rId19"/>
    <p:sldId id="272" r:id="rId20"/>
    <p:sldId id="27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94660"/>
  </p:normalViewPr>
  <p:slideViewPr>
    <p:cSldViewPr>
      <p:cViewPr varScale="1">
        <p:scale>
          <a:sx n="66" d="100"/>
          <a:sy n="6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lumMod val="60000"/>
                <a:lumOff val="40000"/>
                <a:alpha val="6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5"/>
            <a:ext cx="8501122" cy="242889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>Красноярский край,</a:t>
            </a:r>
            <a:b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>Туруханский район,</a:t>
            </a:r>
            <a:b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>с. Верхнеимбатск.</a:t>
            </a:r>
            <a:b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>«Верхнеимбатская СШ»</a:t>
            </a:r>
            <a:r>
              <a:rPr lang="en-US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3A19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660066"/>
                </a:solidFill>
              </a:rPr>
              <a:t>Учитель изоискусства</a:t>
            </a:r>
          </a:p>
          <a:p>
            <a:r>
              <a:rPr lang="ru-RU" b="1" i="1" dirty="0" smtClean="0">
                <a:solidFill>
                  <a:srgbClr val="660066"/>
                </a:solidFill>
              </a:rPr>
              <a:t> Андреева Татьяна Константиновна</a:t>
            </a:r>
            <a:endParaRPr lang="ru-RU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285729"/>
            <a:ext cx="3314696" cy="1285883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rgbClr val="3A1953"/>
                </a:solidFill>
              </a:rPr>
              <a:t>Ролевая игра. </a:t>
            </a:r>
            <a:r>
              <a:rPr lang="ru-RU" sz="2800" b="1" dirty="0" smtClean="0">
                <a:solidFill>
                  <a:srgbClr val="3A1953"/>
                </a:solidFill>
              </a:rPr>
              <a:t>Иллюстрация сказки в 1классе. </a:t>
            </a:r>
            <a:endParaRPr lang="ru-RU" sz="2800" b="1" dirty="0">
              <a:solidFill>
                <a:srgbClr val="3A195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Здоров.СБЕРЕГ.ТЕХН\Новая папка\IMG_3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000528" cy="289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dmin\Рабочий стол\IMG_3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643314"/>
            <a:ext cx="542928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Documents and Settings\Admin\Рабочий стол\рисунки\IMG_3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2419351" cy="172720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ки\IMG_33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929198"/>
            <a:ext cx="2143140" cy="164893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рисунки\IMG_339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286124"/>
            <a:ext cx="2143140" cy="146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939784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3A1953"/>
                </a:solidFill>
              </a:rPr>
              <a:t>Музыкально-танцевальные паузы</a:t>
            </a:r>
            <a:r>
              <a:rPr lang="ru-RU" sz="3200" b="1" dirty="0" smtClean="0">
                <a:solidFill>
                  <a:srgbClr val="3A1953"/>
                </a:solidFill>
              </a:rPr>
              <a:t>. </a:t>
            </a:r>
            <a:endParaRPr lang="ru-RU" sz="3200" b="1" dirty="0">
              <a:solidFill>
                <a:srgbClr val="3A1953"/>
              </a:solidFill>
            </a:endParaRPr>
          </a:p>
        </p:txBody>
      </p:sp>
      <p:pic>
        <p:nvPicPr>
          <p:cNvPr id="2050" name="Picture 2" descr="C:\Documents and Settings\Admin\Рабочий стол\Здоров.СБЕРЕГ.ТЕХН\IMG_07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24744"/>
            <a:ext cx="4143404" cy="3447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Здоров.СБЕРЕГ.ТЕХН\IMG_0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421484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Admin\Рабочий стол\Здоров.СБЕРЕГ.ТЕХН\Васильева Е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786322"/>
            <a:ext cx="1785950" cy="1907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Admin\Рабочий стол\рисунки\IMG_33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285860"/>
            <a:ext cx="2362768" cy="167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3A1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3A1953"/>
                </a:solidFill>
                <a:cs typeface="Times New Roman" pitchFamily="18" charset="0"/>
              </a:rPr>
              <a:t>Сюрпризный момент</a:t>
            </a:r>
            <a:r>
              <a:rPr lang="ru-RU" sz="2400" b="1" dirty="0" smtClean="0">
                <a:solidFill>
                  <a:srgbClr val="3A1953"/>
                </a:solidFill>
                <a:cs typeface="Times New Roman" pitchFamily="18" charset="0"/>
              </a:rPr>
              <a:t>. Украшали орнаментом рукавицы и  носки для Деда Мороза. И вдруг…к нам заглянул сам Дед Мороз, который  провел  у нас </a:t>
            </a:r>
            <a:r>
              <a:rPr lang="ru-RU" sz="2400" b="1" dirty="0" err="1" smtClean="0">
                <a:solidFill>
                  <a:srgbClr val="3A1953"/>
                </a:solidFill>
                <a:cs typeface="Times New Roman" pitchFamily="18" charset="0"/>
              </a:rPr>
              <a:t>физкултьминутку</a:t>
            </a:r>
            <a:r>
              <a:rPr lang="ru-RU" sz="2400" b="1" dirty="0" smtClean="0">
                <a:solidFill>
                  <a:srgbClr val="3A1953"/>
                </a:solidFill>
                <a:cs typeface="Times New Roman" pitchFamily="18" charset="0"/>
              </a:rPr>
              <a:t>!</a:t>
            </a:r>
            <a:endParaRPr lang="ru-RU" sz="2400" b="1" dirty="0">
              <a:solidFill>
                <a:srgbClr val="3A1953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Здоров.СБЕРЕГ.ТЕХН\IMG_16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12712"/>
            <a:ext cx="4929222" cy="317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Здоров.СБЕРЕГ.ТЕХН\IMG_1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507209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3A1953"/>
                </a:solidFill>
              </a:rPr>
              <a:t>Большой популярностью у учащихся  пользуется </a:t>
            </a:r>
            <a:r>
              <a:rPr lang="ru-RU" sz="3200" b="1" i="1" u="sng" dirty="0" smtClean="0">
                <a:solidFill>
                  <a:srgbClr val="3A1953"/>
                </a:solidFill>
              </a:rPr>
              <a:t>пленэр.</a:t>
            </a:r>
            <a:endParaRPr lang="ru-RU" sz="3200" b="1" i="1" u="sng" dirty="0">
              <a:solidFill>
                <a:srgbClr val="3A195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571612"/>
            <a:ext cx="5043494" cy="471490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3A1953"/>
                </a:solidFill>
              </a:rPr>
              <a:t>Пленэр –рисование на открытом воздухе.</a:t>
            </a:r>
          </a:p>
          <a:p>
            <a:r>
              <a:rPr lang="ru-RU" sz="2800" i="1" dirty="0" smtClean="0">
                <a:solidFill>
                  <a:srgbClr val="3A1953"/>
                </a:solidFill>
              </a:rPr>
              <a:t> пленэр – это любование природой и наблюдение за сменой времен года.</a:t>
            </a:r>
          </a:p>
          <a:p>
            <a:r>
              <a:rPr lang="ru-RU" sz="2800" i="1" dirty="0" smtClean="0">
                <a:solidFill>
                  <a:srgbClr val="3A1953"/>
                </a:solidFill>
              </a:rPr>
              <a:t>  Это живое общение с окружающим нас миром. </a:t>
            </a:r>
          </a:p>
          <a:p>
            <a:r>
              <a:rPr lang="ru-RU" sz="2800" i="1" dirty="0" smtClean="0">
                <a:solidFill>
                  <a:srgbClr val="3A1953"/>
                </a:solidFill>
              </a:rPr>
              <a:t>Это красота света, цвета и теней.</a:t>
            </a:r>
          </a:p>
          <a:p>
            <a:endParaRPr lang="ru-RU" i="1" dirty="0">
              <a:solidFill>
                <a:srgbClr val="3A1953"/>
              </a:solidFill>
            </a:endParaRPr>
          </a:p>
        </p:txBody>
      </p:sp>
      <p:pic>
        <p:nvPicPr>
          <p:cNvPr id="2050" name="Picture 2" descr="C:\Documents and Settings\Admin\Рабочий стол\Здоров.СБЕРЕГ.ТЕХН\Пленэр\3 кл. 2011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07183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71480"/>
            <a:ext cx="2428892" cy="250033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3A1953"/>
                </a:solidFill>
              </a:rPr>
              <a:t>Осень. </a:t>
            </a:r>
            <a:r>
              <a:rPr lang="ru-RU" sz="2400" b="1" i="1" dirty="0" smtClean="0">
                <a:solidFill>
                  <a:srgbClr val="3A1953"/>
                </a:solidFill>
              </a:rPr>
              <a:t>Зарисовки трав </a:t>
            </a:r>
            <a:r>
              <a:rPr lang="en-US" sz="2400" b="1" i="1" dirty="0" smtClean="0">
                <a:solidFill>
                  <a:srgbClr val="3A1953"/>
                </a:solidFill>
              </a:rPr>
              <a:t/>
            </a:r>
            <a:br>
              <a:rPr lang="en-US" sz="2400" b="1" i="1" dirty="0" smtClean="0">
                <a:solidFill>
                  <a:srgbClr val="3A1953"/>
                </a:solidFill>
              </a:rPr>
            </a:br>
            <a:r>
              <a:rPr lang="ru-RU" sz="2400" b="1" i="1" dirty="0" smtClean="0">
                <a:solidFill>
                  <a:srgbClr val="3A1953"/>
                </a:solidFill>
              </a:rPr>
              <a:t>и растений с натуры.</a:t>
            </a:r>
            <a:endParaRPr lang="ru-RU" sz="2400" b="1" i="1" dirty="0">
              <a:solidFill>
                <a:srgbClr val="3A195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Здоров.СБЕРЕГ.ТЕХН\IMG_0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85765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Documents and Settings\Admin\Рабочий стол\Здоров.СБЕРЕГ.ТЕХН\100_5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421484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Admin\Рабочий стол\Здоров.СБЕРЕГ.ТЕХН\100_5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60115"/>
            <a:ext cx="3071834" cy="251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Admin\Рабочий стол\Здоров.СБЕРЕГ.ТЕХН\Дети на пленере\IMG_06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2"/>
            <a:ext cx="29704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3071834" cy="285752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3A1953"/>
                </a:solidFill>
              </a:rPr>
              <a:t>Осень.</a:t>
            </a:r>
            <a:r>
              <a:rPr lang="ru-RU" sz="2400" b="1" dirty="0" smtClean="0">
                <a:solidFill>
                  <a:srgbClr val="3A1953"/>
                </a:solidFill>
              </a:rPr>
              <a:t>  </a:t>
            </a:r>
            <a:r>
              <a:rPr lang="ru-RU" sz="2400" b="1" i="1" dirty="0" smtClean="0">
                <a:solidFill>
                  <a:srgbClr val="3A1953"/>
                </a:solidFill>
              </a:rPr>
              <a:t/>
            </a:r>
            <a:br>
              <a:rPr lang="ru-RU" sz="2400" b="1" i="1" dirty="0" smtClean="0">
                <a:solidFill>
                  <a:srgbClr val="3A1953"/>
                </a:solidFill>
              </a:rPr>
            </a:br>
            <a:r>
              <a:rPr lang="ru-RU" sz="2400" b="1" i="1" dirty="0" smtClean="0">
                <a:solidFill>
                  <a:srgbClr val="3A1953"/>
                </a:solidFill>
              </a:rPr>
              <a:t>Хорошо наблюдать и сравнивать как меняет свой наряд природа. Меняются краски и состояние природы.</a:t>
            </a:r>
            <a:endParaRPr lang="ru-RU" sz="2400" b="1" i="1" dirty="0">
              <a:solidFill>
                <a:srgbClr val="3A1953"/>
              </a:solidFill>
            </a:endParaRPr>
          </a:p>
        </p:txBody>
      </p:sp>
      <p:pic>
        <p:nvPicPr>
          <p:cNvPr id="4" name="Picture 4" descr="C:\Documents and Settings\Admin\Рабочий стол\Здоров.СБЕРЕГ.ТЕХН\Новая папка\IMG_33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29000"/>
            <a:ext cx="471490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Admin\Рабочий стол\рисунки\IMG_3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2071702" cy="271464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рисунки\IMG_34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42918"/>
            <a:ext cx="2711255" cy="2404096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мама\Здоров.СБЕРЕГ.ТЕХН\Пленэр\рис. деревьев с натуры, 2011 г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292895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428604"/>
            <a:ext cx="2000264" cy="250033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3A1953"/>
                </a:solidFill>
              </a:rPr>
              <a:t>Весна.</a:t>
            </a:r>
            <a:r>
              <a:rPr lang="ru-RU" sz="2400" b="1" dirty="0" smtClean="0">
                <a:solidFill>
                  <a:srgbClr val="3A1953"/>
                </a:solidFill>
              </a:rPr>
              <a:t/>
            </a:r>
            <a:br>
              <a:rPr lang="ru-RU" sz="2400" b="1" dirty="0" smtClean="0">
                <a:solidFill>
                  <a:srgbClr val="3A1953"/>
                </a:solidFill>
              </a:rPr>
            </a:br>
            <a:r>
              <a:rPr lang="ru-RU" sz="2400" b="1" i="1" dirty="0" smtClean="0">
                <a:solidFill>
                  <a:srgbClr val="3A1953"/>
                </a:solidFill>
              </a:rPr>
              <a:t>Зарисовки деревьев и кустарников  </a:t>
            </a:r>
            <a:br>
              <a:rPr lang="ru-RU" sz="2400" b="1" i="1" dirty="0" smtClean="0">
                <a:solidFill>
                  <a:srgbClr val="3A1953"/>
                </a:solidFill>
              </a:rPr>
            </a:br>
            <a:r>
              <a:rPr lang="ru-RU" sz="2400" b="1" i="1" dirty="0" smtClean="0">
                <a:solidFill>
                  <a:srgbClr val="3A1953"/>
                </a:solidFill>
              </a:rPr>
              <a:t>с натуры.</a:t>
            </a:r>
            <a:endParaRPr lang="ru-RU" sz="2400" b="1" i="1" dirty="0">
              <a:solidFill>
                <a:srgbClr val="3A195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Здоров.СБЕРЕГ.ТЕХН\Новая папка\IMG_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78621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Admin\Рабочий стол\Здоров.СБЕРЕГ.ТЕХН\Новая папка\IMG_3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00052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100_2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2286016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мама\Здоров.СБЕРЕГ.ТЕХН\Пленэр\00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66"/>
            <a:ext cx="391001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28605"/>
            <a:ext cx="1714512" cy="178595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3A1953"/>
                </a:solidFill>
              </a:rPr>
              <a:t>Зима.</a:t>
            </a:r>
            <a:br>
              <a:rPr lang="ru-RU" sz="2400" b="1" u="sng" dirty="0" smtClean="0">
                <a:solidFill>
                  <a:srgbClr val="3A1953"/>
                </a:solidFill>
              </a:rPr>
            </a:br>
            <a:r>
              <a:rPr lang="ru-RU" sz="2400" b="1" i="1" dirty="0" smtClean="0">
                <a:solidFill>
                  <a:srgbClr val="3A1953"/>
                </a:solidFill>
              </a:rPr>
              <a:t>Деревья в зимнем пейзаже.</a:t>
            </a:r>
            <a:br>
              <a:rPr lang="ru-RU" sz="2400" b="1" i="1" dirty="0" smtClean="0">
                <a:solidFill>
                  <a:srgbClr val="3A1953"/>
                </a:solidFill>
              </a:rPr>
            </a:br>
            <a:endParaRPr lang="ru-RU" sz="2400" b="1" i="1" dirty="0">
              <a:solidFill>
                <a:srgbClr val="3A195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Здоров.СБЕРЕГ.ТЕХН\IMG_3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Здоров.СБЕРЕГ.ТЕХН\Новая папка\IMG_3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507209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Admin\Рабочий стол\Здоров.СБЕРЕГ.ТЕХН\Ригонен И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857232"/>
            <a:ext cx="2571768" cy="1891006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мама\Здоров.СБЕРЕГ.ТЕХН\Плотникова Елена, 13 ле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786190"/>
            <a:ext cx="1571636" cy="2214578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мама\Здоров.СБЕРЕГ.ТЕХН\100_43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86190"/>
            <a:ext cx="171451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3929090" cy="2786081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solidFill>
                  <a:srgbClr val="3A1953"/>
                </a:solidFill>
              </a:rPr>
              <a:t>Интегрированный урок ИЗО и физики  </a:t>
            </a:r>
            <a:r>
              <a:rPr lang="ru-RU" sz="2800" b="1" dirty="0" smtClean="0">
                <a:solidFill>
                  <a:srgbClr val="3A1953"/>
                </a:solidFill>
              </a:rPr>
              <a:t>в 7 классе «</a:t>
            </a:r>
            <a:r>
              <a:rPr lang="ru-RU" sz="2800" b="1" i="1" dirty="0" smtClean="0">
                <a:solidFill>
                  <a:srgbClr val="3A1953"/>
                </a:solidFill>
              </a:rPr>
              <a:t>След на земле</a:t>
            </a:r>
            <a:r>
              <a:rPr lang="ru-RU" sz="2800" b="1" dirty="0" smtClean="0">
                <a:solidFill>
                  <a:srgbClr val="3A1953"/>
                </a:solidFill>
              </a:rPr>
              <a:t>»</a:t>
            </a:r>
            <a:br>
              <a:rPr lang="ru-RU" sz="2800" b="1" dirty="0" smtClean="0">
                <a:solidFill>
                  <a:srgbClr val="3A1953"/>
                </a:solidFill>
              </a:rPr>
            </a:br>
            <a:r>
              <a:rPr lang="ru-RU" sz="2800" b="1" dirty="0" smtClean="0">
                <a:solidFill>
                  <a:srgbClr val="3A1953"/>
                </a:solidFill>
              </a:rPr>
              <a:t> (от теории к практике)</a:t>
            </a:r>
            <a:endParaRPr lang="ru-RU" sz="2800" b="1" dirty="0">
              <a:solidFill>
                <a:srgbClr val="3A195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Здоров.СБЕРЕГ.ТЕХН\100_2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442915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Admin\Рабочий стол\Здоров.СБЕРЕГ.ТЕХН\100_2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442915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Здоров.СБЕРЕГ.ТЕХН\100_2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392909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00042"/>
            <a:ext cx="4214842" cy="34290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u="sng" dirty="0" smtClean="0">
                <a:solidFill>
                  <a:srgbClr val="3A1953"/>
                </a:solidFill>
              </a:rPr>
              <a:t>Пропаганда </a:t>
            </a:r>
            <a:r>
              <a:rPr lang="ru-RU" sz="2700" b="1" i="1" u="sng" dirty="0" smtClean="0">
                <a:solidFill>
                  <a:srgbClr val="3A1953"/>
                </a:solidFill>
              </a:rPr>
              <a:t>ЗОЖ </a:t>
            </a:r>
            <a:br>
              <a:rPr lang="ru-RU" sz="2700" b="1" i="1" u="sng" dirty="0" smtClean="0">
                <a:solidFill>
                  <a:srgbClr val="3A1953"/>
                </a:solidFill>
              </a:rPr>
            </a:br>
            <a:r>
              <a:rPr lang="ru-RU" sz="2700" b="1" i="1" dirty="0" smtClean="0">
                <a:solidFill>
                  <a:srgbClr val="3A1953"/>
                </a:solidFill>
              </a:rPr>
              <a:t>- </a:t>
            </a:r>
            <a:r>
              <a:rPr lang="ru-RU" sz="2700" i="1" dirty="0" smtClean="0">
                <a:solidFill>
                  <a:srgbClr val="3A1953"/>
                </a:solidFill>
              </a:rPr>
              <a:t>беседы, классные часы о культуре здоровья;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участие в акциях и конкурсах плаката и рисунка; 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 школьная военно-спортивная игра зарница;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«Лыжня России», «Кросс Победы»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endParaRPr lang="ru-RU" sz="2700" i="1" dirty="0">
              <a:solidFill>
                <a:srgbClr val="3A1953"/>
              </a:solidFill>
            </a:endParaRPr>
          </a:p>
        </p:txBody>
      </p:sp>
      <p:pic>
        <p:nvPicPr>
          <p:cNvPr id="1026" name="Picture 2" descr="C:\Documents and Settings\Admin\Рабочий стол\Здоров.СБЕРЕГ.ТЕХН\IMG_16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86214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Admin\Рабочий стол\Здоров.СБЕРЕГ.ТЕХН\Логинова Анасиасия, 9 лет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29066"/>
            <a:ext cx="407447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Admin\Рабочий стол\Здоров.СБЕРЕГ.ТЕХН\Иванов Андрей, 9 лет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00504"/>
            <a:ext cx="292895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43852" cy="2500329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660066"/>
                </a:solidFill>
              </a:rPr>
              <a:t>Здоровьесберегающие</a:t>
            </a:r>
            <a:r>
              <a:rPr lang="ru-RU" b="1" i="1" dirty="0" smtClean="0">
                <a:solidFill>
                  <a:srgbClr val="660066"/>
                </a:solidFill>
              </a:rPr>
              <a:t> моменты на уроках изоискусства.</a:t>
            </a:r>
            <a:endParaRPr lang="ru-RU" b="1" i="1" dirty="0">
              <a:solidFill>
                <a:srgbClr val="66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3A1953"/>
                </a:solidFill>
              </a:rPr>
              <a:t>Единственная красота, которую я знаю, это здоровье.</a:t>
            </a:r>
          </a:p>
          <a:p>
            <a:pPr algn="r"/>
            <a:r>
              <a:rPr lang="ru-RU" sz="2800" i="1" dirty="0" smtClean="0">
                <a:solidFill>
                  <a:srgbClr val="3A1953"/>
                </a:solidFill>
              </a:rPr>
              <a:t>Г.Гейне</a:t>
            </a:r>
            <a:endParaRPr lang="ru-RU" sz="2800" i="1" dirty="0">
              <a:solidFill>
                <a:srgbClr val="3A19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286280" cy="28574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0066"/>
                </a:solidFill>
                <a:cs typeface="Times New Roman" pitchFamily="18" charset="0"/>
              </a:rPr>
              <a:t>И личный пример.  </a:t>
            </a:r>
            <a:br>
              <a:rPr lang="ru-RU" sz="2800" b="1" dirty="0" smtClean="0">
                <a:solidFill>
                  <a:srgbClr val="660066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cs typeface="Times New Roman" pitchFamily="18" charset="0"/>
              </a:rPr>
              <a:t>Участие в лыжной акции </a:t>
            </a:r>
            <a:r>
              <a:rPr lang="ru-RU" sz="2800" b="1" i="1" dirty="0" smtClean="0">
                <a:solidFill>
                  <a:srgbClr val="660066"/>
                </a:solidFill>
                <a:cs typeface="Times New Roman" pitchFamily="18" charset="0"/>
              </a:rPr>
              <a:t>«Лыжня России» </a:t>
            </a:r>
            <a:r>
              <a:rPr lang="ru-RU" sz="2800" b="1" dirty="0" smtClean="0">
                <a:solidFill>
                  <a:srgbClr val="660066"/>
                </a:solidFill>
                <a:cs typeface="Times New Roman" pitchFamily="18" charset="0"/>
              </a:rPr>
              <a:t>и  лыжные </a:t>
            </a:r>
            <a:r>
              <a:rPr lang="ru-RU" sz="2800" b="1" i="1" dirty="0" smtClean="0">
                <a:solidFill>
                  <a:srgbClr val="660066"/>
                </a:solidFill>
                <a:cs typeface="Times New Roman" pitchFamily="18" charset="0"/>
              </a:rPr>
              <a:t>прогулки-наблюдения</a:t>
            </a:r>
            <a:r>
              <a:rPr lang="ru-RU" sz="2800" b="1" dirty="0" smtClean="0">
                <a:solidFill>
                  <a:srgbClr val="660066"/>
                </a:solidFill>
                <a:cs typeface="Times New Roman" pitchFamily="18" charset="0"/>
              </a:rPr>
              <a:t>  с учащимися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Здоров.СБЕРЕГ.ТЕХН\IMG_23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8628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Admin\Рабочий стол\Здоров.СБЕРЕГ.ТЕХН\Пленэр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483778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Admin\Рабочий стол\Здоров.СБЕРЕГ.ТЕХН\Пленэр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30003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371477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3A1953"/>
                </a:solidFill>
              </a:rPr>
              <a:t>Спасибо:</a:t>
            </a:r>
            <a:br>
              <a:rPr lang="ru-RU" sz="32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 </a:t>
            </a:r>
            <a:r>
              <a:rPr lang="ru-RU" sz="2700" i="1" dirty="0" err="1" smtClean="0">
                <a:solidFill>
                  <a:srgbClr val="3A1953"/>
                </a:solidFill>
              </a:rPr>
              <a:t>инернетресурсам</a:t>
            </a:r>
            <a:r>
              <a:rPr lang="ru-RU" sz="2700" i="1" dirty="0" smtClean="0">
                <a:solidFill>
                  <a:srgbClr val="3A1953"/>
                </a:solidFill>
              </a:rPr>
              <a:t>,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 </a:t>
            </a:r>
            <a:r>
              <a:rPr lang="ru-RU" sz="2400" i="1" dirty="0" smtClean="0">
                <a:solidFill>
                  <a:srgbClr val="3A1953"/>
                </a:solidFill>
              </a:rPr>
              <a:t>где   к любой теме</a:t>
            </a:r>
            <a:r>
              <a:rPr lang="en-US" sz="2400" i="1" dirty="0" smtClean="0">
                <a:solidFill>
                  <a:srgbClr val="3A1953"/>
                </a:solidFill>
              </a:rPr>
              <a:t> </a:t>
            </a:r>
            <a:r>
              <a:rPr lang="ru-RU" sz="2400" i="1" dirty="0" smtClean="0">
                <a:solidFill>
                  <a:srgbClr val="3A1953"/>
                </a:solidFill>
              </a:rPr>
              <a:t>урока или занятия можно найти песни, музыкальные физкультминутки, игры, тем самым побуждая нас на творчество!</a:t>
            </a:r>
            <a:br>
              <a:rPr lang="ru-RU" sz="2400" i="1" dirty="0" smtClean="0">
                <a:solidFill>
                  <a:srgbClr val="3A1953"/>
                </a:solidFill>
              </a:rPr>
            </a:br>
            <a:r>
              <a:rPr lang="ru-RU" sz="2400" i="1" dirty="0" smtClean="0">
                <a:solidFill>
                  <a:srgbClr val="3A1953"/>
                </a:solidFill>
              </a:rPr>
              <a:t>Литература: Феоктистов В.Ф. «Образовательные </a:t>
            </a:r>
            <a:r>
              <a:rPr lang="ru-RU" sz="2400" i="1" dirty="0" err="1" smtClean="0">
                <a:solidFill>
                  <a:srgbClr val="3A1953"/>
                </a:solidFill>
              </a:rPr>
              <a:t>здоровьесберегающие</a:t>
            </a:r>
            <a:r>
              <a:rPr lang="ru-RU" sz="2400" i="1" dirty="0" smtClean="0">
                <a:solidFill>
                  <a:srgbClr val="3A1953"/>
                </a:solidFill>
              </a:rPr>
              <a:t> технологии»,-Волгоград, Учитель, 2009.</a:t>
            </a:r>
            <a:r>
              <a:rPr lang="en-US" sz="2400" i="1" dirty="0" smtClean="0">
                <a:solidFill>
                  <a:srgbClr val="3A1953"/>
                </a:solidFill>
              </a:rPr>
              <a:t/>
            </a:r>
            <a:br>
              <a:rPr lang="en-US" sz="2400" i="1" dirty="0" smtClean="0">
                <a:solidFill>
                  <a:srgbClr val="3A1953"/>
                </a:solidFill>
              </a:rPr>
            </a:br>
            <a:r>
              <a:rPr lang="ru-RU" sz="2000" b="1" i="1" dirty="0" smtClean="0">
                <a:solidFill>
                  <a:srgbClr val="3A1953"/>
                </a:solidFill>
              </a:rPr>
              <a:t>В презентации использованы работы учащихся</a:t>
            </a:r>
            <a:r>
              <a:rPr lang="ru-RU" sz="2000" i="1" dirty="0" smtClean="0">
                <a:solidFill>
                  <a:srgbClr val="3A1953"/>
                </a:solidFill>
              </a:rPr>
              <a:t>.</a:t>
            </a:r>
            <a:endParaRPr lang="ru-RU" sz="2000" i="1" dirty="0">
              <a:solidFill>
                <a:srgbClr val="3A195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4"/>
            <a:ext cx="6115064" cy="121444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Рабочий стол\Здоров.СБЕРЕГ.ТЕХН\Волкова Я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93" y="3929066"/>
            <a:ext cx="4316897" cy="2571768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Здоров.СБЕРЕГ.ТЕХН\100_4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3929066"/>
            <a:ext cx="41384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001056" cy="54118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rgbClr val="660066"/>
                </a:solidFill>
              </a:rPr>
              <a:t>И так, к нам в школу пришел </a:t>
            </a:r>
            <a:r>
              <a:rPr lang="ru-RU" b="1" i="1" dirty="0" smtClean="0">
                <a:solidFill>
                  <a:srgbClr val="660066"/>
                </a:solidFill>
              </a:rPr>
              <a:t>РЕБЁНОК</a:t>
            </a:r>
            <a:r>
              <a:rPr lang="ru-RU" b="1" dirty="0" smtClean="0">
                <a:solidFill>
                  <a:srgbClr val="660066"/>
                </a:solidFill>
              </a:rPr>
              <a:t>. Школа, как мы знаем,  наш второй дом, это среда, где </a:t>
            </a:r>
            <a:r>
              <a:rPr lang="ru-RU" b="1" i="1" dirty="0" smtClean="0">
                <a:solidFill>
                  <a:srgbClr val="660066"/>
                </a:solidFill>
              </a:rPr>
              <a:t>РЕБЁНОК</a:t>
            </a:r>
            <a:r>
              <a:rPr lang="ru-RU" b="1" dirty="0" smtClean="0">
                <a:solidFill>
                  <a:srgbClr val="660066"/>
                </a:solidFill>
              </a:rPr>
              <a:t> проводит около 70 % своего времени, где и происходит его адаптация к жизни. 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</a:rPr>
              <a:t>    Поэтому,  в современном образовании </a:t>
            </a:r>
            <a:r>
              <a:rPr lang="ru-RU" b="1" i="1" dirty="0" err="1" smtClean="0">
                <a:solidFill>
                  <a:srgbClr val="660066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660066"/>
                </a:solidFill>
              </a:rPr>
              <a:t> технологии стали приоритетными. </a:t>
            </a:r>
            <a:endParaRPr lang="en-US" b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660066"/>
                </a:solidFill>
              </a:rPr>
              <a:t>      </a:t>
            </a:r>
            <a:r>
              <a:rPr lang="ru-RU" b="1" dirty="0" smtClean="0">
                <a:solidFill>
                  <a:srgbClr val="660066"/>
                </a:solidFill>
              </a:rPr>
              <a:t>Под понятием </a:t>
            </a:r>
            <a:r>
              <a:rPr lang="ru-RU" b="1" i="1" dirty="0" smtClean="0">
                <a:solidFill>
                  <a:srgbClr val="660066"/>
                </a:solidFill>
              </a:rPr>
              <a:t>здоровье</a:t>
            </a:r>
            <a:r>
              <a:rPr lang="ru-RU" b="1" dirty="0" smtClean="0">
                <a:solidFill>
                  <a:srgbClr val="660066"/>
                </a:solidFill>
              </a:rPr>
              <a:t> понимается не только физическое состояние ребенка, но и социальное, психическое, нравственное и духовное. 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818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1). В классе должны быть обеспечены санитарно-гигиенические условия:</a:t>
            </a:r>
            <a:r>
              <a:rPr lang="ru-RU" sz="3600" dirty="0" smtClean="0">
                <a:solidFill>
                  <a:srgbClr val="3A1953"/>
                </a:solidFill>
              </a:rPr>
              <a:t/>
            </a:r>
            <a:br>
              <a:rPr lang="ru-RU" sz="3600" dirty="0" smtClean="0">
                <a:solidFill>
                  <a:srgbClr val="3A1953"/>
                </a:solidFill>
              </a:rPr>
            </a:br>
            <a:endParaRPr lang="ru-RU" sz="3600" dirty="0">
              <a:solidFill>
                <a:srgbClr val="3A195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7786742" cy="3567122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</a:rPr>
              <a:t> хорошее освещение класса;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</a:rPr>
              <a:t> приятные,  спокойные тона окраски    стен     кабинета;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</a:rPr>
              <a:t> температурный  режим;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</a:rPr>
              <a:t> воздушный режим.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715436" cy="1500198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660066"/>
                </a:solidFill>
              </a:rPr>
              <a:t>2).Психогигиенические взаимоотношения: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15436" cy="5072098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400" i="1" dirty="0" smtClean="0">
                <a:solidFill>
                  <a:srgbClr val="002060"/>
                </a:solidFill>
                <a:cs typeface="Times New Roman" pitchFamily="18" charset="0"/>
              </a:rPr>
              <a:t>обращаться к ребенку только по имени;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2060"/>
                </a:solidFill>
                <a:cs typeface="Times New Roman" pitchFamily="18" charset="0"/>
              </a:rPr>
              <a:t> спокойное общение;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2060"/>
                </a:solidFill>
                <a:cs typeface="Times New Roman" pitchFamily="18" charset="0"/>
              </a:rPr>
              <a:t> контролировать ситуацию на уроке;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2060"/>
                </a:solidFill>
                <a:cs typeface="Times New Roman" pitchFamily="18" charset="0"/>
              </a:rPr>
              <a:t> задавая вопрос ребенку, дать время подумать;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2060"/>
                </a:solidFill>
                <a:cs typeface="Times New Roman" pitchFamily="18" charset="0"/>
              </a:rPr>
              <a:t> поощрять ребенка даже за малый личный успех;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2060"/>
                </a:solidFill>
                <a:cs typeface="Times New Roman" pitchFamily="18" charset="0"/>
              </a:rPr>
              <a:t> хвалить при всех, делать замечания- наедине.</a:t>
            </a:r>
          </a:p>
          <a:p>
            <a:pPr algn="l">
              <a:buFont typeface="Arial" pitchFamily="34" charset="0"/>
              <a:buChar char="•"/>
            </a:pPr>
            <a:endParaRPr lang="ru-RU" sz="3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3). Наличие у  ребенка необходимых принадлежностей и материалов для занятий</a:t>
            </a:r>
            <a:r>
              <a:rPr lang="ru-RU" sz="3600" dirty="0" smtClean="0">
                <a:solidFill>
                  <a:srgbClr val="660066"/>
                </a:solidFill>
              </a:rPr>
              <a:t/>
            </a:r>
            <a:br>
              <a:rPr lang="ru-RU" sz="3600" dirty="0" smtClean="0">
                <a:solidFill>
                  <a:srgbClr val="660066"/>
                </a:solidFill>
              </a:rPr>
            </a:br>
            <a:endParaRPr lang="ru-RU" sz="3600" dirty="0">
              <a:solidFill>
                <a:srgbClr val="66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501122" cy="5072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оказывает огромное влияние на успех работы</a:t>
            </a:r>
            <a:r>
              <a:rPr lang="ru-RU" sz="2400" i="1" dirty="0" smtClean="0">
                <a:solidFill>
                  <a:srgbClr val="3A1953"/>
                </a:solidFill>
              </a:rPr>
              <a:t>.</a:t>
            </a:r>
          </a:p>
          <a:p>
            <a:pPr algn="l"/>
            <a:r>
              <a:rPr lang="ru-RU" sz="2400" i="1" dirty="0" smtClean="0">
                <a:solidFill>
                  <a:srgbClr val="3A1953"/>
                </a:solidFill>
              </a:rPr>
              <a:t> </a:t>
            </a:r>
            <a:r>
              <a:rPr lang="ru-RU" sz="2800" i="1" dirty="0" smtClean="0">
                <a:solidFill>
                  <a:srgbClr val="3A1953"/>
                </a:solidFill>
              </a:rPr>
              <a:t>- Эмоциональный настрой ребенка на работу (похвалиться наличием красивых красок, карандашей, альбомом.)</a:t>
            </a:r>
          </a:p>
          <a:p>
            <a:pPr algn="l"/>
            <a:r>
              <a:rPr lang="ru-RU" sz="2800" i="1" dirty="0" smtClean="0">
                <a:solidFill>
                  <a:srgbClr val="3A1953"/>
                </a:solidFill>
              </a:rPr>
              <a:t>- Показать учителю свою готовность  к работе.</a:t>
            </a:r>
            <a:endParaRPr lang="ru-RU" sz="2800" i="1" dirty="0">
              <a:solidFill>
                <a:srgbClr val="3A1953"/>
              </a:solidFill>
            </a:endParaRPr>
          </a:p>
        </p:txBody>
      </p:sp>
      <p:pic>
        <p:nvPicPr>
          <p:cNvPr id="1026" name="Picture 2" descr="C:\Documents and Settings\Admin\Рабочий стол\рисунки\IMG_3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643314"/>
            <a:ext cx="3349280" cy="287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рисунки\IMG_3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3500462" cy="281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072494" cy="514353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660066"/>
                </a:solidFill>
              </a:rPr>
              <a:t/>
            </a:r>
            <a:br>
              <a:rPr lang="en-US" sz="4000" b="1" dirty="0" smtClean="0">
                <a:solidFill>
                  <a:srgbClr val="660066"/>
                </a:solidFill>
              </a:rPr>
            </a:br>
            <a:r>
              <a:rPr lang="en-US" sz="4000" b="1" dirty="0" smtClean="0">
                <a:solidFill>
                  <a:srgbClr val="660066"/>
                </a:solidFill>
              </a:rPr>
              <a:t/>
            </a:r>
            <a:br>
              <a:rPr lang="en-US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/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>  </a:t>
            </a:r>
            <a:r>
              <a:rPr lang="ru-RU" sz="3100" b="1" dirty="0" smtClean="0">
                <a:solidFill>
                  <a:srgbClr val="660066"/>
                </a:solidFill>
              </a:rPr>
              <a:t>4). Выбор форм и методов обучения, приемов        </a:t>
            </a:r>
            <a:r>
              <a:rPr lang="ru-RU" sz="3100" b="1" dirty="0" err="1" smtClean="0">
                <a:solidFill>
                  <a:srgbClr val="660066"/>
                </a:solidFill>
              </a:rPr>
              <a:t>психокоррекции</a:t>
            </a:r>
            <a:r>
              <a:rPr lang="ru-RU" sz="3100" b="1" dirty="0" smtClean="0">
                <a:solidFill>
                  <a:srgbClr val="660066"/>
                </a:solidFill>
              </a:rPr>
              <a:t>, необходимых в работе учителя для положительного влияния на здоровье ученика.</a:t>
            </a:r>
            <a:br>
              <a:rPr lang="ru-RU" sz="3100" b="1" dirty="0" smtClean="0">
                <a:solidFill>
                  <a:srgbClr val="660066"/>
                </a:solidFill>
              </a:rPr>
            </a:br>
            <a:r>
              <a:rPr lang="ru-RU" sz="3100" b="1" dirty="0" smtClean="0">
                <a:solidFill>
                  <a:srgbClr val="660066"/>
                </a:solidFill>
              </a:rPr>
              <a:t>а). </a:t>
            </a:r>
            <a:r>
              <a:rPr lang="ru-RU" sz="2700" b="1" i="1" u="sng" dirty="0" smtClean="0">
                <a:solidFill>
                  <a:srgbClr val="660066"/>
                </a:solidFill>
              </a:rPr>
              <a:t>Формы организации деятельности учащихся на уроках: </a:t>
            </a:r>
            <a:r>
              <a:rPr lang="ru-RU" sz="3100" b="1" i="1" dirty="0" smtClean="0">
                <a:solidFill>
                  <a:srgbClr val="660066"/>
                </a:solidFill>
              </a:rPr>
              <a:t/>
            </a:r>
            <a:br>
              <a:rPr lang="ru-RU" sz="3100" b="1" i="1" dirty="0" smtClean="0">
                <a:solidFill>
                  <a:srgbClr val="660066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работа в группах;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работа в парах;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фронтальный опрос</a:t>
            </a:r>
            <a:r>
              <a:rPr lang="ru-RU" sz="3100" i="1" dirty="0" smtClean="0">
                <a:solidFill>
                  <a:srgbClr val="3A1953"/>
                </a:solidFill>
              </a:rPr>
              <a:t>.</a:t>
            </a:r>
            <a:r>
              <a:rPr lang="ru-RU" sz="3100" b="1" i="1" dirty="0" smtClean="0">
                <a:solidFill>
                  <a:srgbClr val="660066"/>
                </a:solidFill>
              </a:rPr>
              <a:t/>
            </a:r>
            <a:br>
              <a:rPr lang="ru-RU" sz="3100" b="1" i="1" dirty="0" smtClean="0">
                <a:solidFill>
                  <a:srgbClr val="660066"/>
                </a:solidFill>
              </a:rPr>
            </a:br>
            <a:r>
              <a:rPr lang="ru-RU" sz="3100" b="1" i="1" dirty="0" smtClean="0">
                <a:solidFill>
                  <a:srgbClr val="660066"/>
                </a:solidFill>
              </a:rPr>
              <a:t>б</a:t>
            </a:r>
            <a:r>
              <a:rPr lang="ru-RU" sz="2700" b="1" i="1" dirty="0" smtClean="0">
                <a:solidFill>
                  <a:srgbClr val="660066"/>
                </a:solidFill>
              </a:rPr>
              <a:t>). </a:t>
            </a:r>
            <a:r>
              <a:rPr lang="ru-RU" sz="2700" b="1" i="1" u="sng" dirty="0" smtClean="0">
                <a:solidFill>
                  <a:srgbClr val="660066"/>
                </a:solidFill>
              </a:rPr>
              <a:t>Методы:</a:t>
            </a:r>
            <a:r>
              <a:rPr lang="ru-RU" sz="3100" b="1" i="1" dirty="0" smtClean="0">
                <a:solidFill>
                  <a:srgbClr val="660066"/>
                </a:solidFill>
              </a:rPr>
              <a:t/>
            </a:r>
            <a:br>
              <a:rPr lang="ru-RU" sz="3100" b="1" i="1" dirty="0" smtClean="0">
                <a:solidFill>
                  <a:srgbClr val="660066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-диалогичный;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соревновательный;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-ситуационный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проектный;</a:t>
            </a:r>
            <a:br>
              <a:rPr lang="ru-RU" sz="2700" i="1" dirty="0" smtClean="0">
                <a:solidFill>
                  <a:srgbClr val="3A1953"/>
                </a:solidFill>
              </a:rPr>
            </a:br>
            <a:r>
              <a:rPr lang="ru-RU" sz="2700" i="1" dirty="0" smtClean="0">
                <a:solidFill>
                  <a:srgbClr val="3A1953"/>
                </a:solidFill>
              </a:rPr>
              <a:t>- исследовательский.</a:t>
            </a:r>
            <a:r>
              <a:rPr lang="ru-RU" sz="2700" b="1" i="1" dirty="0" smtClean="0">
                <a:solidFill>
                  <a:srgbClr val="660066"/>
                </a:solidFill>
              </a:rPr>
              <a:t/>
            </a:r>
            <a:br>
              <a:rPr lang="ru-RU" sz="2700" b="1" i="1" dirty="0" smtClean="0">
                <a:solidFill>
                  <a:srgbClr val="660066"/>
                </a:solidFill>
              </a:rPr>
            </a:br>
            <a:r>
              <a:rPr lang="ru-RU" sz="3100" b="1" i="1" dirty="0" smtClean="0">
                <a:solidFill>
                  <a:srgbClr val="660066"/>
                </a:solidFill>
              </a:rPr>
              <a:t/>
            </a:r>
            <a:br>
              <a:rPr lang="ru-RU" sz="3100" b="1" i="1" dirty="0" smtClean="0">
                <a:solidFill>
                  <a:srgbClr val="660066"/>
                </a:solidFill>
              </a:rPr>
            </a:br>
            <a:r>
              <a:rPr lang="ru-RU" sz="3100" b="1" i="1" dirty="0" smtClean="0">
                <a:solidFill>
                  <a:srgbClr val="660066"/>
                </a:solidFill>
              </a:rPr>
              <a:t/>
            </a:r>
            <a:br>
              <a:rPr lang="ru-RU" sz="3100" b="1" i="1" dirty="0" smtClean="0">
                <a:solidFill>
                  <a:srgbClr val="660066"/>
                </a:solidFill>
              </a:rPr>
            </a:br>
            <a:r>
              <a:rPr lang="en-US" sz="3100" b="1" i="1" dirty="0" smtClean="0">
                <a:solidFill>
                  <a:srgbClr val="660066"/>
                </a:solidFill>
              </a:rPr>
              <a:t/>
            </a:r>
            <a:br>
              <a:rPr lang="en-US" sz="3100" b="1" i="1" dirty="0" smtClean="0">
                <a:solidFill>
                  <a:srgbClr val="660066"/>
                </a:solidFill>
              </a:rPr>
            </a:br>
            <a:r>
              <a:rPr lang="en-US" sz="3100" b="1" dirty="0" smtClean="0">
                <a:solidFill>
                  <a:srgbClr val="660066"/>
                </a:solidFill>
              </a:rPr>
              <a:t/>
            </a:r>
            <a:br>
              <a:rPr lang="en-US" sz="3100" b="1" dirty="0" smtClean="0">
                <a:solidFill>
                  <a:srgbClr val="660066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IMG_3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852" y="3503035"/>
            <a:ext cx="5040560" cy="252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660066"/>
                </a:solidFill>
              </a:rPr>
              <a:t>в). </a:t>
            </a:r>
            <a:r>
              <a:rPr lang="ru-RU" sz="3200" b="1" u="sng" dirty="0" err="1" smtClean="0">
                <a:solidFill>
                  <a:srgbClr val="660066"/>
                </a:solidFill>
              </a:rPr>
              <a:t>Здоровьесберегающие</a:t>
            </a:r>
            <a:r>
              <a:rPr lang="ru-RU" sz="3200" b="1" u="sng" dirty="0" smtClean="0">
                <a:solidFill>
                  <a:srgbClr val="660066"/>
                </a:solidFill>
              </a:rPr>
              <a:t> компоненты урока</a:t>
            </a:r>
            <a:r>
              <a:rPr lang="ru-RU" sz="2800" dirty="0" smtClean="0">
                <a:solidFill>
                  <a:srgbClr val="660066"/>
                </a:solidFill>
              </a:rPr>
              <a:t>: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7215238" cy="435771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3A1953"/>
                </a:solidFill>
              </a:rPr>
              <a:t>- физкультминутки;</a:t>
            </a:r>
          </a:p>
          <a:p>
            <a:r>
              <a:rPr lang="ru-RU" i="1" dirty="0" smtClean="0">
                <a:solidFill>
                  <a:srgbClr val="3A1953"/>
                </a:solidFill>
              </a:rPr>
              <a:t>- релаксации;</a:t>
            </a:r>
          </a:p>
          <a:p>
            <a:r>
              <a:rPr lang="ru-RU" i="1" dirty="0" smtClean="0">
                <a:solidFill>
                  <a:srgbClr val="3A1953"/>
                </a:solidFill>
              </a:rPr>
              <a:t>- дыхательная гимнастики;</a:t>
            </a:r>
          </a:p>
          <a:p>
            <a:r>
              <a:rPr lang="ru-RU" i="1" dirty="0" smtClean="0">
                <a:solidFill>
                  <a:srgbClr val="3A1953"/>
                </a:solidFill>
              </a:rPr>
              <a:t>- гимнастика для глаз;</a:t>
            </a:r>
          </a:p>
          <a:p>
            <a:r>
              <a:rPr lang="ru-RU" i="1" dirty="0" smtClean="0">
                <a:solidFill>
                  <a:srgbClr val="3A1953"/>
                </a:solidFill>
              </a:rPr>
              <a:t>-  динамические паузы;</a:t>
            </a:r>
          </a:p>
          <a:p>
            <a:r>
              <a:rPr lang="ru-RU" i="1" dirty="0" smtClean="0">
                <a:solidFill>
                  <a:srgbClr val="3A1953"/>
                </a:solidFill>
              </a:rPr>
              <a:t>- игровые моменты;</a:t>
            </a:r>
          </a:p>
          <a:p>
            <a:r>
              <a:rPr lang="ru-RU" i="1" dirty="0" smtClean="0">
                <a:solidFill>
                  <a:srgbClr val="3A1953"/>
                </a:solidFill>
              </a:rPr>
              <a:t>- массаж пальцев рук;</a:t>
            </a:r>
          </a:p>
          <a:p>
            <a:r>
              <a:rPr lang="ru-RU" i="1" dirty="0" smtClean="0">
                <a:solidFill>
                  <a:srgbClr val="3A1953"/>
                </a:solidFill>
              </a:rPr>
              <a:t>- музыкально-танцевальные паузы.</a:t>
            </a:r>
          </a:p>
          <a:p>
            <a:endParaRPr lang="ru-RU" b="1" dirty="0">
              <a:solidFill>
                <a:srgbClr val="3A19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5). 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Работа с родителями </a:t>
            </a:r>
          </a:p>
          <a:p>
            <a:r>
              <a:rPr lang="ru-RU" sz="2800" b="1" i="1" dirty="0" smtClean="0">
                <a:solidFill>
                  <a:srgbClr val="660066"/>
                </a:solidFill>
              </a:rPr>
              <a:t>(беседы, круглые столы, консультации, пропаганда здорового образа жизни</a:t>
            </a:r>
            <a:r>
              <a:rPr lang="ru-RU" sz="2800" b="1" dirty="0" smtClean="0">
                <a:solidFill>
                  <a:srgbClr val="660066"/>
                </a:solidFill>
              </a:rPr>
              <a:t>)</a:t>
            </a:r>
            <a:br>
              <a:rPr lang="ru-RU" sz="2800" b="1" dirty="0" smtClean="0">
                <a:solidFill>
                  <a:srgbClr val="660066"/>
                </a:solidFill>
              </a:rPr>
            </a:br>
            <a:r>
              <a:rPr lang="ru-RU" sz="2800" b="1" dirty="0" smtClean="0">
                <a:solidFill>
                  <a:srgbClr val="660066"/>
                </a:solidFill>
              </a:rPr>
              <a:t>6).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 Систематичность!</a:t>
            </a:r>
            <a:endParaRPr lang="ru-RU" sz="2800" dirty="0"/>
          </a:p>
        </p:txBody>
      </p:sp>
      <p:pic>
        <p:nvPicPr>
          <p:cNvPr id="5" name="Picture 2" descr="C:\Documents and Settings\Admin\Рабочий стол\В ШКОЛУ\РОд.собр\IMG_33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08920"/>
            <a:ext cx="8176992" cy="3291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21B2C8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391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Красноярский край, Туруханский район, с. Верхнеимбатск. МКОУ «Верхнеимбатская СШ» </vt:lpstr>
      <vt:lpstr>Здоровьесберегающие моменты на уроках изоискусства.</vt:lpstr>
      <vt:lpstr> </vt:lpstr>
      <vt:lpstr>1). В классе должны быть обеспечены санитарно-гигиенические условия: </vt:lpstr>
      <vt:lpstr>2).Психогигиенические взаимоотношения: </vt:lpstr>
      <vt:lpstr>3). Наличие у  ребенка необходимых принадлежностей и материалов для занятий </vt:lpstr>
      <vt:lpstr>     4). Выбор форм и методов обучения, приемов        психокоррекции, необходимых в работе учителя для положительного влияния на здоровье ученика. а). Формы организации деятельности учащихся на уроках:  - работа в группах; - работа в парах; - фронтальный опрос. б). Методы: -диалогичный; - соревновательный; -ситуационный - проектный; - исследовательский.        </vt:lpstr>
      <vt:lpstr>в). Здоровьесберегающие компоненты урока:</vt:lpstr>
      <vt:lpstr>Презентация PowerPoint</vt:lpstr>
      <vt:lpstr>Ролевая игра. Иллюстрация сказки в 1классе. </vt:lpstr>
      <vt:lpstr>Музыкально-танцевальные паузы. </vt:lpstr>
      <vt:lpstr> Сюрпризный момент. Украшали орнаментом рукавицы и  носки для Деда Мороза. И вдруг…к нам заглянул сам Дед Мороз, который  провел  у нас физкултьминутку!</vt:lpstr>
      <vt:lpstr>Большой популярностью у учащихся  пользуется пленэр.</vt:lpstr>
      <vt:lpstr>Осень. Зарисовки трав  и растений с натуры.</vt:lpstr>
      <vt:lpstr>Осень.   Хорошо наблюдать и сравнивать как меняет свой наряд природа. Меняются краски и состояние природы.</vt:lpstr>
      <vt:lpstr>Весна. Зарисовки деревьев и кустарников   с натуры.</vt:lpstr>
      <vt:lpstr>Зима. Деревья в зимнем пейзаже. </vt:lpstr>
      <vt:lpstr>Интегрированный урок ИЗО и физики  в 7 классе «След на земле»  (от теории к практике)</vt:lpstr>
      <vt:lpstr>Пропаганда ЗОЖ  - беседы, классные часы о культуре здоровья; - участие в акциях и конкурсах плаката и рисунка;  -  школьная военно-спортивная игра зарница; - «Лыжня России», «Кросс Победы» </vt:lpstr>
      <vt:lpstr>И личный пример.   Участие в лыжной акции «Лыжня России» и  лыжные прогулки-наблюдения  с учащимися.</vt:lpstr>
      <vt:lpstr>Спасибо:  инернетресурсам,  где   к любой теме урока или занятия можно найти песни, музыкальные физкультминутки, игры, тем самым побуждая нас на творчество! Литература: Феоктистов В.Ф. «Образовательные здоровьесберегающие технологии»,-Волгоград, Учитель, 2009. В презентации использованы работы учащихся.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267</cp:revision>
  <dcterms:modified xsi:type="dcterms:W3CDTF">2018-11-09T03:46:28Z</dcterms:modified>
</cp:coreProperties>
</file>