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handoutMasterIdLst>
    <p:handoutMasterId r:id="rId18"/>
  </p:handoutMasterIdLst>
  <p:sldIdLst>
    <p:sldId id="1398" r:id="rId3"/>
    <p:sldId id="1404" r:id="rId4"/>
    <p:sldId id="1415" r:id="rId5"/>
    <p:sldId id="1410" r:id="rId6"/>
    <p:sldId id="1421" r:id="rId7"/>
    <p:sldId id="1411" r:id="rId8"/>
    <p:sldId id="1413" r:id="rId9"/>
    <p:sldId id="1414" r:id="rId10"/>
    <p:sldId id="1417" r:id="rId11"/>
    <p:sldId id="1424" r:id="rId12"/>
    <p:sldId id="1425" r:id="rId13"/>
    <p:sldId id="1423" r:id="rId14"/>
    <p:sldId id="1428" r:id="rId15"/>
    <p:sldId id="1409" r:id="rId16"/>
  </p:sldIdLst>
  <p:sldSz cx="9144000" cy="6858000" type="screen4x3"/>
  <p:notesSz cx="6797675" cy="992822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4319">
          <p15:clr>
            <a:srgbClr val="A4A3A4"/>
          </p15:clr>
        </p15:guide>
        <p15:guide id="2" orient="horz" pos="576">
          <p15:clr>
            <a:srgbClr val="A4A3A4"/>
          </p15:clr>
        </p15:guide>
        <p15:guide id="3" orient="horz" pos="1194">
          <p15:clr>
            <a:srgbClr val="A4A3A4"/>
          </p15:clr>
        </p15:guide>
        <p15:guide id="4" orient="horz" pos="4289">
          <p15:clr>
            <a:srgbClr val="A4A3A4"/>
          </p15:clr>
        </p15:guide>
        <p15:guide id="5" orient="horz" pos="3026">
          <p15:clr>
            <a:srgbClr val="A4A3A4"/>
          </p15:clr>
        </p15:guide>
        <p15:guide id="6" orient="horz" pos="3947">
          <p15:clr>
            <a:srgbClr val="A4A3A4"/>
          </p15:clr>
        </p15:guide>
        <p15:guide id="7" orient="horz" pos="2479">
          <p15:clr>
            <a:srgbClr val="A4A3A4"/>
          </p15:clr>
        </p15:guide>
        <p15:guide id="8" orient="horz" pos="1311">
          <p15:clr>
            <a:srgbClr val="A4A3A4"/>
          </p15:clr>
        </p15:guide>
        <p15:guide id="9" orient="horz" pos="3155">
          <p15:clr>
            <a:srgbClr val="A4A3A4"/>
          </p15:clr>
        </p15:guide>
        <p15:guide id="10" pos="5592">
          <p15:clr>
            <a:srgbClr val="A4A3A4"/>
          </p15:clr>
        </p15:guide>
        <p15:guide id="11" pos="5759">
          <p15:clr>
            <a:srgbClr val="A4A3A4"/>
          </p15:clr>
        </p15:guide>
        <p15:guide id="12" pos="2893">
          <p15:clr>
            <a:srgbClr val="A4A3A4"/>
          </p15:clr>
        </p15:guide>
        <p15:guide id="13" pos="5507">
          <p15:clr>
            <a:srgbClr val="A4A3A4"/>
          </p15:clr>
        </p15:guide>
        <p15:guide id="14" pos="142">
          <p15:clr>
            <a:srgbClr val="A4A3A4"/>
          </p15:clr>
        </p15:guide>
        <p15:guide id="15" pos="614">
          <p15:clr>
            <a:srgbClr val="A4A3A4"/>
          </p15:clr>
        </p15:guide>
        <p15:guide id="16" pos="3915">
          <p15:clr>
            <a:srgbClr val="A4A3A4"/>
          </p15:clr>
        </p15:guide>
        <p15:guide id="17" orient="horz">
          <p15:clr>
            <a:srgbClr val="A4A3A4"/>
          </p15:clr>
        </p15:guide>
        <p15:guide id="18" orient="horz" pos="1517">
          <p15:clr>
            <a:srgbClr val="A4A3A4"/>
          </p15:clr>
        </p15:guide>
        <p15:guide id="19" orient="horz" pos="3">
          <p15:clr>
            <a:srgbClr val="A4A3A4"/>
          </p15:clr>
        </p15:guide>
        <p15:guide id="20" orient="horz" pos="2976">
          <p15:clr>
            <a:srgbClr val="A4A3A4"/>
          </p15:clr>
        </p15:guide>
        <p15:guide id="21" orient="horz" pos="1010">
          <p15:clr>
            <a:srgbClr val="A4A3A4"/>
          </p15:clr>
        </p15:guide>
        <p15:guide id="22" pos="5620">
          <p15:clr>
            <a:srgbClr val="A4A3A4"/>
          </p15:clr>
        </p15:guide>
        <p15:guide id="23" pos="168">
          <p15:clr>
            <a:srgbClr val="A4A3A4"/>
          </p15:clr>
        </p15:guide>
        <p15:guide id="24" pos="2887">
          <p15:clr>
            <a:srgbClr val="A4A3A4"/>
          </p15:clr>
        </p15:guide>
        <p15:guide id="25" pos="2019">
          <p15:clr>
            <a:srgbClr val="A4A3A4"/>
          </p15:clr>
        </p15:guide>
        <p15:guide id="26" pos="2620">
          <p15:clr>
            <a:srgbClr val="A4A3A4"/>
          </p15:clr>
        </p15:guide>
      </p15:sldGuideLst>
    </p:ext>
    <p:ext uri="{2D200454-40CA-4A62-9FC3-DE9A4176ACB9}">
      <p15:notesGuideLst xmlns:p15="http://schemas.microsoft.com/office/powerpoint/2012/main" xmlns="">
        <p15:guide id="1" orient="horz" pos="3125">
          <p15:clr>
            <a:srgbClr val="A4A3A4"/>
          </p15:clr>
        </p15:guide>
        <p15:guide id="2" pos="2138">
          <p15:clr>
            <a:srgbClr val="A4A3A4"/>
          </p15:clr>
        </p15:guide>
        <p15:guide id="3" orient="horz" pos="3126">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077A6"/>
    <a:srgbClr val="A4B8D0"/>
    <a:srgbClr val="DD8F3A"/>
    <a:srgbClr val="DA2725"/>
    <a:srgbClr val="CC0000"/>
    <a:srgbClr val="009900"/>
    <a:srgbClr val="99D699"/>
    <a:srgbClr val="61FF61"/>
    <a:srgbClr val="93FF93"/>
    <a:srgbClr val="EBBC8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176" autoAdjust="0"/>
    <p:restoredTop sz="81829" autoAdjust="0"/>
  </p:normalViewPr>
  <p:slideViewPr>
    <p:cSldViewPr snapToGrid="0">
      <p:cViewPr varScale="1">
        <p:scale>
          <a:sx n="57" d="100"/>
          <a:sy n="57" d="100"/>
        </p:scale>
        <p:origin x="-798" y="-78"/>
      </p:cViewPr>
      <p:guideLst>
        <p:guide orient="horz" pos="4319"/>
        <p:guide orient="horz" pos="576"/>
        <p:guide orient="horz" pos="1194"/>
        <p:guide orient="horz" pos="4289"/>
        <p:guide orient="horz" pos="3026"/>
        <p:guide orient="horz" pos="3947"/>
        <p:guide orient="horz" pos="2479"/>
        <p:guide orient="horz" pos="1311"/>
        <p:guide pos="5592"/>
        <p:guide pos="5759"/>
        <p:guide pos="2893"/>
        <p:guide pos="5507"/>
        <p:guide pos="142"/>
        <p:guide pos="614"/>
        <p:guide pos="3915"/>
        <p:guide pos="5620"/>
      </p:guideLst>
    </p:cSldViewPr>
  </p:slideViewPr>
  <p:outlineViewPr>
    <p:cViewPr>
      <p:scale>
        <a:sx n="33" d="100"/>
        <a:sy n="33" d="100"/>
      </p:scale>
      <p:origin x="6" y="3432"/>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6" d="100"/>
          <a:sy n="76" d="100"/>
        </p:scale>
        <p:origin x="-3330" y="-108"/>
      </p:cViewPr>
      <p:guideLst>
        <p:guide orient="horz" pos="3125"/>
        <p:guide orient="horz" pos="3126"/>
        <p:guide pos="2138"/>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a:pPr>
            <a:r>
              <a:rPr lang="ru-RU" sz="1600" b="0" cap="all" baseline="0" dirty="0">
                <a:solidFill>
                  <a:schemeClr val="tx2">
                    <a:lumMod val="40000"/>
                    <a:lumOff val="60000"/>
                  </a:schemeClr>
                </a:solidFill>
                <a:latin typeface="Arial" panose="020B0604020202020204" pitchFamily="34" charset="0"/>
                <a:cs typeface="Arial" panose="020B0604020202020204" pitchFamily="34" charset="0"/>
              </a:rPr>
              <a:t>Общественные Наблюдатели</a:t>
            </a:r>
          </a:p>
        </c:rich>
      </c:tx>
      <c:layout>
        <c:manualLayout>
          <c:xMode val="edge"/>
          <c:yMode val="edge"/>
          <c:x val="6.5426698767664909E-2"/>
          <c:y val="3.8630806598060688E-2"/>
        </c:manualLayout>
      </c:layout>
    </c:title>
    <c:view3D>
      <c:rotX val="30"/>
      <c:perspective val="30"/>
    </c:view3D>
    <c:plotArea>
      <c:layout/>
      <c:pie3DChart>
        <c:varyColors val="1"/>
        <c:ser>
          <c:idx val="0"/>
          <c:order val="0"/>
          <c:tx>
            <c:strRef>
              <c:f>Лист1!$B$1</c:f>
              <c:strCache>
                <c:ptCount val="1"/>
                <c:pt idx="0">
                  <c:v>Столбец1</c:v>
                </c:pt>
              </c:strCache>
            </c:strRef>
          </c:tx>
          <c:dLbls>
            <c:dLbl>
              <c:idx val="0"/>
              <c:layout>
                <c:manualLayout>
                  <c:x val="0.1373896982968312"/>
                  <c:y val="-0.634034461500350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251-4AAA-BB8D-3E23DE98B8A2}"/>
                </c:ext>
              </c:extLst>
            </c:dLbl>
            <c:spPr>
              <a:noFill/>
              <a:ln>
                <a:noFill/>
              </a:ln>
              <a:effectLst/>
            </c:spPr>
            <c:showVal val="1"/>
            <c:showLeaderLines val="1"/>
            <c:extLst xmlns:c16r2="http://schemas.microsoft.com/office/drawing/2015/06/chart">
              <c:ext xmlns:c15="http://schemas.microsoft.com/office/drawing/2012/chart" uri="{CE6537A1-D6FC-4f65-9D91-7224C49458BB}"/>
            </c:extLst>
          </c:dLbls>
          <c:cat>
            <c:strRef>
              <c:f>Лист1!$A$2:$A$3</c:f>
              <c:strCache>
                <c:ptCount val="2"/>
                <c:pt idx="0">
                  <c:v>Наблюдатели</c:v>
                </c:pt>
                <c:pt idx="1">
                  <c:v>Общественные</c:v>
                </c:pt>
              </c:strCache>
            </c:strRef>
          </c:cat>
          <c:val>
            <c:numRef>
              <c:f>Лист1!$B$2:$B$3</c:f>
              <c:numCache>
                <c:formatCode>General</c:formatCode>
                <c:ptCount val="2"/>
                <c:pt idx="0">
                  <c:v>700</c:v>
                </c:pt>
                <c:pt idx="1">
                  <c:v>117</c:v>
                </c:pt>
              </c:numCache>
            </c:numRef>
          </c:val>
          <c:extLst xmlns:c16r2="http://schemas.microsoft.com/office/drawing/2015/06/chart">
            <c:ext xmlns:c16="http://schemas.microsoft.com/office/drawing/2014/chart" uri="{C3380CC4-5D6E-409C-BE32-E72D297353CC}">
              <c16:uniqueId val="{00000001-2251-4AAA-BB8D-3E23DE98B8A2}"/>
            </c:ext>
          </c:extLst>
        </c:ser>
      </c:pie3DChart>
    </c:plotArea>
    <c:plotVisOnly val="1"/>
    <c:dispBlanksAs val="zero"/>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a:pPr>
            <a:r>
              <a:rPr lang="ru-RU" sz="1600" b="0" cap="all" baseline="0" dirty="0">
                <a:solidFill>
                  <a:schemeClr val="tx2">
                    <a:lumMod val="40000"/>
                    <a:lumOff val="60000"/>
                  </a:schemeClr>
                </a:solidFill>
                <a:latin typeface="Arial" panose="020B0604020202020204" pitchFamily="34" charset="0"/>
                <a:cs typeface="Arial" panose="020B0604020202020204" pitchFamily="34" charset="0"/>
              </a:rPr>
              <a:t>Общественные Наблюдатели</a:t>
            </a:r>
          </a:p>
        </c:rich>
      </c:tx>
      <c:layout>
        <c:manualLayout>
          <c:xMode val="edge"/>
          <c:yMode val="edge"/>
          <c:x val="4.8795244426386934E-2"/>
          <c:y val="5.5430718216452672E-2"/>
        </c:manualLayout>
      </c:layout>
    </c:title>
    <c:view3D>
      <c:rotX val="30"/>
      <c:perspective val="30"/>
    </c:view3D>
    <c:plotArea>
      <c:layout/>
      <c:pie3DChart>
        <c:varyColors val="1"/>
        <c:ser>
          <c:idx val="0"/>
          <c:order val="0"/>
          <c:tx>
            <c:strRef>
              <c:f>Лист1!$B$1</c:f>
              <c:strCache>
                <c:ptCount val="1"/>
                <c:pt idx="0">
                  <c:v>Наблюдатели</c:v>
                </c:pt>
              </c:strCache>
            </c:strRef>
          </c:tx>
          <c:explosion val="3"/>
          <c:dLbls>
            <c:dLbl>
              <c:idx val="0"/>
              <c:layout>
                <c:manualLayout>
                  <c:x val="-7.2476768176408399E-2"/>
                  <c:y val="-0.30562564603820486"/>
                </c:manualLayout>
              </c:layout>
              <c:tx>
                <c:rich>
                  <a:bodyPr wrap="square" lIns="38100" tIns="0" rIns="0" bIns="19050" anchor="ctr">
                    <a:spAutoFit/>
                  </a:bodyPr>
                  <a:lstStyle/>
                  <a:p>
                    <a:pPr>
                      <a:defRPr sz="1400">
                        <a:solidFill>
                          <a:schemeClr val="dk1"/>
                        </a:solidFill>
                      </a:defRPr>
                    </a:pPr>
                    <a:r>
                      <a:rPr lang="en-US" sz="1800" b="1" dirty="0"/>
                      <a:t>2017</a:t>
                    </a:r>
                    <a:r>
                      <a:rPr lang="en-US" sz="1800" b="0" dirty="0"/>
                      <a:t>; 857</a:t>
                    </a:r>
                    <a:endParaRPr lang="en-US" b="0" baseline="0" dirty="0"/>
                  </a:p>
                </c:rich>
              </c:tx>
              <c:spPr>
                <a:solidFill>
                  <a:prstClr val="white"/>
                </a:solidFill>
                <a:ln w="9525" cap="flat" cmpd="sng" algn="ctr">
                  <a:solidFill>
                    <a:prstClr val="black">
                      <a:lumMod val="65000"/>
                      <a:lumOff val="35000"/>
                    </a:prstClr>
                  </a:solidFill>
                  <a:prstDash val="solid"/>
                  <a:round/>
                  <a:headEnd type="none" w="med" len="med"/>
                  <a:tailEnd type="none" w="med" len="med"/>
                </a:ln>
                <a:effectLst/>
              </c:spPr>
              <c:dLblPos val="bestFit"/>
              <c:showVal val="1"/>
              <c:showCatName val="1"/>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269-4427-99C7-0B43FA4E3F49}"/>
                </c:ext>
              </c:extLst>
            </c:dLbl>
            <c:dLbl>
              <c:idx val="1"/>
              <c:layout>
                <c:manualLayout>
                  <c:x val="2.2868207790830201E-2"/>
                  <c:y val="0.35048239734725611"/>
                </c:manualLayout>
              </c:layout>
              <c:tx>
                <c:rich>
                  <a:bodyPr wrap="square" lIns="38100" tIns="0" rIns="0" bIns="19050" anchor="ctr">
                    <a:noAutofit/>
                  </a:bodyPr>
                  <a:lstStyle/>
                  <a:p>
                    <a:pPr>
                      <a:defRPr sz="1400">
                        <a:solidFill>
                          <a:schemeClr val="dk1"/>
                        </a:solidFill>
                      </a:defRPr>
                    </a:pPr>
                    <a:r>
                      <a:rPr lang="en-US" sz="1800" b="1" dirty="0"/>
                      <a:t>2016; </a:t>
                    </a:r>
                    <a:r>
                      <a:rPr lang="en-US" sz="1800" b="0" dirty="0"/>
                      <a:t>763</a:t>
                    </a:r>
                    <a:endParaRPr lang="en-US" sz="1400" b="0" baseline="0" dirty="0"/>
                  </a:p>
                </c:rich>
              </c:tx>
              <c:spPr>
                <a:solidFill>
                  <a:prstClr val="white"/>
                </a:solidFill>
                <a:ln w="9525" cap="flat" cmpd="sng" algn="ctr">
                  <a:solidFill>
                    <a:prstClr val="black">
                      <a:lumMod val="65000"/>
                      <a:lumOff val="35000"/>
                    </a:prstClr>
                  </a:solidFill>
                  <a:prstDash val="solid"/>
                  <a:round/>
                  <a:headEnd type="none" w="med" len="med"/>
                  <a:tailEnd type="none" w="med" len="med"/>
                </a:ln>
                <a:effectLst/>
              </c:spPr>
              <c:dLblPos val="bestFit"/>
              <c:showVal val="1"/>
              <c:showCatName val="1"/>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269-4427-99C7-0B43FA4E3F49}"/>
                </c:ext>
              </c:extLst>
            </c:dLbl>
            <c:spPr>
              <a:solidFill>
                <a:prstClr val="white"/>
              </a:solidFill>
              <a:ln>
                <a:solidFill>
                  <a:prstClr val="black">
                    <a:lumMod val="65000"/>
                    <a:lumOff val="35000"/>
                  </a:prstClr>
                </a:solidFill>
              </a:ln>
              <a:effectLst/>
            </c:spPr>
            <c:txPr>
              <a:bodyPr wrap="square" lIns="38100" tIns="0" rIns="0" bIns="19050" anchor="ctr">
                <a:spAutoFit/>
              </a:bodyPr>
              <a:lstStyle/>
              <a:p>
                <a:pPr>
                  <a:defRPr sz="1400">
                    <a:solidFill>
                      <a:schemeClr val="dk1"/>
                    </a:solidFill>
                  </a:defRPr>
                </a:pPr>
                <a:endParaRPr lang="ru-RU"/>
              </a:p>
            </c:txPr>
            <c:dLblPos val="outEnd"/>
            <c:showVal val="1"/>
            <c:showCatName val="1"/>
            <c:showLeaderLines val="1"/>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ext>
            </c:extLst>
          </c:dLbls>
          <c:cat>
            <c:numRef>
              <c:f>Лист1!$A$2:$A$3</c:f>
              <c:numCache>
                <c:formatCode>General</c:formatCode>
                <c:ptCount val="2"/>
                <c:pt idx="0">
                  <c:v>2017</c:v>
                </c:pt>
                <c:pt idx="1">
                  <c:v>2016</c:v>
                </c:pt>
              </c:numCache>
            </c:numRef>
          </c:cat>
          <c:val>
            <c:numRef>
              <c:f>Лист1!$B$2:$B$3</c:f>
              <c:numCache>
                <c:formatCode>General</c:formatCode>
                <c:ptCount val="2"/>
                <c:pt idx="0">
                  <c:v>857</c:v>
                </c:pt>
                <c:pt idx="1">
                  <c:v>763</c:v>
                </c:pt>
              </c:numCache>
            </c:numRef>
          </c:val>
          <c:extLst xmlns:c16r2="http://schemas.microsoft.com/office/drawing/2015/06/chart">
            <c:ext xmlns:c16="http://schemas.microsoft.com/office/drawing/2014/chart" uri="{C3380CC4-5D6E-409C-BE32-E72D297353CC}">
              <c16:uniqueId val="{00000002-1269-4427-99C7-0B43FA4E3F49}"/>
            </c:ext>
          </c:extLst>
        </c:ser>
      </c:pie3DChart>
    </c:plotArea>
    <c:plotVisOnly val="1"/>
    <c:dispBlanksAs val="zero"/>
  </c:chart>
  <c:txPr>
    <a:bodyPr/>
    <a:lstStyle/>
    <a:p>
      <a:pPr>
        <a:defRPr sz="1800"/>
      </a:pPr>
      <a:endParaRPr lang="ru-RU"/>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766" cy="497126"/>
          </a:xfrm>
          <a:prstGeom prst="rect">
            <a:avLst/>
          </a:prstGeom>
        </p:spPr>
        <p:txBody>
          <a:bodyPr vert="horz" lIns="91513" tIns="45757" rIns="91513" bIns="45757" rtlCol="0"/>
          <a:lstStyle>
            <a:lvl1pPr algn="l">
              <a:defRPr sz="1200"/>
            </a:lvl1pPr>
          </a:lstStyle>
          <a:p>
            <a:endParaRPr lang="ru-RU" dirty="0"/>
          </a:p>
        </p:txBody>
      </p:sp>
      <p:sp>
        <p:nvSpPr>
          <p:cNvPr id="3" name="Дата 2"/>
          <p:cNvSpPr>
            <a:spLocks noGrp="1"/>
          </p:cNvSpPr>
          <p:nvPr>
            <p:ph type="dt" sz="quarter" idx="1"/>
          </p:nvPr>
        </p:nvSpPr>
        <p:spPr>
          <a:xfrm>
            <a:off x="3850320" y="0"/>
            <a:ext cx="2945766" cy="497126"/>
          </a:xfrm>
          <a:prstGeom prst="rect">
            <a:avLst/>
          </a:prstGeom>
        </p:spPr>
        <p:txBody>
          <a:bodyPr vert="horz" lIns="91513" tIns="45757" rIns="91513" bIns="45757" rtlCol="0"/>
          <a:lstStyle>
            <a:lvl1pPr algn="r">
              <a:defRPr sz="1200"/>
            </a:lvl1pPr>
          </a:lstStyle>
          <a:p>
            <a:fld id="{CF59A541-0937-4642-B9CF-8B940F90B2BC}" type="datetimeFigureOut">
              <a:rPr lang="ru-RU" smtClean="0"/>
              <a:pPr/>
              <a:t>30.10.2017</a:t>
            </a:fld>
            <a:endParaRPr lang="ru-RU" dirty="0"/>
          </a:p>
        </p:txBody>
      </p:sp>
      <p:sp>
        <p:nvSpPr>
          <p:cNvPr id="4" name="Нижний колонтитул 3"/>
          <p:cNvSpPr>
            <a:spLocks noGrp="1"/>
          </p:cNvSpPr>
          <p:nvPr>
            <p:ph type="ftr" sz="quarter" idx="2"/>
          </p:nvPr>
        </p:nvSpPr>
        <p:spPr>
          <a:xfrm>
            <a:off x="0" y="9429512"/>
            <a:ext cx="2945766" cy="497125"/>
          </a:xfrm>
          <a:prstGeom prst="rect">
            <a:avLst/>
          </a:prstGeom>
        </p:spPr>
        <p:txBody>
          <a:bodyPr vert="horz" lIns="91513" tIns="45757" rIns="91513" bIns="45757" rtlCol="0" anchor="b"/>
          <a:lstStyle>
            <a:lvl1pPr algn="l">
              <a:defRPr sz="1200"/>
            </a:lvl1pPr>
          </a:lstStyle>
          <a:p>
            <a:endParaRPr lang="ru-RU" dirty="0"/>
          </a:p>
        </p:txBody>
      </p:sp>
      <p:sp>
        <p:nvSpPr>
          <p:cNvPr id="5" name="Номер слайда 4"/>
          <p:cNvSpPr>
            <a:spLocks noGrp="1"/>
          </p:cNvSpPr>
          <p:nvPr>
            <p:ph type="sldNum" sz="quarter" idx="3"/>
          </p:nvPr>
        </p:nvSpPr>
        <p:spPr>
          <a:xfrm>
            <a:off x="3850320" y="9429512"/>
            <a:ext cx="2945766" cy="497125"/>
          </a:xfrm>
          <a:prstGeom prst="rect">
            <a:avLst/>
          </a:prstGeom>
        </p:spPr>
        <p:txBody>
          <a:bodyPr vert="horz" lIns="91513" tIns="45757" rIns="91513" bIns="45757" rtlCol="0" anchor="b"/>
          <a:lstStyle>
            <a:lvl1pPr algn="r">
              <a:defRPr sz="1200"/>
            </a:lvl1pPr>
          </a:lstStyle>
          <a:p>
            <a:fld id="{010DB85A-6BFB-4AA5-87FF-3B51FC537B36}" type="slidenum">
              <a:rPr lang="ru-RU" smtClean="0"/>
              <a:pPr/>
              <a:t>‹#›</a:t>
            </a:fld>
            <a:endParaRPr lang="ru-RU" dirty="0"/>
          </a:p>
        </p:txBody>
      </p:sp>
    </p:spTree>
    <p:extLst>
      <p:ext uri="{BB962C8B-B14F-4D97-AF65-F5344CB8AC3E}">
        <p14:creationId xmlns:p14="http://schemas.microsoft.com/office/powerpoint/2010/main" xmlns="" val="2423005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766" cy="497126"/>
          </a:xfrm>
          <a:prstGeom prst="rect">
            <a:avLst/>
          </a:prstGeom>
        </p:spPr>
        <p:txBody>
          <a:bodyPr vert="horz" lIns="91513" tIns="45757" rIns="91513" bIns="45757" rtlCol="0"/>
          <a:lstStyle>
            <a:lvl1pPr algn="l">
              <a:defRPr sz="1200"/>
            </a:lvl1pPr>
          </a:lstStyle>
          <a:p>
            <a:endParaRPr lang="ru-RU" dirty="0"/>
          </a:p>
        </p:txBody>
      </p:sp>
      <p:sp>
        <p:nvSpPr>
          <p:cNvPr id="3" name="Дата 2"/>
          <p:cNvSpPr>
            <a:spLocks noGrp="1"/>
          </p:cNvSpPr>
          <p:nvPr>
            <p:ph type="dt" idx="1"/>
          </p:nvPr>
        </p:nvSpPr>
        <p:spPr>
          <a:xfrm>
            <a:off x="3850320" y="0"/>
            <a:ext cx="2945766" cy="497126"/>
          </a:xfrm>
          <a:prstGeom prst="rect">
            <a:avLst/>
          </a:prstGeom>
        </p:spPr>
        <p:txBody>
          <a:bodyPr vert="horz" lIns="91513" tIns="45757" rIns="91513" bIns="45757" rtlCol="0"/>
          <a:lstStyle>
            <a:lvl1pPr algn="r">
              <a:defRPr sz="1200"/>
            </a:lvl1pPr>
          </a:lstStyle>
          <a:p>
            <a:fld id="{A909AE1A-891E-4AD9-B412-EAA3C69B04A9}" type="datetimeFigureOut">
              <a:rPr lang="ru-RU" smtClean="0"/>
              <a:pPr/>
              <a:t>30.10.2017</a:t>
            </a:fld>
            <a:endParaRPr lang="ru-RU"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13" tIns="45757" rIns="91513" bIns="45757" rtlCol="0" anchor="ctr"/>
          <a:lstStyle/>
          <a:p>
            <a:endParaRPr lang="ru-RU" dirty="0"/>
          </a:p>
        </p:txBody>
      </p:sp>
      <p:sp>
        <p:nvSpPr>
          <p:cNvPr id="5" name="Заметки 4"/>
          <p:cNvSpPr>
            <a:spLocks noGrp="1"/>
          </p:cNvSpPr>
          <p:nvPr>
            <p:ph type="body" sz="quarter" idx="3"/>
          </p:nvPr>
        </p:nvSpPr>
        <p:spPr>
          <a:xfrm>
            <a:off x="680404" y="4715550"/>
            <a:ext cx="5436868" cy="4467780"/>
          </a:xfrm>
          <a:prstGeom prst="rect">
            <a:avLst/>
          </a:prstGeom>
        </p:spPr>
        <p:txBody>
          <a:bodyPr vert="horz" lIns="91513" tIns="45757" rIns="91513" bIns="45757"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9512"/>
            <a:ext cx="2945766" cy="497125"/>
          </a:xfrm>
          <a:prstGeom prst="rect">
            <a:avLst/>
          </a:prstGeom>
        </p:spPr>
        <p:txBody>
          <a:bodyPr vert="horz" lIns="91513" tIns="45757" rIns="91513" bIns="45757"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0320" y="9429512"/>
            <a:ext cx="2945766" cy="497125"/>
          </a:xfrm>
          <a:prstGeom prst="rect">
            <a:avLst/>
          </a:prstGeom>
        </p:spPr>
        <p:txBody>
          <a:bodyPr vert="horz" lIns="91513" tIns="45757" rIns="91513" bIns="45757" rtlCol="0" anchor="b"/>
          <a:lstStyle>
            <a:lvl1pPr algn="r">
              <a:defRPr sz="1200"/>
            </a:lvl1pPr>
          </a:lstStyle>
          <a:p>
            <a:fld id="{ACEB1050-AA26-4374-A567-F91DB2E511AC}" type="slidenum">
              <a:rPr lang="ru-RU" smtClean="0"/>
              <a:pPr/>
              <a:t>‹#›</a:t>
            </a:fld>
            <a:endParaRPr lang="ru-RU" dirty="0"/>
          </a:p>
        </p:txBody>
      </p:sp>
    </p:spTree>
    <p:extLst>
      <p:ext uri="{BB962C8B-B14F-4D97-AF65-F5344CB8AC3E}">
        <p14:creationId xmlns:p14="http://schemas.microsoft.com/office/powerpoint/2010/main" xmlns="" val="3542632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постарше</a:t>
            </a:r>
          </a:p>
        </p:txBody>
      </p:sp>
      <p:sp>
        <p:nvSpPr>
          <p:cNvPr id="4" name="Номер слайда 3"/>
          <p:cNvSpPr>
            <a:spLocks noGrp="1"/>
          </p:cNvSpPr>
          <p:nvPr>
            <p:ph type="sldNum" sz="quarter" idx="10"/>
          </p:nvPr>
        </p:nvSpPr>
        <p:spPr/>
        <p:txBody>
          <a:bodyPr/>
          <a:lstStyle/>
          <a:p>
            <a:fld id="{ACEB1050-AA26-4374-A567-F91DB2E511AC}" type="slidenum">
              <a:rPr lang="ru-RU" smtClean="0"/>
              <a:pPr/>
              <a:t>1</a:t>
            </a:fld>
            <a:endParaRPr lang="ru-RU" dirty="0"/>
          </a:p>
        </p:txBody>
      </p:sp>
    </p:spTree>
    <p:extLst>
      <p:ext uri="{BB962C8B-B14F-4D97-AF65-F5344CB8AC3E}">
        <p14:creationId xmlns:p14="http://schemas.microsoft.com/office/powerpoint/2010/main" xmlns="" val="3266076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EB1050-AA26-4374-A567-F91DB2E511AC}" type="slidenum">
              <a:rPr lang="ru-RU" smtClean="0"/>
              <a:pPr/>
              <a:t>2</a:t>
            </a:fld>
            <a:endParaRPr lang="ru-RU" dirty="0"/>
          </a:p>
        </p:txBody>
      </p:sp>
    </p:spTree>
    <p:extLst>
      <p:ext uri="{BB962C8B-B14F-4D97-AF65-F5344CB8AC3E}">
        <p14:creationId xmlns:p14="http://schemas.microsoft.com/office/powerpoint/2010/main" xmlns="" val="278049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EB1050-AA26-4374-A567-F91DB2E511AC}" type="slidenum">
              <a:rPr lang="ru-RU" smtClean="0"/>
              <a:pPr/>
              <a:t>9</a:t>
            </a:fld>
            <a:endParaRPr lang="ru-RU" dirty="0"/>
          </a:p>
        </p:txBody>
      </p:sp>
    </p:spTree>
    <p:extLst>
      <p:ext uri="{BB962C8B-B14F-4D97-AF65-F5344CB8AC3E}">
        <p14:creationId xmlns:p14="http://schemas.microsoft.com/office/powerpoint/2010/main" xmlns="" val="37420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CEB1050-AA26-4374-A567-F91DB2E511AC}" type="slidenum">
              <a:rPr lang="ru-RU" smtClean="0"/>
              <a:pPr/>
              <a:t>10</a:t>
            </a:fld>
            <a:endParaRPr lang="ru-RU" dirty="0"/>
          </a:p>
        </p:txBody>
      </p:sp>
    </p:spTree>
    <p:extLst>
      <p:ext uri="{BB962C8B-B14F-4D97-AF65-F5344CB8AC3E}">
        <p14:creationId xmlns:p14="http://schemas.microsoft.com/office/powerpoint/2010/main" xmlns="" val="3528569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31863" y="742950"/>
            <a:ext cx="4933950" cy="3700463"/>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B9D042E8-DB45-4D3D-A82D-A6AC747BD70D}" type="slidenum">
              <a:rPr lang="ru-RU" smtClean="0">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xmlns="" val="2133138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5"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90D7EA8E-DDBA-4EA2-96E9-9E4D2B05894B}"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sz="3200"/>
            </a:lvl1pPr>
          </a:lstStyle>
          <a:p>
            <a:r>
              <a:rPr lang="ru-RU" dirty="0"/>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3E44F56E-BC05-4B0D-A622-E2EC3187AA0A}" type="datetimeFigureOut">
              <a:rPr lang="ru-RU"/>
              <a:pPr>
                <a:defRPr/>
              </a:pPr>
              <a:t>30.10.2017</a:t>
            </a:fld>
            <a:endParaRPr lang="ru-RU" dirty="0"/>
          </a:p>
        </p:txBody>
      </p:sp>
      <p:sp>
        <p:nvSpPr>
          <p:cNvPr id="5"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6BB1223F-4900-4170-BA34-0156F171F91E}"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1"/>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0B7592AA-D7F1-4DA1-BAF8-EE6B703964A1}" type="datetimeFigureOut">
              <a:rPr lang="ru-RU"/>
              <a:pPr>
                <a:defRPr/>
              </a:pPr>
              <a:t>30.10.2017</a:t>
            </a:fld>
            <a:endParaRPr lang="ru-RU" dirty="0"/>
          </a:p>
        </p:txBody>
      </p:sp>
      <p:sp>
        <p:nvSpPr>
          <p:cNvPr id="5"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736B270E-A9D3-48D6-847C-280A90FCD6AD}" type="slidenum">
              <a:rPr lang="ru-RU"/>
              <a:pPr>
                <a:defRPr/>
              </a:pPr>
              <a:t>‹#›</a:t>
            </a:fld>
            <a:endParaRPr lang="ru-RU" dirty="0"/>
          </a:p>
        </p:txBody>
      </p:sp>
      <p:sp>
        <p:nvSpPr>
          <p:cNvPr id="7" name="Прямоугольник 6"/>
          <p:cNvSpPr/>
          <p:nvPr userDrawn="1"/>
        </p:nvSpPr>
        <p:spPr>
          <a:xfrm>
            <a:off x="-1" y="0"/>
            <a:ext cx="9142413" cy="1619250"/>
          </a:xfrm>
          <a:prstGeom prst="rect">
            <a:avLst/>
          </a:prstGeom>
          <a:solidFill>
            <a:schemeClr val="bg1"/>
          </a:solidFill>
          <a:ln w="38100">
            <a:noFill/>
          </a:ln>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5C4C5288-4108-44F4-A231-DA5505BEDF8B}" type="datetimeFigureOut">
              <a:rPr lang="ru-RU"/>
              <a:pPr>
                <a:defRPr/>
              </a:pPr>
              <a:t>30.10.2017</a:t>
            </a:fld>
            <a:endParaRPr lang="ru-RU" dirty="0"/>
          </a:p>
        </p:txBody>
      </p:sp>
      <p:sp>
        <p:nvSpPr>
          <p:cNvPr id="6"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9D9D1216-6F0F-4184-A66F-615EB023FF75}"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F445217F-C68E-4F0B-AA6F-E43A35365FEB}" type="datetimeFigureOut">
              <a:rPr lang="ru-RU"/>
              <a:pPr>
                <a:defRPr/>
              </a:pPr>
              <a:t>30.10.2017</a:t>
            </a:fld>
            <a:endParaRPr lang="ru-RU" dirty="0"/>
          </a:p>
        </p:txBody>
      </p:sp>
      <p:sp>
        <p:nvSpPr>
          <p:cNvPr id="8"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B2E0A861-8607-40A1-8672-805EBCB74995}"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1FBF62CA-B2B9-4D22-8A3C-65B1EC38831E}" type="datetimeFigureOut">
              <a:rPr lang="ru-RU"/>
              <a:pPr>
                <a:defRPr/>
              </a:pPr>
              <a:t>30.10.2017</a:t>
            </a:fld>
            <a:endParaRPr lang="ru-RU" dirty="0"/>
          </a:p>
        </p:txBody>
      </p:sp>
      <p:sp>
        <p:nvSpPr>
          <p:cNvPr id="4"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68747273-A5ED-4B7A-B344-B7652A6C41F7}"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7BDA4F38-B41A-4841-A6FC-9E7311BF6660}" type="datetimeFigureOut">
              <a:rPr lang="ru-RU"/>
              <a:pPr>
                <a:defRPr/>
              </a:pPr>
              <a:t>30.10.2017</a:t>
            </a:fld>
            <a:endParaRPr lang="ru-RU" dirty="0"/>
          </a:p>
        </p:txBody>
      </p:sp>
      <p:sp>
        <p:nvSpPr>
          <p:cNvPr id="3"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6745A621-49F2-4DA3-A7AE-3172CD616283}"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49"/>
            <a:ext cx="3008313" cy="1162051"/>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BB478190-BB94-4E72-8CBF-925EA2A48355}" type="datetimeFigureOut">
              <a:rPr lang="ru-RU"/>
              <a:pPr>
                <a:defRPr/>
              </a:pPr>
              <a:t>30.10.2017</a:t>
            </a:fld>
            <a:endParaRPr lang="ru-RU" dirty="0"/>
          </a:p>
        </p:txBody>
      </p:sp>
      <p:sp>
        <p:nvSpPr>
          <p:cNvPr id="6"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83498D69-EBF6-43CD-A2A5-BDD8B14EA0A0}"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9"/>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9BA5F37A-FE06-4891-9A29-931C3D318605}" type="datetimeFigureOut">
              <a:rPr lang="ru-RU"/>
              <a:pPr>
                <a:defRPr/>
              </a:pPr>
              <a:t>30.10.2017</a:t>
            </a:fld>
            <a:endParaRPr lang="ru-RU" dirty="0"/>
          </a:p>
        </p:txBody>
      </p:sp>
      <p:sp>
        <p:nvSpPr>
          <p:cNvPr id="6"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7D32D0AA-3B02-482B-9040-E90205F6DD4E}"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AC979EED-3886-4E51-86A1-0214F13A5A03}" type="datetimeFigureOut">
              <a:rPr lang="ru-RU"/>
              <a:pPr>
                <a:defRPr/>
              </a:pPr>
              <a:t>30.10.2017</a:t>
            </a:fld>
            <a:endParaRPr lang="ru-RU" dirty="0"/>
          </a:p>
        </p:txBody>
      </p:sp>
      <p:sp>
        <p:nvSpPr>
          <p:cNvPr id="5"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5018917F-F78B-49E1-B287-8033EB8DFD75}"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1004131" y="6492876"/>
            <a:ext cx="2133600" cy="365125"/>
          </a:xfrm>
          <a:prstGeom prst="rect">
            <a:avLst/>
          </a:prstGeom>
        </p:spPr>
        <p:txBody>
          <a:bodyPr/>
          <a:lstStyle>
            <a:lvl1pPr>
              <a:defRPr/>
            </a:lvl1pPr>
          </a:lstStyle>
          <a:p>
            <a:pPr>
              <a:defRPr/>
            </a:pPr>
            <a:fld id="{D370544E-5391-4505-AD86-7795B68219D8}" type="datetimeFigureOut">
              <a:rPr lang="ru-RU"/>
              <a:pPr>
                <a:defRPr/>
              </a:pPr>
              <a:t>30.10.2017</a:t>
            </a:fld>
            <a:endParaRPr lang="ru-RU" dirty="0"/>
          </a:p>
        </p:txBody>
      </p:sp>
      <p:sp>
        <p:nvSpPr>
          <p:cNvPr id="5" name="Нижний колонтитул 4"/>
          <p:cNvSpPr>
            <a:spLocks noGrp="1"/>
          </p:cNvSpPr>
          <p:nvPr>
            <p:ph type="ftr" sz="quarter" idx="11"/>
          </p:nvPr>
        </p:nvSpPr>
        <p:spPr>
          <a:xfrm>
            <a:off x="3124200" y="6356351"/>
            <a:ext cx="2895600" cy="365125"/>
          </a:xfrm>
          <a:prstGeom prst="rect">
            <a:avLst/>
          </a:prstGeom>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614F781C-A0BB-4728-9F28-0418E91E4930}"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30.10.2017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a:defRPr/>
            </a:pPr>
            <a:fld id="{EC910099-E5F3-4960-89FA-DD2C751702D6}" type="slidenum">
              <a:rPr lang="ru-RU" smtClean="0"/>
              <a:pPr>
                <a:defRPr/>
              </a:pPr>
              <a:t>‹#›</a:t>
            </a:fld>
            <a:endParaRPr lang="ru-R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3E44F56E-BC05-4B0D-A622-E2EC3187AA0A}" type="datetimeFigureOut">
              <a:rPr lang="ru-RU" smtClean="0"/>
              <a:pPr>
                <a:defRPr/>
              </a:pPr>
              <a:t>30.10.2017</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a:defRPr/>
            </a:pPr>
            <a:fld id="{0B7592AA-D7F1-4DA1-BAF8-EE6B703964A1}" type="datetimeFigureOut">
              <a:rPr lang="ru-RU" smtClean="0"/>
              <a:pPr>
                <a:defRPr/>
              </a:pPr>
              <a:t>30.10.2017</a:t>
            </a:fld>
            <a:endParaRPr lang="ru-RU" dirty="0"/>
          </a:p>
        </p:txBody>
      </p:sp>
      <p:sp>
        <p:nvSpPr>
          <p:cNvPr id="5" name="Нижний колонтитул 4"/>
          <p:cNvSpPr>
            <a:spLocks noGrp="1"/>
          </p:cNvSpPr>
          <p:nvPr>
            <p:ph type="ftr" sz="quarter" idx="11"/>
          </p:nvPr>
        </p:nvSpPr>
        <p:spPr/>
        <p:txBody>
          <a:bodyPr/>
          <a:lstStyle/>
          <a:p>
            <a:pPr>
              <a:defRPr/>
            </a:pPr>
            <a:endParaRPr lang="ru-RU" dirty="0"/>
          </a:p>
        </p:txBody>
      </p:sp>
      <p:sp>
        <p:nvSpPr>
          <p:cNvPr id="6" name="Номер слайда 5"/>
          <p:cNvSpPr>
            <a:spLocks noGrp="1"/>
          </p:cNvSpPr>
          <p:nvPr>
            <p:ph type="sldNum" sz="quarter" idx="12"/>
          </p:nvPr>
        </p:nvSpPr>
        <p:spPr/>
        <p:txBody>
          <a:bodyPr/>
          <a:lstStyle/>
          <a:p>
            <a:pPr>
              <a:defRPr/>
            </a:pPr>
            <a:fld id="{736B270E-A9D3-48D6-847C-280A90FCD6AD}" type="slidenum">
              <a:rPr lang="ru-RU" smtClean="0"/>
              <a:pPr>
                <a:defRPr/>
              </a:pPr>
              <a:t>‹#›</a:t>
            </a:fld>
            <a:endParaRPr lang="ru-RU" dirty="0"/>
          </a:p>
        </p:txBody>
      </p:sp>
      <p:sp>
        <p:nvSpPr>
          <p:cNvPr id="7" name="Прямоугольник 6"/>
          <p:cNvSpPr/>
          <p:nvPr userDrawn="1"/>
        </p:nvSpPr>
        <p:spPr>
          <a:xfrm>
            <a:off x="-1" y="0"/>
            <a:ext cx="9142413" cy="1619250"/>
          </a:xfrm>
          <a:prstGeom prst="rect">
            <a:avLst/>
          </a:prstGeom>
          <a:solidFill>
            <a:schemeClr val="bg1"/>
          </a:solidFill>
          <a:ln w="38100">
            <a:noFill/>
          </a:ln>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a:defRPr/>
            </a:pPr>
            <a:fld id="{5C4C5288-4108-44F4-A231-DA5505BEDF8B}" type="datetimeFigureOut">
              <a:rPr lang="ru-RU" smtClean="0"/>
              <a:pPr>
                <a:defRPr/>
              </a:pPr>
              <a:t>30.10.2017</a:t>
            </a:fld>
            <a:endParaRPr lang="ru-RU" dirty="0"/>
          </a:p>
        </p:txBody>
      </p:sp>
      <p:sp>
        <p:nvSpPr>
          <p:cNvPr id="6" name="Нижний колонтитул 5"/>
          <p:cNvSpPr>
            <a:spLocks noGrp="1"/>
          </p:cNvSpPr>
          <p:nvPr>
            <p:ph type="ftr" sz="quarter" idx="11"/>
          </p:nvPr>
        </p:nvSpPr>
        <p:spPr/>
        <p:txBody>
          <a:bodyPr/>
          <a:lstStyle/>
          <a:p>
            <a:pPr>
              <a:defRPr/>
            </a:pPr>
            <a:endParaRPr lang="ru-RU" dirty="0"/>
          </a:p>
        </p:txBody>
      </p:sp>
      <p:sp>
        <p:nvSpPr>
          <p:cNvPr id="7" name="Номер слайда 6"/>
          <p:cNvSpPr>
            <a:spLocks noGrp="1"/>
          </p:cNvSpPr>
          <p:nvPr>
            <p:ph type="sldNum" sz="quarter" idx="12"/>
          </p:nvPr>
        </p:nvSpPr>
        <p:spPr/>
        <p:txBody>
          <a:bodyPr/>
          <a:lstStyle/>
          <a:p>
            <a:pPr>
              <a:defRPr/>
            </a:pPr>
            <a:fld id="{9D9D1216-6F0F-4184-A66F-615EB023FF75}" type="slidenum">
              <a:rPr lang="ru-RU" smtClean="0"/>
              <a:pPr>
                <a:defRPr/>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a:defRPr/>
            </a:pPr>
            <a:fld id="{F445217F-C68E-4F0B-AA6F-E43A35365FEB}" type="datetimeFigureOut">
              <a:rPr lang="ru-RU" smtClean="0"/>
              <a:pPr>
                <a:defRPr/>
              </a:pPr>
              <a:t>30.10.2017</a:t>
            </a:fld>
            <a:endParaRPr lang="ru-RU" dirty="0"/>
          </a:p>
        </p:txBody>
      </p:sp>
      <p:sp>
        <p:nvSpPr>
          <p:cNvPr id="8" name="Нижний колонтитул 7"/>
          <p:cNvSpPr>
            <a:spLocks noGrp="1"/>
          </p:cNvSpPr>
          <p:nvPr>
            <p:ph type="ftr" sz="quarter" idx="11"/>
          </p:nvPr>
        </p:nvSpPr>
        <p:spPr/>
        <p:txBody>
          <a:bodyPr/>
          <a:lstStyle/>
          <a:p>
            <a:pPr>
              <a:defRPr/>
            </a:pPr>
            <a:endParaRPr lang="ru-RU" dirty="0"/>
          </a:p>
        </p:txBody>
      </p:sp>
      <p:sp>
        <p:nvSpPr>
          <p:cNvPr id="9" name="Номер слайда 8"/>
          <p:cNvSpPr>
            <a:spLocks noGrp="1"/>
          </p:cNvSpPr>
          <p:nvPr>
            <p:ph type="sldNum" sz="quarter" idx="12"/>
          </p:nvPr>
        </p:nvSpPr>
        <p:spPr/>
        <p:txBody>
          <a:bodyPr/>
          <a:lstStyle/>
          <a:p>
            <a:pPr>
              <a:defRPr/>
            </a:pPr>
            <a:fld id="{B2E0A861-8607-40A1-8672-805EBCB74995}" type="slidenum">
              <a:rPr lang="ru-RU" smtClean="0"/>
              <a:pPr>
                <a:defRPr/>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Образец заголовка</a:t>
            </a:r>
          </a:p>
        </p:txBody>
      </p:sp>
      <p:sp>
        <p:nvSpPr>
          <p:cNvPr id="3" name="Дата 2"/>
          <p:cNvSpPr>
            <a:spLocks noGrp="1"/>
          </p:cNvSpPr>
          <p:nvPr>
            <p:ph type="dt" sz="half" idx="10"/>
          </p:nvPr>
        </p:nvSpPr>
        <p:spPr/>
        <p:txBody>
          <a:bodyPr/>
          <a:lstStyle/>
          <a:p>
            <a:pPr>
              <a:defRPr/>
            </a:pPr>
            <a:fld id="{1FBF62CA-B2B9-4D22-8A3C-65B1EC38831E}" type="datetimeFigureOut">
              <a:rPr lang="ru-RU" smtClean="0"/>
              <a:pPr>
                <a:defRPr/>
              </a:pPr>
              <a:t>30.10.2017</a:t>
            </a:fld>
            <a:endParaRPr lang="ru-RU" dirty="0"/>
          </a:p>
        </p:txBody>
      </p:sp>
      <p:sp>
        <p:nvSpPr>
          <p:cNvPr id="4" name="Нижний колонтитул 3"/>
          <p:cNvSpPr>
            <a:spLocks noGrp="1"/>
          </p:cNvSpPr>
          <p:nvPr>
            <p:ph type="ftr" sz="quarter" idx="11"/>
          </p:nvPr>
        </p:nvSpPr>
        <p:spPr/>
        <p:txBody>
          <a:bodyPr/>
          <a:lstStyle/>
          <a:p>
            <a:pPr>
              <a:defRPr/>
            </a:pPr>
            <a:endParaRPr lang="ru-RU" dirty="0"/>
          </a:p>
        </p:txBody>
      </p:sp>
      <p:sp>
        <p:nvSpPr>
          <p:cNvPr id="5" name="Номер слайда 4"/>
          <p:cNvSpPr>
            <a:spLocks noGrp="1"/>
          </p:cNvSpPr>
          <p:nvPr>
            <p:ph type="sldNum" sz="quarter" idx="12"/>
          </p:nvPr>
        </p:nvSpPr>
        <p:spPr/>
        <p:txBody>
          <a:bodyPr/>
          <a:lstStyle/>
          <a:p>
            <a:pPr>
              <a:defRPr/>
            </a:pPr>
            <a:fld id="{68747273-A5ED-4B7A-B344-B7652A6C41F7}" type="slidenum">
              <a:rPr lang="ru-RU" smtClean="0"/>
              <a:pPr>
                <a:defRPr/>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7BDA4F38-B41A-4841-A6FC-9E7311BF6660}" type="datetimeFigureOut">
              <a:rPr lang="ru-RU" smtClean="0"/>
              <a:pPr>
                <a:defRPr/>
              </a:pPr>
              <a:t>30.10.2017</a:t>
            </a:fld>
            <a:endParaRPr lang="ru-RU" dirty="0"/>
          </a:p>
        </p:txBody>
      </p:sp>
      <p:sp>
        <p:nvSpPr>
          <p:cNvPr id="3" name="Нижний колонтитул 2"/>
          <p:cNvSpPr>
            <a:spLocks noGrp="1"/>
          </p:cNvSpPr>
          <p:nvPr>
            <p:ph type="ftr" sz="quarter" idx="11"/>
          </p:nvPr>
        </p:nvSpPr>
        <p:spPr/>
        <p:txBody>
          <a:bodyPr/>
          <a:lstStyle/>
          <a:p>
            <a:pPr>
              <a:defRPr/>
            </a:pPr>
            <a:endParaRPr lang="ru-RU" dirty="0"/>
          </a:p>
        </p:txBody>
      </p:sp>
      <p:sp>
        <p:nvSpPr>
          <p:cNvPr id="4" name="Номер слайда 3"/>
          <p:cNvSpPr>
            <a:spLocks noGrp="1"/>
          </p:cNvSpPr>
          <p:nvPr>
            <p:ph type="sldNum" sz="quarter" idx="12"/>
          </p:nvPr>
        </p:nvSpPr>
        <p:spPr/>
        <p:txBody>
          <a:bodyPr/>
          <a:lstStyle/>
          <a:p>
            <a:pPr>
              <a:defRPr/>
            </a:pPr>
            <a:fld id="{6745A621-49F2-4DA3-A7AE-3172CD616283}" type="slidenum">
              <a:rPr lang="ru-RU" smtClean="0"/>
              <a:pPr>
                <a:defRPr/>
              </a:pPr>
              <a:t>‹#›</a:t>
            </a:fld>
            <a:endParaRPr lang="ru-R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BB478190-BB94-4E72-8CBF-925EA2A48355}" type="datetimeFigureOut">
              <a:rPr lang="ru-RU" smtClean="0"/>
              <a:pPr>
                <a:defRPr/>
              </a:pPr>
              <a:t>30.10.2017</a:t>
            </a:fld>
            <a:endParaRPr lang="ru-RU" dirty="0"/>
          </a:p>
        </p:txBody>
      </p:sp>
      <p:sp>
        <p:nvSpPr>
          <p:cNvPr id="6" name="Нижний колонтитул 5"/>
          <p:cNvSpPr>
            <a:spLocks noGrp="1"/>
          </p:cNvSpPr>
          <p:nvPr>
            <p:ph type="ftr" sz="quarter" idx="11"/>
          </p:nvPr>
        </p:nvSpPr>
        <p:spPr/>
        <p:txBody>
          <a:bodyPr/>
          <a:lstStyle/>
          <a:p>
            <a:pPr>
              <a:defRPr/>
            </a:pPr>
            <a:endParaRPr lang="ru-RU" dirty="0"/>
          </a:p>
        </p:txBody>
      </p:sp>
      <p:sp>
        <p:nvSpPr>
          <p:cNvPr id="7" name="Номер слайда 6"/>
          <p:cNvSpPr>
            <a:spLocks noGrp="1"/>
          </p:cNvSpPr>
          <p:nvPr>
            <p:ph type="sldNum" sz="quarter" idx="12"/>
          </p:nvPr>
        </p:nvSpPr>
        <p:spPr/>
        <p:txBody>
          <a:bodyPr/>
          <a:lstStyle/>
          <a:p>
            <a:pPr>
              <a:defRPr/>
            </a:pPr>
            <a:fld id="{83498D69-EBF6-43CD-A2A5-BDD8B14EA0A0}" type="slidenum">
              <a:rPr lang="ru-RU" smtClean="0"/>
              <a:pPr>
                <a:defRPr/>
              </a:pPr>
              <a:t>‹#›</a:t>
            </a:fld>
            <a:endParaRPr lang="ru-R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9BA5F37A-FE06-4891-9A29-931C3D318605}" type="datetimeFigureOut">
              <a:rPr lang="ru-RU" smtClean="0"/>
              <a:pPr>
                <a:defRPr/>
              </a:pPr>
              <a:t>30.10.2017</a:t>
            </a:fld>
            <a:endParaRPr lang="ru-RU" dirty="0"/>
          </a:p>
        </p:txBody>
      </p:sp>
      <p:sp>
        <p:nvSpPr>
          <p:cNvPr id="6" name="Нижний колонтитул 5"/>
          <p:cNvSpPr>
            <a:spLocks noGrp="1"/>
          </p:cNvSpPr>
          <p:nvPr>
            <p:ph type="ftr" sz="quarter" idx="11"/>
          </p:nvPr>
        </p:nvSpPr>
        <p:spPr/>
        <p:txBody>
          <a:bodyPr/>
          <a:lstStyle/>
          <a:p>
            <a:pPr>
              <a:defRPr/>
            </a:pPr>
            <a:endParaRPr lang="ru-RU" dirty="0"/>
          </a:p>
        </p:txBody>
      </p:sp>
      <p:sp>
        <p:nvSpPr>
          <p:cNvPr id="7" name="Номер слайда 6"/>
          <p:cNvSpPr>
            <a:spLocks noGrp="1"/>
          </p:cNvSpPr>
          <p:nvPr>
            <p:ph type="sldNum" sz="quarter" idx="12"/>
          </p:nvPr>
        </p:nvSpPr>
        <p:spPr/>
        <p:txBody>
          <a:bodyPr/>
          <a:lstStyle/>
          <a:p>
            <a:pPr>
              <a:defRPr/>
            </a:pPr>
            <a:fld id="{7D32D0AA-3B02-482B-9040-E90205F6DD4E}" type="slidenum">
              <a:rPr lang="ru-RU" smtClean="0"/>
              <a:pPr>
                <a:defRPr/>
              </a:pPr>
              <a:t>‹#›</a:t>
            </a:fld>
            <a:endParaRPr lang="ru-R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AC979EED-3886-4E51-86A1-0214F13A5A03}" type="datetimeFigureOut">
              <a:rPr lang="ru-RU" smtClean="0"/>
              <a:pPr>
                <a:defRPr/>
              </a:pPr>
              <a:t>30.10.2017</a:t>
            </a:fld>
            <a:endParaRPr lang="ru-RU" dirty="0"/>
          </a:p>
        </p:txBody>
      </p:sp>
      <p:sp>
        <p:nvSpPr>
          <p:cNvPr id="5" name="Нижний колонтитул 4"/>
          <p:cNvSpPr>
            <a:spLocks noGrp="1"/>
          </p:cNvSpPr>
          <p:nvPr>
            <p:ph type="ftr" sz="quarter" idx="11"/>
          </p:nvPr>
        </p:nvSpPr>
        <p:spPr/>
        <p:txBody>
          <a:bodyPr/>
          <a:lstStyle/>
          <a:p>
            <a:pPr>
              <a:defRPr/>
            </a:pPr>
            <a:endParaRPr lang="ru-RU" dirty="0"/>
          </a:p>
        </p:txBody>
      </p:sp>
      <p:sp>
        <p:nvSpPr>
          <p:cNvPr id="6" name="Номер слайда 5"/>
          <p:cNvSpPr>
            <a:spLocks noGrp="1"/>
          </p:cNvSpPr>
          <p:nvPr>
            <p:ph type="sldNum" sz="quarter" idx="12"/>
          </p:nvPr>
        </p:nvSpPr>
        <p:spPr/>
        <p:txBody>
          <a:bodyPr/>
          <a:lstStyle/>
          <a:p>
            <a:pPr>
              <a:defRPr/>
            </a:pPr>
            <a:fld id="{5018917F-F78B-49E1-B287-8033EB8DFD75}" type="slidenum">
              <a:rPr lang="ru-RU" smtClean="0"/>
              <a:pPr>
                <a:defRPr/>
              </a:pPr>
              <a:t>‹#›</a:t>
            </a:fld>
            <a:endParaRPr lang="ru-R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D370544E-5391-4505-AD86-7795B68219D8}" type="datetimeFigureOut">
              <a:rPr lang="ru-RU" smtClean="0"/>
              <a:pPr>
                <a:defRPr/>
              </a:pPr>
              <a:t>30.10.2017</a:t>
            </a:fld>
            <a:endParaRPr lang="ru-RU" dirty="0"/>
          </a:p>
        </p:txBody>
      </p:sp>
      <p:sp>
        <p:nvSpPr>
          <p:cNvPr id="5" name="Нижний колонтитул 4"/>
          <p:cNvSpPr>
            <a:spLocks noGrp="1"/>
          </p:cNvSpPr>
          <p:nvPr>
            <p:ph type="ftr" sz="quarter" idx="11"/>
          </p:nvPr>
        </p:nvSpPr>
        <p:spPr/>
        <p:txBody>
          <a:bodyPr/>
          <a:lstStyle/>
          <a:p>
            <a:pPr>
              <a:defRPr/>
            </a:pPr>
            <a:endParaRPr lang="ru-RU" dirty="0"/>
          </a:p>
        </p:txBody>
      </p:sp>
      <p:sp>
        <p:nvSpPr>
          <p:cNvPr id="6" name="Номер слайда 5"/>
          <p:cNvSpPr>
            <a:spLocks noGrp="1"/>
          </p:cNvSpPr>
          <p:nvPr>
            <p:ph type="sldNum" sz="quarter" idx="12"/>
          </p:nvPr>
        </p:nvSpPr>
        <p:spPr/>
        <p:txBody>
          <a:bodyPr/>
          <a:lstStyle/>
          <a:p>
            <a:pPr>
              <a:defRPr/>
            </a:pPr>
            <a:fld id="{614F781C-A0BB-4728-9F28-0418E91E4930}" type="slidenum">
              <a:rPr lang="ru-RU" smtClean="0"/>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w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Picture 2" descr="C:\Users\zalega\Desktop\Красноярск 2015\Рисунки\Top.png"/>
          <p:cNvPicPr preferRelativeResize="0">
            <a:picLocks noChangeArrowheads="1"/>
          </p:cNvPicPr>
          <p:nvPr userDrawn="1"/>
        </p:nvPicPr>
        <p:blipFill>
          <a:blip r:embed="rId13" cstate="print">
            <a:duotone>
              <a:schemeClr val="accent1">
                <a:shade val="45000"/>
                <a:satMod val="135000"/>
              </a:schemeClr>
              <a:prstClr val="white"/>
            </a:duotone>
          </a:blip>
          <a:srcRect/>
          <a:stretch>
            <a:fillRect/>
          </a:stretch>
        </p:blipFill>
        <p:spPr bwMode="auto">
          <a:xfrm>
            <a:off x="1016000" y="6505577"/>
            <a:ext cx="8137159" cy="360000"/>
          </a:xfrm>
          <a:prstGeom prst="rect">
            <a:avLst/>
          </a:prstGeom>
          <a:noFill/>
        </p:spPr>
      </p:pic>
      <p:sp>
        <p:nvSpPr>
          <p:cNvPr id="15" name="Прямоугольник 14"/>
          <p:cNvSpPr/>
          <p:nvPr/>
        </p:nvSpPr>
        <p:spPr>
          <a:xfrm rot="16200000">
            <a:off x="8424374" y="5765009"/>
            <a:ext cx="72000" cy="1404000"/>
          </a:xfrm>
          <a:prstGeom prst="rect">
            <a:avLst/>
          </a:prstGeom>
          <a:solidFill>
            <a:srgbClr val="DD8F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dirty="0"/>
          </a:p>
        </p:txBody>
      </p:sp>
      <p:sp>
        <p:nvSpPr>
          <p:cNvPr id="12" name="Прямоугольник 11"/>
          <p:cNvSpPr/>
          <p:nvPr/>
        </p:nvSpPr>
        <p:spPr>
          <a:xfrm>
            <a:off x="-1" y="6505577"/>
            <a:ext cx="999859" cy="352425"/>
          </a:xfrm>
          <a:prstGeom prst="rect">
            <a:avLst/>
          </a:prstGeom>
          <a:solidFill>
            <a:srgbClr val="DD8F3A"/>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Подзаголовок 2"/>
          <p:cNvSpPr txBox="1">
            <a:spLocks/>
          </p:cNvSpPr>
          <p:nvPr/>
        </p:nvSpPr>
        <p:spPr bwMode="auto">
          <a:xfrm>
            <a:off x="3343276" y="6484938"/>
            <a:ext cx="5800724" cy="4016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r" defTabSz="914400" rtl="0" eaLnBrk="0" fontAlgn="base" latinLnBrk="0" hangingPunct="0">
              <a:lnSpc>
                <a:spcPct val="100000"/>
              </a:lnSpc>
              <a:spcBef>
                <a:spcPts val="0"/>
              </a:spcBef>
              <a:spcAft>
                <a:spcPct val="0"/>
              </a:spcAft>
              <a:buClrTx/>
              <a:buSzTx/>
              <a:buFont typeface="Arial" charset="0"/>
              <a:buNone/>
              <a:tabLst/>
              <a:defRPr/>
            </a:pPr>
            <a:endParaRPr kumimoji="0" lang="ru-RU" sz="2000" i="0" u="none" strike="noStrike" kern="1200" cap="none" spc="0" normalizeH="0" baseline="0" noProof="0" dirty="0">
              <a:ln>
                <a:noFill/>
              </a:ln>
              <a:solidFill>
                <a:schemeClr val="bg1"/>
              </a:solidFill>
              <a:effectLst/>
              <a:uLnTx/>
              <a:uFillTx/>
              <a:latin typeface="Calibri" pitchFamily="34" charset="0"/>
              <a:ea typeface="+mn-ea"/>
              <a:cs typeface="+mn-cs"/>
            </a:endParaRPr>
          </a:p>
        </p:txBody>
      </p:sp>
      <p:sp>
        <p:nvSpPr>
          <p:cNvPr id="1026" name="Заголовок 1"/>
          <p:cNvSpPr>
            <a:spLocks noGrp="1"/>
          </p:cNvSpPr>
          <p:nvPr userDrawn="1">
            <p:ph type="title"/>
          </p:nvPr>
        </p:nvSpPr>
        <p:spPr bwMode="auto">
          <a:xfrm>
            <a:off x="1160060" y="56644"/>
            <a:ext cx="7717239"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dirty="0"/>
              <a:t>Образец заголовка</a:t>
            </a:r>
          </a:p>
        </p:txBody>
      </p:sp>
      <p:sp>
        <p:nvSpPr>
          <p:cNvPr id="1027" name="Текст 2"/>
          <p:cNvSpPr>
            <a:spLocks noGrp="1"/>
          </p:cNvSpPr>
          <p:nvPr userDrawn="1">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Номер слайда 5"/>
          <p:cNvSpPr>
            <a:spLocks noGrp="1"/>
          </p:cNvSpPr>
          <p:nvPr userDrawn="1">
            <p:ph type="sldNum" sz="quarter" idx="4"/>
          </p:nvPr>
        </p:nvSpPr>
        <p:spPr>
          <a:xfrm>
            <a:off x="6553200" y="6356351"/>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C910099-E5F3-4960-89FA-DD2C751702D6}" type="slidenum">
              <a:rPr lang="ru-RU"/>
              <a:pPr>
                <a:defRPr/>
              </a:pPr>
              <a:t>‹#›</a:t>
            </a:fld>
            <a:endParaRPr lang="ru-RU" dirty="0"/>
          </a:p>
        </p:txBody>
      </p:sp>
      <p:sp>
        <p:nvSpPr>
          <p:cNvPr id="19" name="Подзаголовок 2"/>
          <p:cNvSpPr txBox="1">
            <a:spLocks/>
          </p:cNvSpPr>
          <p:nvPr userDrawn="1"/>
        </p:nvSpPr>
        <p:spPr bwMode="auto">
          <a:xfrm>
            <a:off x="0" y="6490546"/>
            <a:ext cx="982766" cy="4016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eaLnBrk="0" hangingPunct="0">
              <a:spcBef>
                <a:spcPts val="0"/>
              </a:spcBef>
              <a:defRPr/>
            </a:pPr>
            <a:r>
              <a:rPr kumimoji="0" lang="en-US" sz="1800" i="0" u="none" strike="noStrike" kern="1200" cap="none" spc="0" normalizeH="0" baseline="0" noProof="0" dirty="0">
                <a:ln>
                  <a:noFill/>
                </a:ln>
                <a:solidFill>
                  <a:schemeClr val="bg1"/>
                </a:solidFill>
                <a:effectLst/>
                <a:uLnTx/>
                <a:uFillTx/>
                <a:latin typeface="Arial" pitchFamily="34" charset="0"/>
                <a:ea typeface="+mn-ea"/>
                <a:cs typeface="Arial" pitchFamily="34" charset="0"/>
              </a:rPr>
              <a:t>krao.ru</a:t>
            </a:r>
            <a:endParaRPr lang="ru-RU" sz="1800" dirty="0">
              <a:solidFill>
                <a:schemeClr val="bg1"/>
              </a:solidFill>
              <a:latin typeface="Arial" pitchFamily="34" charset="0"/>
              <a:cs typeface="Arial" pitchFamily="34" charset="0"/>
            </a:endParaRPr>
          </a:p>
          <a:p>
            <a:pPr marL="0" marR="0" lvl="0" indent="0" algn="ctr" defTabSz="914400" rtl="0" eaLnBrk="0" fontAlgn="base" latinLnBrk="0" hangingPunct="0">
              <a:lnSpc>
                <a:spcPct val="100000"/>
              </a:lnSpc>
              <a:spcBef>
                <a:spcPts val="0"/>
              </a:spcBef>
              <a:spcAft>
                <a:spcPct val="0"/>
              </a:spcAft>
              <a:buClrTx/>
              <a:buSzTx/>
              <a:buFont typeface="Arial" charset="0"/>
              <a:buNone/>
              <a:tabLst/>
              <a:defRPr/>
            </a:pPr>
            <a:endParaRPr kumimoji="0" lang="ru-RU" sz="180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20" name="Подзаголовок 2"/>
          <p:cNvSpPr txBox="1">
            <a:spLocks/>
          </p:cNvSpPr>
          <p:nvPr userDrawn="1"/>
        </p:nvSpPr>
        <p:spPr bwMode="auto">
          <a:xfrm>
            <a:off x="990211" y="6503987"/>
            <a:ext cx="4402185" cy="401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85725" eaLnBrk="0" hangingPunct="0">
              <a:spcBef>
                <a:spcPts val="0"/>
              </a:spcBef>
              <a:defRPr/>
            </a:pPr>
            <a:r>
              <a:rPr kumimoji="0" lang="ru-RU" i="0" u="none" strike="noStrike" kern="1200" cap="none" spc="0" normalizeH="0" baseline="0" noProof="0" dirty="0">
                <a:ln>
                  <a:noFill/>
                </a:ln>
                <a:solidFill>
                  <a:schemeClr val="bg1"/>
                </a:solidFill>
                <a:effectLst/>
                <a:uLnTx/>
                <a:uFillTx/>
                <a:latin typeface="Arial" pitchFamily="34" charset="0"/>
                <a:ea typeface="+mn-ea"/>
                <a:cs typeface="Arial" pitchFamily="34" charset="0"/>
              </a:rPr>
              <a:t>Красноярский край</a:t>
            </a:r>
          </a:p>
        </p:txBody>
      </p:sp>
      <p:pic>
        <p:nvPicPr>
          <p:cNvPr id="13" name="Picture 2" descr="C:\Users\zalega\Desktop\Красноярск 2015\Рисунки\Top.png"/>
          <p:cNvPicPr>
            <a:picLocks noChangeArrowheads="1"/>
          </p:cNvPicPr>
          <p:nvPr userDrawn="1"/>
        </p:nvPicPr>
        <p:blipFill>
          <a:blip r:embed="rId13" cstate="print">
            <a:duotone>
              <a:schemeClr val="accent1">
                <a:shade val="45000"/>
                <a:satMod val="135000"/>
              </a:schemeClr>
              <a:prstClr val="white"/>
            </a:duotone>
          </a:blip>
          <a:srcRect/>
          <a:stretch>
            <a:fillRect/>
          </a:stretch>
        </p:blipFill>
        <p:spPr bwMode="auto">
          <a:xfrm flipH="1" flipV="1">
            <a:off x="0" y="961051"/>
            <a:ext cx="9153159" cy="36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lang="ru-RU" sz="3200" b="1" kern="1400" cap="all" spc="0" dirty="0" smtClean="0">
          <a:ln w="0"/>
          <a:solidFill>
            <a:srgbClr val="5077A6"/>
          </a:solidFill>
          <a:effectLst/>
          <a:latin typeface="Arial" pitchFamily="34" charset="0"/>
          <a:ea typeface="+mn-ea"/>
          <a:cs typeface="Arial"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 name="Picture 4" descr="D:\profile\Documents\Презентации\2015\Красноярск_Лапков\Презентация\5-01.jpg"/>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flipH="1">
            <a:off x="9524" y="0"/>
            <a:ext cx="9144001" cy="88581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1403998" y="4659"/>
            <a:ext cx="7282801" cy="881153"/>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457200" y="1269206"/>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30.10.2017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C910099-E5F3-4960-89FA-DD2C751702D6}" type="slidenum">
              <a:rPr lang="ru-RU" smtClean="0"/>
              <a:pPr>
                <a:defRPr/>
              </a:pPr>
              <a:t>‹#›</a:t>
            </a:fld>
            <a:endParaRPr lang="ru-RU" dirty="0"/>
          </a:p>
        </p:txBody>
      </p:sp>
      <p:pic>
        <p:nvPicPr>
          <p:cNvPr id="7" name="Picture 2" descr="C:\Users\zalega\Desktop\Красноярск 2015\Рисунки\Top.png"/>
          <p:cNvPicPr preferRelativeResize="0">
            <a:picLocks noChangeArrowheads="1"/>
          </p:cNvPicPr>
          <p:nvPr/>
        </p:nvPicPr>
        <p:blipFill>
          <a:blip r:embed="rId14" cstate="print">
            <a:duotone>
              <a:schemeClr val="accent1">
                <a:shade val="45000"/>
                <a:satMod val="135000"/>
              </a:schemeClr>
              <a:prstClr val="white"/>
            </a:duotone>
          </a:blip>
          <a:srcRect/>
          <a:stretch>
            <a:fillRect/>
          </a:stretch>
        </p:blipFill>
        <p:spPr bwMode="auto">
          <a:xfrm>
            <a:off x="0" y="6505577"/>
            <a:ext cx="9153159" cy="360000"/>
          </a:xfrm>
          <a:prstGeom prst="rect">
            <a:avLst/>
          </a:prstGeom>
          <a:noFill/>
        </p:spPr>
      </p:pic>
      <p:sp>
        <p:nvSpPr>
          <p:cNvPr id="8" name="Прямоугольник 7"/>
          <p:cNvSpPr/>
          <p:nvPr/>
        </p:nvSpPr>
        <p:spPr>
          <a:xfrm rot="16200000">
            <a:off x="8424374" y="5765009"/>
            <a:ext cx="72000" cy="1404000"/>
          </a:xfrm>
          <a:prstGeom prst="rect">
            <a:avLst/>
          </a:prstGeom>
          <a:solidFill>
            <a:srgbClr val="DD8F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dirty="0"/>
          </a:p>
        </p:txBody>
      </p:sp>
      <p:sp>
        <p:nvSpPr>
          <p:cNvPr id="9" name="Номер слайда 5"/>
          <p:cNvSpPr txBox="1">
            <a:spLocks/>
          </p:cNvSpPr>
          <p:nvPr/>
        </p:nvSpPr>
        <p:spPr>
          <a:xfrm>
            <a:off x="6553200" y="6356351"/>
            <a:ext cx="2133600" cy="365125"/>
          </a:xfrm>
          <a:prstGeom prst="rect">
            <a:avLst/>
          </a:prstGeom>
        </p:spPr>
        <p:txBody>
          <a:bodyPr vert="horz" lIns="91440" tIns="45720" rIns="91440" bIns="45720" rtlCol="0" anchor="ctr"/>
          <a:lstStyle>
            <a:defPPr>
              <a:defRPr lang="ru-RU"/>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910099-E5F3-4960-89FA-DD2C751702D6}" type="slidenum">
              <a:rPr lang="ru-RU" smtClean="0"/>
              <a:pPr>
                <a:defRPr/>
              </a:pPr>
              <a:t>‹#›</a:t>
            </a:fld>
            <a:endParaRPr lang="ru-RU" dirty="0"/>
          </a:p>
        </p:txBody>
      </p:sp>
      <p:sp>
        <p:nvSpPr>
          <p:cNvPr id="10" name="Подзаголовок 2"/>
          <p:cNvSpPr txBox="1">
            <a:spLocks/>
          </p:cNvSpPr>
          <p:nvPr/>
        </p:nvSpPr>
        <p:spPr bwMode="auto">
          <a:xfrm>
            <a:off x="4675843" y="6503987"/>
            <a:ext cx="4402185" cy="401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85725" eaLnBrk="0" hangingPunct="0">
              <a:spcBef>
                <a:spcPts val="0"/>
              </a:spcBef>
              <a:defRPr/>
            </a:pPr>
            <a:r>
              <a:rPr kumimoji="0" lang="ru-RU"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23-24 августа </a:t>
            </a:r>
            <a:r>
              <a:rPr lang="ru-RU" dirty="0">
                <a:solidFill>
                  <a:schemeClr val="bg1"/>
                </a:solidFill>
                <a:latin typeface="Arial" panose="020B0604020202020204" pitchFamily="34" charset="0"/>
                <a:cs typeface="Arial" panose="020B0604020202020204" pitchFamily="34" charset="0"/>
              </a:rPr>
              <a:t>2017</a:t>
            </a:r>
            <a:r>
              <a:rPr lang="ru-RU" baseline="0" dirty="0">
                <a:solidFill>
                  <a:schemeClr val="bg1"/>
                </a:solidFill>
                <a:latin typeface="Arial" panose="020B0604020202020204" pitchFamily="34" charset="0"/>
                <a:cs typeface="Arial" panose="020B0604020202020204" pitchFamily="34" charset="0"/>
              </a:rPr>
              <a:t> года, г. Красноярск</a:t>
            </a:r>
            <a:endParaRPr kumimoji="0" lang="ru-RU"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11" name="Прямоугольник 10"/>
          <p:cNvSpPr/>
          <p:nvPr/>
        </p:nvSpPr>
        <p:spPr>
          <a:xfrm>
            <a:off x="99600" y="6586401"/>
            <a:ext cx="1315617" cy="220482"/>
          </a:xfrm>
          <a:prstGeom prst="rect">
            <a:avLst/>
          </a:prstGeom>
          <a:pattFill prst="wdUpDiag">
            <a:fgClr>
              <a:schemeClr val="bg1"/>
            </a:fgClr>
            <a:bgClr>
              <a:srgbClr val="2F58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2" name="Группа 11"/>
          <p:cNvGrpSpPr>
            <a:grpSpLocks noChangeAspect="1"/>
          </p:cNvGrpSpPr>
          <p:nvPr/>
        </p:nvGrpSpPr>
        <p:grpSpPr>
          <a:xfrm>
            <a:off x="1630027" y="6635297"/>
            <a:ext cx="270000" cy="108000"/>
            <a:chOff x="1582960" y="6577136"/>
            <a:chExt cx="526892" cy="216000"/>
          </a:xfrm>
        </p:grpSpPr>
        <p:sp>
          <p:nvSpPr>
            <p:cNvPr id="13" name="Равнобедренный треугольник 12"/>
            <p:cNvSpPr>
              <a:spLocks noChangeAspect="1"/>
            </p:cNvSpPr>
            <p:nvPr/>
          </p:nvSpPr>
          <p:spPr>
            <a:xfrm rot="5400000">
              <a:off x="1564960" y="6595136"/>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Равнобедренный треугольник 13"/>
            <p:cNvSpPr>
              <a:spLocks noChangeAspect="1"/>
            </p:cNvSpPr>
            <p:nvPr/>
          </p:nvSpPr>
          <p:spPr>
            <a:xfrm rot="5400000">
              <a:off x="1911852" y="6595136"/>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cxnSp>
        <p:nvCxnSpPr>
          <p:cNvPr id="15" name="Прямая соединительная линия 14"/>
          <p:cNvCxnSpPr/>
          <p:nvPr/>
        </p:nvCxnSpPr>
        <p:spPr>
          <a:xfrm>
            <a:off x="4235990" y="6575336"/>
            <a:ext cx="0" cy="219600"/>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sp>
        <p:nvSpPr>
          <p:cNvPr id="16" name="Подзаголовок 2"/>
          <p:cNvSpPr txBox="1">
            <a:spLocks/>
          </p:cNvSpPr>
          <p:nvPr/>
        </p:nvSpPr>
        <p:spPr bwMode="auto">
          <a:xfrm>
            <a:off x="1954321" y="6495823"/>
            <a:ext cx="982766" cy="4016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eaLnBrk="0" hangingPunct="0">
              <a:spcBef>
                <a:spcPts val="0"/>
              </a:spcBef>
              <a:defRPr/>
            </a:pPr>
            <a:r>
              <a:rPr kumimoji="0" lang="en-US" sz="20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krao.ru</a:t>
            </a:r>
            <a:endParaRPr lang="ru-RU" sz="2000" dirty="0">
              <a:solidFill>
                <a:schemeClr val="bg1"/>
              </a:solidFill>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 typeface="Arial" charset="0"/>
              <a:buNone/>
              <a:tabLst/>
              <a:defRPr/>
            </a:pPr>
            <a:endParaRPr kumimoji="0" lang="ru-RU" sz="20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pSp>
        <p:nvGrpSpPr>
          <p:cNvPr id="17" name="Группа 16"/>
          <p:cNvGrpSpPr>
            <a:grpSpLocks noChangeAspect="1"/>
          </p:cNvGrpSpPr>
          <p:nvPr/>
        </p:nvGrpSpPr>
        <p:grpSpPr>
          <a:xfrm flipH="1">
            <a:off x="2991381" y="6635297"/>
            <a:ext cx="270000" cy="108000"/>
            <a:chOff x="1582960" y="6577136"/>
            <a:chExt cx="526892" cy="216000"/>
          </a:xfrm>
        </p:grpSpPr>
        <p:sp>
          <p:nvSpPr>
            <p:cNvPr id="18" name="Равнобедренный треугольник 17"/>
            <p:cNvSpPr>
              <a:spLocks noChangeAspect="1"/>
            </p:cNvSpPr>
            <p:nvPr/>
          </p:nvSpPr>
          <p:spPr>
            <a:xfrm rot="5400000">
              <a:off x="1564960" y="6595136"/>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Равнобедренный треугольник 18"/>
            <p:cNvSpPr>
              <a:spLocks noChangeAspect="1"/>
            </p:cNvSpPr>
            <p:nvPr/>
          </p:nvSpPr>
          <p:spPr>
            <a:xfrm rot="5400000">
              <a:off x="1911852" y="6595136"/>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23" name="Рисунок 22" descr="МОН_Логотип.wmf"/>
          <p:cNvPicPr>
            <a:picLocks noChangeAspect="1"/>
          </p:cNvPicPr>
          <p:nvPr/>
        </p:nvPicPr>
        <p:blipFill rotWithShape="1">
          <a:blip r:embed="rId15">
            <a:biLevel thresh="25000"/>
          </a:blip>
          <a:srcRect r="65284"/>
          <a:stretch/>
        </p:blipFill>
        <p:spPr>
          <a:xfrm>
            <a:off x="326498" y="91912"/>
            <a:ext cx="750999" cy="701988"/>
          </a:xfrm>
          <a:prstGeom prst="rect">
            <a:avLst/>
          </a:prstGeom>
        </p:spPr>
      </p:pic>
      <p:sp>
        <p:nvSpPr>
          <p:cNvPr id="25" name="Прямоугольник 24"/>
          <p:cNvSpPr/>
          <p:nvPr/>
        </p:nvSpPr>
        <p:spPr>
          <a:xfrm rot="16200000">
            <a:off x="665999" y="219812"/>
            <a:ext cx="72000" cy="1404000"/>
          </a:xfrm>
          <a:prstGeom prst="rect">
            <a:avLst/>
          </a:prstGeom>
          <a:solidFill>
            <a:srgbClr val="DD8F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dirty="0"/>
          </a:p>
        </p:txBody>
      </p:sp>
      <p:pic>
        <p:nvPicPr>
          <p:cNvPr id="26" name="Picture 2" descr="C:\Users\zalega\Desktop\Красноярск 2015\Рисунки\Top.png"/>
          <p:cNvPicPr preferRelativeResize="0">
            <a:picLocks noChangeArrowheads="1"/>
          </p:cNvPicPr>
          <p:nvPr userDrawn="1"/>
        </p:nvPicPr>
        <p:blipFill>
          <a:blip r:embed="rId14" cstate="print">
            <a:duotone>
              <a:schemeClr val="accent1">
                <a:shade val="45000"/>
                <a:satMod val="135000"/>
              </a:schemeClr>
              <a:prstClr val="white"/>
            </a:duotone>
          </a:blip>
          <a:srcRect/>
          <a:stretch>
            <a:fillRect/>
          </a:stretch>
        </p:blipFill>
        <p:spPr bwMode="auto">
          <a:xfrm>
            <a:off x="1016000" y="6505577"/>
            <a:ext cx="8137159" cy="360000"/>
          </a:xfrm>
          <a:prstGeom prst="rect">
            <a:avLst/>
          </a:prstGeom>
          <a:noFill/>
        </p:spPr>
      </p:pic>
      <p:sp>
        <p:nvSpPr>
          <p:cNvPr id="27" name="Заголовок 1"/>
          <p:cNvSpPr>
            <a:spLocks noGrp="1"/>
          </p:cNvSpPr>
          <p:nvPr>
            <p:ph type="title"/>
          </p:nvPr>
        </p:nvSpPr>
        <p:spPr bwMode="auto">
          <a:xfrm>
            <a:off x="1160060" y="56644"/>
            <a:ext cx="7717239"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dirty="0"/>
              <a:t>Образец заголовка</a:t>
            </a:r>
          </a:p>
        </p:txBody>
      </p:sp>
      <p:sp>
        <p:nvSpPr>
          <p:cNvPr id="28" name="Текст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29" name="Номер слайда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C910099-E5F3-4960-89FA-DD2C751702D6}" type="slidenum">
              <a:rPr lang="ru-RU"/>
              <a:pPr>
                <a:defRPr/>
              </a:pPr>
              <a:t>‹#›</a:t>
            </a:fld>
            <a:endParaRPr lang="ru-RU" dirty="0"/>
          </a:p>
        </p:txBody>
      </p:sp>
      <p:sp>
        <p:nvSpPr>
          <p:cNvPr id="30" name="Подзаголовок 2"/>
          <p:cNvSpPr txBox="1">
            <a:spLocks/>
          </p:cNvSpPr>
          <p:nvPr userDrawn="1"/>
        </p:nvSpPr>
        <p:spPr bwMode="auto">
          <a:xfrm>
            <a:off x="0" y="6490546"/>
            <a:ext cx="982766" cy="4016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eaLnBrk="0" hangingPunct="0">
              <a:spcBef>
                <a:spcPts val="0"/>
              </a:spcBef>
              <a:defRPr/>
            </a:pPr>
            <a:r>
              <a:rPr kumimoji="0" lang="en-US" sz="1800" i="0" u="none" strike="noStrike" kern="1200" cap="none" spc="0" normalizeH="0" baseline="0" noProof="0" dirty="0">
                <a:ln>
                  <a:noFill/>
                </a:ln>
                <a:solidFill>
                  <a:schemeClr val="bg1"/>
                </a:solidFill>
                <a:effectLst/>
                <a:uLnTx/>
                <a:uFillTx/>
                <a:latin typeface="Arial" pitchFamily="34" charset="0"/>
                <a:ea typeface="+mn-ea"/>
                <a:cs typeface="Arial" pitchFamily="34" charset="0"/>
              </a:rPr>
              <a:t>krao.ru</a:t>
            </a:r>
            <a:endParaRPr lang="ru-RU" sz="1800" dirty="0">
              <a:solidFill>
                <a:schemeClr val="bg1"/>
              </a:solidFill>
              <a:latin typeface="Arial" pitchFamily="34" charset="0"/>
              <a:cs typeface="Arial" pitchFamily="34" charset="0"/>
            </a:endParaRPr>
          </a:p>
          <a:p>
            <a:pPr marL="0" marR="0" lvl="0" indent="0" algn="ctr" defTabSz="914400" rtl="0" eaLnBrk="0" fontAlgn="base" latinLnBrk="0" hangingPunct="0">
              <a:lnSpc>
                <a:spcPct val="100000"/>
              </a:lnSpc>
              <a:spcBef>
                <a:spcPts val="0"/>
              </a:spcBef>
              <a:spcAft>
                <a:spcPct val="0"/>
              </a:spcAft>
              <a:buClrTx/>
              <a:buSzTx/>
              <a:buFont typeface="Arial" charset="0"/>
              <a:buNone/>
              <a:tabLst/>
              <a:defRPr/>
            </a:pPr>
            <a:endParaRPr kumimoji="0" lang="ru-RU" sz="180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31" name="Подзаголовок 2"/>
          <p:cNvSpPr txBox="1">
            <a:spLocks/>
          </p:cNvSpPr>
          <p:nvPr userDrawn="1"/>
        </p:nvSpPr>
        <p:spPr bwMode="auto">
          <a:xfrm>
            <a:off x="990211" y="6503987"/>
            <a:ext cx="4402185" cy="401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85725" eaLnBrk="0" hangingPunct="0">
              <a:spcBef>
                <a:spcPts val="0"/>
              </a:spcBef>
              <a:defRPr/>
            </a:pPr>
            <a:r>
              <a:rPr kumimoji="0" lang="ru-RU" i="0" u="none" strike="noStrike" kern="1200" cap="none" spc="0" normalizeH="0" baseline="0" noProof="0" dirty="0">
                <a:ln>
                  <a:noFill/>
                </a:ln>
                <a:solidFill>
                  <a:schemeClr val="bg1"/>
                </a:solidFill>
                <a:effectLst/>
                <a:uLnTx/>
                <a:uFillTx/>
                <a:latin typeface="Arial" pitchFamily="34" charset="0"/>
                <a:ea typeface="+mn-ea"/>
                <a:cs typeface="Arial" pitchFamily="34" charset="0"/>
              </a:rPr>
              <a:t>Красноярский край</a:t>
            </a:r>
          </a:p>
        </p:txBody>
      </p:sp>
      <p:pic>
        <p:nvPicPr>
          <p:cNvPr id="32" name="Picture 2" descr="C:\Users\zalega\Desktop\Красноярск 2015\Рисунки\Top.png"/>
          <p:cNvPicPr>
            <a:picLocks noChangeArrowheads="1"/>
          </p:cNvPicPr>
          <p:nvPr userDrawn="1"/>
        </p:nvPicPr>
        <p:blipFill>
          <a:blip r:embed="rId14" cstate="print">
            <a:duotone>
              <a:schemeClr val="accent1">
                <a:shade val="45000"/>
                <a:satMod val="135000"/>
              </a:schemeClr>
              <a:prstClr val="white"/>
            </a:duotone>
          </a:blip>
          <a:srcRect/>
          <a:stretch>
            <a:fillRect/>
          </a:stretch>
        </p:blipFill>
        <p:spPr bwMode="auto">
          <a:xfrm flipH="1" flipV="1">
            <a:off x="0" y="961051"/>
            <a:ext cx="9153159" cy="36000"/>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200" kern="120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chart" Target="../charts/char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chart" Target="../charts/char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www.fipi.ru/"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regulation.gov.ru/" TargetMode="External"/><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hyperlink" Target="http://www.ege.edu.ru/"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profile\Documents\Презентации\2015\Красноярск_Лапков\Презентация\2-01.jp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Прямоугольник 16"/>
          <p:cNvSpPr/>
          <p:nvPr/>
        </p:nvSpPr>
        <p:spPr>
          <a:xfrm>
            <a:off x="3619694" y="9525"/>
            <a:ext cx="5108381" cy="6858000"/>
          </a:xfrm>
          <a:prstGeom prst="rect">
            <a:avLst/>
          </a:prstGeom>
          <a:solidFill>
            <a:srgbClr val="2F588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ctrTitle"/>
          </p:nvPr>
        </p:nvSpPr>
        <p:spPr>
          <a:xfrm>
            <a:off x="3779838" y="926528"/>
            <a:ext cx="4824412" cy="3482186"/>
          </a:xfrm>
        </p:spPr>
        <p:txBody>
          <a:bodyPr>
            <a:noAutofit/>
          </a:bodyPr>
          <a:lstStyle/>
          <a:p>
            <a:pPr>
              <a:spcBef>
                <a:spcPts val="0"/>
              </a:spcBef>
            </a:pPr>
            <a:r>
              <a:rPr lang="ru-RU" sz="2800" cap="all" dirty="0"/>
              <a:t>Об итогах государственной итоговой аттестации</a:t>
            </a:r>
            <a:r>
              <a:rPr lang="en-US" sz="3600" b="1" dirty="0">
                <a:solidFill>
                  <a:schemeClr val="bg1"/>
                </a:solidFill>
                <a:latin typeface="Arial" panose="020B0604020202020204" pitchFamily="34" charset="0"/>
                <a:cs typeface="Arial" panose="020B0604020202020204" pitchFamily="34" charset="0"/>
              </a:rPr>
              <a:t/>
            </a:r>
            <a:br>
              <a:rPr lang="en-US" sz="3600" b="1" dirty="0">
                <a:solidFill>
                  <a:schemeClr val="bg1"/>
                </a:solidFill>
                <a:latin typeface="Arial" panose="020B0604020202020204" pitchFamily="34" charset="0"/>
                <a:cs typeface="Arial" panose="020B0604020202020204" pitchFamily="34" charset="0"/>
              </a:rPr>
            </a:br>
            <a:r>
              <a:rPr lang="en-US" sz="400" dirty="0">
                <a:solidFill>
                  <a:schemeClr val="bg1"/>
                </a:solidFill>
                <a:latin typeface="Arial" panose="020B0604020202020204" pitchFamily="34" charset="0"/>
                <a:cs typeface="Arial" panose="020B0604020202020204" pitchFamily="34" charset="0"/>
              </a:rPr>
              <a:t/>
            </a:r>
            <a:br>
              <a:rPr lang="en-US" sz="400" dirty="0">
                <a:solidFill>
                  <a:schemeClr val="bg1"/>
                </a:solidFill>
                <a:latin typeface="Arial" panose="020B0604020202020204" pitchFamily="34" charset="0"/>
                <a:cs typeface="Arial" panose="020B0604020202020204" pitchFamily="34" charset="0"/>
              </a:rPr>
            </a:br>
            <a:r>
              <a:rPr lang="ru-RU" sz="2400" dirty="0"/>
              <a:t>по образовательным программам основного</a:t>
            </a:r>
            <a:r>
              <a:rPr lang="en-US" sz="2400" dirty="0"/>
              <a:t> </a:t>
            </a:r>
            <a:r>
              <a:rPr lang="ru-RU" sz="2400" dirty="0"/>
              <a:t>общего и среднего общего образования. Об организации ГИА в 2018 году</a:t>
            </a:r>
            <a:endParaRPr lang="ru-RU" sz="2800" dirty="0">
              <a:solidFill>
                <a:schemeClr val="bg1"/>
              </a:solidFill>
              <a:latin typeface="Arial" panose="020B0604020202020204" pitchFamily="34" charset="0"/>
              <a:cs typeface="Arial" panose="020B0604020202020204" pitchFamily="34" charset="0"/>
            </a:endParaRPr>
          </a:p>
        </p:txBody>
      </p:sp>
      <p:pic>
        <p:nvPicPr>
          <p:cNvPr id="5" name="Рисунок 4" descr="МОН_Логотип.wmf"/>
          <p:cNvPicPr>
            <a:picLocks noChangeAspect="1"/>
          </p:cNvPicPr>
          <p:nvPr/>
        </p:nvPicPr>
        <p:blipFill>
          <a:blip r:embed="rId4">
            <a:biLevel thresh="25000"/>
          </a:blip>
          <a:stretch>
            <a:fillRect/>
          </a:stretch>
        </p:blipFill>
        <p:spPr>
          <a:xfrm>
            <a:off x="296753" y="197916"/>
            <a:ext cx="2891071" cy="938162"/>
          </a:xfrm>
          <a:prstGeom prst="rect">
            <a:avLst/>
          </a:prstGeom>
        </p:spPr>
      </p:pic>
      <p:sp>
        <p:nvSpPr>
          <p:cNvPr id="28" name="Подзаголовок 2"/>
          <p:cNvSpPr txBox="1">
            <a:spLocks/>
          </p:cNvSpPr>
          <p:nvPr/>
        </p:nvSpPr>
        <p:spPr>
          <a:xfrm>
            <a:off x="3779838" y="5051529"/>
            <a:ext cx="4754562" cy="672996"/>
          </a:xfrm>
          <a:prstGeom prst="rect">
            <a:avLst/>
          </a:prstGeom>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r>
              <a:rPr lang="ru-RU" sz="1800" dirty="0">
                <a:solidFill>
                  <a:schemeClr val="bg1"/>
                </a:solidFill>
                <a:latin typeface="Arial" pitchFamily="34" charset="0"/>
                <a:cs typeface="Arial" pitchFamily="34" charset="0"/>
              </a:rPr>
              <a:t>Татьяна Алексеевна Гридасова,</a:t>
            </a:r>
          </a:p>
          <a:p>
            <a:pPr algn="r">
              <a:spcBef>
                <a:spcPts val="0"/>
              </a:spcBef>
              <a:defRPr/>
            </a:pPr>
            <a:r>
              <a:rPr lang="ru-RU" sz="1800" dirty="0">
                <a:solidFill>
                  <a:schemeClr val="bg1"/>
                </a:solidFill>
                <a:latin typeface="Arial" pitchFamily="34" charset="0"/>
                <a:cs typeface="Arial" pitchFamily="34" charset="0"/>
              </a:rPr>
              <a:t>начальник отдела общего образования</a:t>
            </a:r>
          </a:p>
        </p:txBody>
      </p:sp>
      <p:sp>
        <p:nvSpPr>
          <p:cNvPr id="27" name="Равнобедренный треугольник 26"/>
          <p:cNvSpPr>
            <a:spLocks noChangeAspect="1"/>
          </p:cNvSpPr>
          <p:nvPr/>
        </p:nvSpPr>
        <p:spPr>
          <a:xfrm rot="5400000">
            <a:off x="5796060" y="4743881"/>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Равнобедренный треугольник 31"/>
          <p:cNvSpPr>
            <a:spLocks noChangeAspect="1"/>
          </p:cNvSpPr>
          <p:nvPr/>
        </p:nvSpPr>
        <p:spPr>
          <a:xfrm rot="5400000">
            <a:off x="6450875" y="4743881"/>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Равнобедренный треугольник 32"/>
          <p:cNvSpPr>
            <a:spLocks noChangeAspect="1"/>
          </p:cNvSpPr>
          <p:nvPr/>
        </p:nvSpPr>
        <p:spPr>
          <a:xfrm rot="5400000">
            <a:off x="7105690" y="4753406"/>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Равнобедренный треугольник 33"/>
          <p:cNvSpPr>
            <a:spLocks noChangeAspect="1"/>
          </p:cNvSpPr>
          <p:nvPr/>
        </p:nvSpPr>
        <p:spPr>
          <a:xfrm rot="5400000">
            <a:off x="7760505" y="4753406"/>
            <a:ext cx="216000" cy="180000"/>
          </a:xfrm>
          <a:prstGeom prst="triangle">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p:cNvSpPr/>
          <p:nvPr/>
        </p:nvSpPr>
        <p:spPr>
          <a:xfrm>
            <a:off x="3873500" y="4742690"/>
            <a:ext cx="1315617" cy="220482"/>
          </a:xfrm>
          <a:prstGeom prst="rect">
            <a:avLst/>
          </a:prstGeom>
          <a:pattFill prst="wdUpDiag">
            <a:fgClr>
              <a:schemeClr val="bg1"/>
            </a:fgClr>
            <a:bgClr>
              <a:srgbClr val="2F58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1" name="Прямая соединительная линия 30"/>
          <p:cNvCxnSpPr/>
          <p:nvPr/>
        </p:nvCxnSpPr>
        <p:spPr>
          <a:xfrm>
            <a:off x="8467090" y="4733606"/>
            <a:ext cx="0" cy="219600"/>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pic>
        <p:nvPicPr>
          <p:cNvPr id="16" name="Рисунок 15" descr="1.png"/>
          <p:cNvPicPr>
            <a:picLocks noChangeAspect="1"/>
          </p:cNvPicPr>
          <p:nvPr/>
        </p:nvPicPr>
        <p:blipFill rotWithShape="1">
          <a:blip r:embed="rId5"/>
          <a:srcRect r="13272" b="19031"/>
          <a:stretch/>
        </p:blipFill>
        <p:spPr>
          <a:xfrm>
            <a:off x="545486" y="1930270"/>
            <a:ext cx="2667907" cy="3789362"/>
          </a:xfrm>
          <a:prstGeom prst="roundRect">
            <a:avLst>
              <a:gd name="adj" fmla="val 4167"/>
            </a:avLst>
          </a:prstGeom>
          <a:solidFill>
            <a:srgbClr val="FFFFFF"/>
          </a:solidFill>
          <a:ln w="38100" cap="sq">
            <a:solidFill>
              <a:schemeClr val="bg1"/>
            </a:solidFill>
            <a:miter lim="800000"/>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xmlns="" val="119041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Заголовок 44"/>
          <p:cNvSpPr>
            <a:spLocks noGrp="1"/>
          </p:cNvSpPr>
          <p:nvPr>
            <p:ph type="title"/>
          </p:nvPr>
        </p:nvSpPr>
        <p:spPr/>
        <p:txBody>
          <a:bodyPr>
            <a:normAutofit fontScale="90000"/>
          </a:bodyPr>
          <a:lstStyle/>
          <a:p>
            <a:r>
              <a:rPr lang="ru-RU" sz="3100" cap="all" dirty="0"/>
              <a:t>Общая характеристика организации и проведения ГИА</a:t>
            </a:r>
          </a:p>
        </p:txBody>
      </p:sp>
      <p:graphicFrame>
        <p:nvGraphicFramePr>
          <p:cNvPr id="158" name="Содержимое 4"/>
          <p:cNvGraphicFramePr>
            <a:graphicFrameLocks noGrp="1"/>
          </p:cNvGraphicFramePr>
          <p:nvPr>
            <p:ph idx="1"/>
            <p:extLst>
              <p:ext uri="{D42A27DB-BD31-4B8C-83A1-F6EECF244321}">
                <p14:modId xmlns:p14="http://schemas.microsoft.com/office/powerpoint/2010/main" xmlns="" val="4186253228"/>
              </p:ext>
            </p:extLst>
          </p:nvPr>
        </p:nvGraphicFramePr>
        <p:xfrm>
          <a:off x="475254" y="1868928"/>
          <a:ext cx="4348162" cy="1432768"/>
        </p:xfrm>
        <a:graphic>
          <a:graphicData uri="http://schemas.openxmlformats.org/drawingml/2006/table">
            <a:tbl>
              <a:tblPr firstRow="1" bandRow="1">
                <a:tableStyleId>{69012ECD-51FC-41F1-AA8D-1B2483CD663E}</a:tableStyleId>
              </a:tblPr>
              <a:tblGrid>
                <a:gridCol w="2979304">
                  <a:extLst>
                    <a:ext uri="{9D8B030D-6E8A-4147-A177-3AD203B41FA5}">
                      <a16:colId xmlns:a16="http://schemas.microsoft.com/office/drawing/2014/main" xmlns="" val="20000"/>
                    </a:ext>
                  </a:extLst>
                </a:gridCol>
                <a:gridCol w="1368858">
                  <a:extLst>
                    <a:ext uri="{9D8B030D-6E8A-4147-A177-3AD203B41FA5}">
                      <a16:colId xmlns:a16="http://schemas.microsoft.com/office/drawing/2014/main" xmlns="" val="20001"/>
                    </a:ext>
                  </a:extLst>
                </a:gridCol>
              </a:tblGrid>
              <a:tr h="2799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Категории участников</a:t>
                      </a:r>
                      <a:endParaRPr lang="ru-RU" sz="1400" b="0" dirty="0">
                        <a:latin typeface="Arial" pitchFamily="34" charset="0"/>
                        <a:cs typeface="Arial" pitchFamily="34" charset="0"/>
                      </a:endParaRPr>
                    </a:p>
                  </a:txBody>
                  <a:tcPr marL="72000" marR="72000" marT="36000" marB="36000" anchor="ctr"/>
                </a:tc>
                <a:tc>
                  <a:txBody>
                    <a:bodyPr/>
                    <a:lstStyle/>
                    <a:p>
                      <a:pPr algn="ctr"/>
                      <a:r>
                        <a:rPr lang="ru-RU" sz="1400" dirty="0"/>
                        <a:t>Количество</a:t>
                      </a:r>
                      <a:endParaRPr lang="ru-RU" sz="1400" b="0" dirty="0">
                        <a:solidFill>
                          <a:schemeClr val="tx1"/>
                        </a:solidFill>
                        <a:latin typeface="Arial" pitchFamily="34" charset="0"/>
                        <a:cs typeface="Arial" pitchFamily="34" charset="0"/>
                      </a:endParaRPr>
                    </a:p>
                  </a:txBody>
                  <a:tcPr marL="72000" marR="72000" marT="36000" marB="36000"/>
                </a:tc>
                <a:extLst>
                  <a:ext uri="{0D108BD9-81ED-4DB2-BD59-A6C34878D82A}">
                    <a16:rowId xmlns:a16="http://schemas.microsoft.com/office/drawing/2014/main" xmlns="" val="10000"/>
                  </a:ext>
                </a:extLst>
              </a:tr>
              <a:tr h="363328">
                <a:tc>
                  <a:txBody>
                    <a:bodyPr/>
                    <a:lstStyle/>
                    <a:p>
                      <a:r>
                        <a:rPr lang="ru-RU" sz="1400" dirty="0"/>
                        <a:t>Всего лиц, сдававших</a:t>
                      </a:r>
                      <a:r>
                        <a:rPr lang="ru-RU" sz="1400" baseline="0" dirty="0"/>
                        <a:t> ГИА</a:t>
                      </a:r>
                      <a:endParaRPr lang="ru-RU" sz="1400" dirty="0">
                        <a:solidFill>
                          <a:schemeClr val="tx1"/>
                        </a:solidFill>
                        <a:latin typeface="Arial" pitchFamily="34" charset="0"/>
                        <a:cs typeface="Arial" pitchFamily="34" charset="0"/>
                      </a:endParaRPr>
                    </a:p>
                  </a:txBody>
                  <a:tcPr marL="72000" marR="72000" marT="36000" marB="36000"/>
                </a:tc>
                <a:tc>
                  <a:txBody>
                    <a:bodyPr/>
                    <a:lstStyle/>
                    <a:p>
                      <a:pPr marL="0" algn="ctr" defTabSz="914400" rtl="0" eaLnBrk="1" fontAlgn="ctr" latinLnBrk="0" hangingPunct="1"/>
                      <a:r>
                        <a:rPr lang="ru-RU" sz="1400" u="none" strike="noStrike" kern="1200" dirty="0"/>
                        <a:t>16 076</a:t>
                      </a:r>
                      <a:endParaRPr lang="ru-RU" sz="1400" b="1" i="0" u="none" strike="noStrike" kern="1200" dirty="0">
                        <a:solidFill>
                          <a:srgbClr val="000000"/>
                        </a:solidFill>
                        <a:latin typeface="Arial" pitchFamily="34" charset="0"/>
                        <a:ea typeface="+mn-ea"/>
                        <a:cs typeface="Arial" pitchFamily="34" charset="0"/>
                      </a:endParaRPr>
                    </a:p>
                  </a:txBody>
                  <a:tcPr marL="72000" marR="72000" marT="36000" marB="36000" anchor="ctr"/>
                </a:tc>
                <a:extLst>
                  <a:ext uri="{0D108BD9-81ED-4DB2-BD59-A6C34878D82A}">
                    <a16:rowId xmlns:a16="http://schemas.microsoft.com/office/drawing/2014/main" xmlns="" val="10001"/>
                  </a:ext>
                </a:extLst>
              </a:tr>
              <a:tr h="363328">
                <a:tc>
                  <a:txBody>
                    <a:bodyPr/>
                    <a:lstStyle/>
                    <a:p>
                      <a:r>
                        <a:rPr lang="ru-RU" sz="1400" dirty="0"/>
                        <a:t>Выпускники текущего года, </a:t>
                      </a:r>
                      <a:br>
                        <a:rPr lang="ru-RU" sz="1400" dirty="0"/>
                      </a:br>
                      <a:r>
                        <a:rPr lang="ru-RU" sz="1400" dirty="0"/>
                        <a:t>в </a:t>
                      </a:r>
                      <a:r>
                        <a:rPr lang="ru-RU" sz="1400" baseline="0" dirty="0"/>
                        <a:t>том числе:</a:t>
                      </a:r>
                      <a:endParaRPr lang="ru-RU" sz="1400" dirty="0">
                        <a:solidFill>
                          <a:schemeClr val="tx1"/>
                        </a:solidFill>
                        <a:latin typeface="Arial" pitchFamily="34" charset="0"/>
                        <a:cs typeface="Arial" pitchFamily="34" charset="0"/>
                      </a:endParaRPr>
                    </a:p>
                  </a:txBody>
                  <a:tcPr marL="72000" marR="72000" marT="36000" marB="36000"/>
                </a:tc>
                <a:tc>
                  <a:txBody>
                    <a:bodyPr/>
                    <a:lstStyle/>
                    <a:p>
                      <a:pPr marL="0" algn="ctr" defTabSz="914400" rtl="0" eaLnBrk="1" fontAlgn="ctr" latinLnBrk="0" hangingPunct="1"/>
                      <a:r>
                        <a:rPr lang="ru-RU" sz="1400" kern="1200" dirty="0">
                          <a:effectLst/>
                        </a:rPr>
                        <a:t>14 704 </a:t>
                      </a:r>
                      <a:endParaRPr lang="ru-RU" sz="1400" b="0" i="0" u="none" strike="noStrike" kern="1200" dirty="0">
                        <a:solidFill>
                          <a:srgbClr val="000000"/>
                        </a:solidFill>
                        <a:latin typeface="Arial" pitchFamily="34" charset="0"/>
                        <a:ea typeface="+mn-ea"/>
                        <a:cs typeface="Arial" pitchFamily="34" charset="0"/>
                      </a:endParaRPr>
                    </a:p>
                  </a:txBody>
                  <a:tcPr marL="72000" marR="72000" marT="36000" marB="36000" anchor="ctr"/>
                </a:tc>
                <a:extLst>
                  <a:ext uri="{0D108BD9-81ED-4DB2-BD59-A6C34878D82A}">
                    <a16:rowId xmlns:a16="http://schemas.microsoft.com/office/drawing/2014/main" xmlns="" val="10002"/>
                  </a:ext>
                </a:extLst>
              </a:tr>
              <a:tr h="207891">
                <a:tc>
                  <a:txBody>
                    <a:bodyPr/>
                    <a:lstStyle/>
                    <a:p>
                      <a:pPr marL="179388" indent="0"/>
                      <a:r>
                        <a:rPr lang="ru-RU" sz="1400" dirty="0"/>
                        <a:t>– в форме ЕГЭ</a:t>
                      </a:r>
                      <a:endParaRPr lang="ru-RU" sz="1400" dirty="0">
                        <a:solidFill>
                          <a:schemeClr val="tx1"/>
                        </a:solidFill>
                        <a:latin typeface="Arial" pitchFamily="34" charset="0"/>
                        <a:cs typeface="Arial" pitchFamily="34" charset="0"/>
                      </a:endParaRPr>
                    </a:p>
                  </a:txBody>
                  <a:tcPr marL="72000" marR="72000" marT="36000" marB="36000"/>
                </a:tc>
                <a:tc>
                  <a:txBody>
                    <a:bodyPr/>
                    <a:lstStyle/>
                    <a:p>
                      <a:pPr algn="ctr" rtl="0" fontAlgn="ctr"/>
                      <a:r>
                        <a:rPr lang="en-US" sz="1400" u="none" strike="noStrike" dirty="0"/>
                        <a:t>14</a:t>
                      </a:r>
                      <a:r>
                        <a:rPr lang="ru-RU" sz="1400" u="none" strike="noStrike" dirty="0"/>
                        <a:t> 215</a:t>
                      </a:r>
                      <a:endParaRPr lang="ru-RU" sz="1400" b="0" i="0" u="none" strike="noStrike" dirty="0">
                        <a:solidFill>
                          <a:srgbClr val="000000"/>
                        </a:solidFill>
                        <a:latin typeface="Arial" pitchFamily="34" charset="0"/>
                        <a:cs typeface="Arial" pitchFamily="34" charset="0"/>
                      </a:endParaRPr>
                    </a:p>
                  </a:txBody>
                  <a:tcPr marL="72000" marR="72000" marT="36000" marB="36000" anchor="ctr"/>
                </a:tc>
                <a:extLst>
                  <a:ext uri="{0D108BD9-81ED-4DB2-BD59-A6C34878D82A}">
                    <a16:rowId xmlns:a16="http://schemas.microsoft.com/office/drawing/2014/main" xmlns="" val="10003"/>
                  </a:ext>
                </a:extLst>
              </a:tr>
            </a:tbl>
          </a:graphicData>
        </a:graphic>
      </p:graphicFrame>
      <p:pic>
        <p:nvPicPr>
          <p:cNvPr id="12" name="Picture 2" descr="C:\Users\zalega\Desktop\Красноярск 2015\Рисунки\Top.png"/>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flipV="1">
            <a:off x="-1" y="1025229"/>
            <a:ext cx="9153159" cy="402354"/>
          </a:xfrm>
          <a:prstGeom prst="rect">
            <a:avLst/>
          </a:prstGeom>
          <a:noFill/>
        </p:spPr>
      </p:pic>
      <p:sp>
        <p:nvSpPr>
          <p:cNvPr id="13" name="TextBox 12"/>
          <p:cNvSpPr txBox="1"/>
          <p:nvPr/>
        </p:nvSpPr>
        <p:spPr>
          <a:xfrm>
            <a:off x="-5870" y="1015732"/>
            <a:ext cx="9144000" cy="400110"/>
          </a:xfrm>
          <a:prstGeom prst="rect">
            <a:avLst/>
          </a:prstGeom>
          <a:noFill/>
        </p:spPr>
        <p:txBody>
          <a:bodyPr wrap="square" lIns="0" rIns="0" rtlCol="0">
            <a:spAutoFit/>
          </a:bodyPr>
          <a:lstStyle/>
          <a:p>
            <a:pPr algn="ctr"/>
            <a:r>
              <a:rPr lang="ru-RU" sz="2000" dirty="0">
                <a:solidFill>
                  <a:schemeClr val="bg1"/>
                </a:solidFill>
              </a:rPr>
              <a:t>ГИА-11</a:t>
            </a:r>
          </a:p>
        </p:txBody>
      </p:sp>
      <p:sp>
        <p:nvSpPr>
          <p:cNvPr id="159" name="TextBox 158"/>
          <p:cNvSpPr txBox="1"/>
          <p:nvPr/>
        </p:nvSpPr>
        <p:spPr>
          <a:xfrm>
            <a:off x="1055702" y="3644938"/>
            <a:ext cx="2075294" cy="338554"/>
          </a:xfrm>
          <a:prstGeom prst="rect">
            <a:avLst/>
          </a:prstGeom>
          <a:noFill/>
        </p:spPr>
        <p:txBody>
          <a:bodyPr wrap="square" numCol="1" spcCol="540000" rtlCol="0">
            <a:spAutoFit/>
          </a:bodyPr>
          <a:lstStyle/>
          <a:p>
            <a:pPr>
              <a:spcAft>
                <a:spcPts val="300"/>
              </a:spcAft>
            </a:pPr>
            <a:r>
              <a:rPr lang="ru-RU" sz="1600" dirty="0">
                <a:solidFill>
                  <a:srgbClr val="5077A6"/>
                </a:solidFill>
              </a:rPr>
              <a:t>ППЭ ГИА-11</a:t>
            </a:r>
          </a:p>
        </p:txBody>
      </p:sp>
      <p:sp>
        <p:nvSpPr>
          <p:cNvPr id="160" name="TextBox 159"/>
          <p:cNvSpPr txBox="1"/>
          <p:nvPr/>
        </p:nvSpPr>
        <p:spPr>
          <a:xfrm>
            <a:off x="1157514" y="1508529"/>
            <a:ext cx="2980470" cy="338554"/>
          </a:xfrm>
          <a:prstGeom prst="rect">
            <a:avLst/>
          </a:prstGeom>
          <a:noFill/>
        </p:spPr>
        <p:txBody>
          <a:bodyPr wrap="square" numCol="1" spcCol="540000" rtlCol="0">
            <a:spAutoFit/>
          </a:bodyPr>
          <a:lstStyle/>
          <a:p>
            <a:pPr>
              <a:spcAft>
                <a:spcPts val="300"/>
              </a:spcAft>
            </a:pPr>
            <a:r>
              <a:rPr lang="ru-RU" sz="1600" dirty="0">
                <a:solidFill>
                  <a:srgbClr val="5077A6"/>
                </a:solidFill>
              </a:rPr>
              <a:t>УЧАСТНИКИ ГИА-11</a:t>
            </a:r>
          </a:p>
        </p:txBody>
      </p:sp>
      <p:graphicFrame>
        <p:nvGraphicFramePr>
          <p:cNvPr id="10" name="Таблица 9"/>
          <p:cNvGraphicFramePr>
            <a:graphicFrameLocks noGrp="1"/>
          </p:cNvGraphicFramePr>
          <p:nvPr>
            <p:extLst>
              <p:ext uri="{D42A27DB-BD31-4B8C-83A1-F6EECF244321}">
                <p14:modId xmlns:p14="http://schemas.microsoft.com/office/powerpoint/2010/main" xmlns="" val="2504334939"/>
              </p:ext>
            </p:extLst>
          </p:nvPr>
        </p:nvGraphicFramePr>
        <p:xfrm>
          <a:off x="475258" y="4097709"/>
          <a:ext cx="4338636" cy="1069440"/>
        </p:xfrm>
        <a:graphic>
          <a:graphicData uri="http://schemas.openxmlformats.org/drawingml/2006/table">
            <a:tbl>
              <a:tblPr firstRow="1" bandRow="1">
                <a:tableStyleId>{69012ECD-51FC-41F1-AA8D-1B2483CD663E}</a:tableStyleId>
              </a:tblPr>
              <a:tblGrid>
                <a:gridCol w="2722127">
                  <a:extLst>
                    <a:ext uri="{9D8B030D-6E8A-4147-A177-3AD203B41FA5}">
                      <a16:colId xmlns:a16="http://schemas.microsoft.com/office/drawing/2014/main" xmlns="" val="20000"/>
                    </a:ext>
                  </a:extLst>
                </a:gridCol>
                <a:gridCol w="839972">
                  <a:extLst>
                    <a:ext uri="{9D8B030D-6E8A-4147-A177-3AD203B41FA5}">
                      <a16:colId xmlns:a16="http://schemas.microsoft.com/office/drawing/2014/main" xmlns="" val="20001"/>
                    </a:ext>
                  </a:extLst>
                </a:gridCol>
                <a:gridCol w="776537">
                  <a:extLst>
                    <a:ext uri="{9D8B030D-6E8A-4147-A177-3AD203B41FA5}">
                      <a16:colId xmlns:a16="http://schemas.microsoft.com/office/drawing/2014/main" xmlns="" val="20002"/>
                    </a:ext>
                  </a:extLst>
                </a:gridCol>
              </a:tblGrid>
              <a:tr h="238696">
                <a:tc>
                  <a:txBody>
                    <a:bodyPr/>
                    <a:lstStyle/>
                    <a:p>
                      <a:pPr algn="ctr"/>
                      <a:r>
                        <a:rPr lang="ru-RU" sz="1400" dirty="0"/>
                        <a:t>ППЭ</a:t>
                      </a:r>
                      <a:endParaRPr lang="ru-RU" sz="1400" b="0" dirty="0">
                        <a:solidFill>
                          <a:schemeClr val="tx1"/>
                        </a:solidFill>
                        <a:latin typeface="Arial" pitchFamily="34" charset="0"/>
                        <a:cs typeface="Arial" pitchFamily="34" charset="0"/>
                      </a:endParaRPr>
                    </a:p>
                  </a:txBody>
                  <a:tcPr marL="72000" marR="72000" marT="36000" marB="36000"/>
                </a:tc>
                <a:tc>
                  <a:txBody>
                    <a:bodyPr/>
                    <a:lstStyle/>
                    <a:p>
                      <a:pPr algn="ctr"/>
                      <a:r>
                        <a:rPr lang="ru-RU" sz="1400" dirty="0"/>
                        <a:t>201</a:t>
                      </a:r>
                      <a:r>
                        <a:rPr lang="en-US" sz="1400" dirty="0"/>
                        <a:t>6</a:t>
                      </a:r>
                      <a:endParaRPr lang="ru-RU" sz="1400" b="0" dirty="0">
                        <a:solidFill>
                          <a:schemeClr val="tx1"/>
                        </a:solidFill>
                        <a:latin typeface="Arial" pitchFamily="34" charset="0"/>
                        <a:cs typeface="Arial" pitchFamily="34" charset="0"/>
                      </a:endParaRPr>
                    </a:p>
                  </a:txBody>
                  <a:tcPr marL="72000" marR="72000" marT="36000" marB="36000"/>
                </a:tc>
                <a:tc>
                  <a:txBody>
                    <a:bodyPr/>
                    <a:lstStyle/>
                    <a:p>
                      <a:pPr algn="ctr"/>
                      <a:r>
                        <a:rPr lang="ru-RU" sz="1400" dirty="0"/>
                        <a:t>201</a:t>
                      </a:r>
                      <a:r>
                        <a:rPr lang="en-US" sz="1400" dirty="0"/>
                        <a:t>7</a:t>
                      </a:r>
                      <a:endParaRPr lang="ru-RU" sz="1400" b="0" dirty="0">
                        <a:solidFill>
                          <a:schemeClr val="tx1"/>
                        </a:solidFill>
                        <a:latin typeface="Arial" pitchFamily="34" charset="0"/>
                        <a:cs typeface="Arial" pitchFamily="34" charset="0"/>
                      </a:endParaRPr>
                    </a:p>
                  </a:txBody>
                  <a:tcPr marL="72000" marR="72000" marT="36000" marB="36000"/>
                </a:tc>
                <a:extLst>
                  <a:ext uri="{0D108BD9-81ED-4DB2-BD59-A6C34878D82A}">
                    <a16:rowId xmlns:a16="http://schemas.microsoft.com/office/drawing/2014/main" xmlns="" val="10000"/>
                  </a:ext>
                </a:extLst>
              </a:tr>
              <a:tr h="259897">
                <a:tc>
                  <a:txBody>
                    <a:bodyPr/>
                    <a:lstStyle/>
                    <a:p>
                      <a:pPr algn="l"/>
                      <a:r>
                        <a:rPr lang="ru-RU" sz="1400" dirty="0"/>
                        <a:t>   ВСЕГО</a:t>
                      </a:r>
                      <a:endParaRPr lang="ru-RU" sz="14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400" dirty="0"/>
                        <a:t>172</a:t>
                      </a:r>
                      <a:endParaRPr lang="ru-RU" sz="1400" dirty="0">
                        <a:solidFill>
                          <a:schemeClr val="tx1"/>
                        </a:solidFill>
                        <a:latin typeface="Arial" pitchFamily="34" charset="0"/>
                        <a:cs typeface="Arial" pitchFamily="34" charset="0"/>
                      </a:endParaRPr>
                    </a:p>
                  </a:txBody>
                  <a:tcPr marL="72000" marR="72000" marT="36000" marB="36000" anchor="ctr"/>
                </a:tc>
                <a:tc>
                  <a:txBody>
                    <a:bodyPr/>
                    <a:lstStyle/>
                    <a:p>
                      <a:pPr algn="ctr"/>
                      <a:r>
                        <a:rPr lang="en-US" sz="1400" dirty="0"/>
                        <a:t>17</a:t>
                      </a:r>
                      <a:r>
                        <a:rPr lang="ru-RU" sz="1400" dirty="0"/>
                        <a:t>4</a:t>
                      </a:r>
                      <a:endParaRPr lang="ru-RU" sz="1400" dirty="0">
                        <a:solidFill>
                          <a:schemeClr val="tx1"/>
                        </a:solidFill>
                        <a:latin typeface="Arial" pitchFamily="34" charset="0"/>
                        <a:cs typeface="Arial" pitchFamily="34" charset="0"/>
                      </a:endParaRPr>
                    </a:p>
                  </a:txBody>
                  <a:tcPr marL="72000" marR="72000" marT="36000" marB="36000" anchor="ctr"/>
                </a:tc>
                <a:extLst>
                  <a:ext uri="{0D108BD9-81ED-4DB2-BD59-A6C34878D82A}">
                    <a16:rowId xmlns:a16="http://schemas.microsoft.com/office/drawing/2014/main" xmlns="" val="10001"/>
                  </a:ext>
                </a:extLst>
              </a:tr>
              <a:tr h="238696">
                <a:tc>
                  <a:txBody>
                    <a:bodyPr/>
                    <a:lstStyle/>
                    <a:p>
                      <a:pPr marL="108000" marR="0" indent="0" algn="l" defTabSz="914400" rtl="0" eaLnBrk="1" fontAlgn="auto" latinLnBrk="0" hangingPunct="1">
                        <a:lnSpc>
                          <a:spcPct val="100000"/>
                        </a:lnSpc>
                        <a:spcBef>
                          <a:spcPts val="0"/>
                        </a:spcBef>
                        <a:spcAft>
                          <a:spcPts val="0"/>
                        </a:spcAft>
                        <a:buClrTx/>
                        <a:buSzTx/>
                        <a:buFontTx/>
                        <a:buNone/>
                        <a:tabLst/>
                        <a:defRPr/>
                      </a:pPr>
                      <a:r>
                        <a:rPr lang="ru-RU" sz="1400" dirty="0"/>
                        <a:t>Доля</a:t>
                      </a:r>
                      <a:r>
                        <a:rPr lang="ru-RU" sz="1400" baseline="0" dirty="0"/>
                        <a:t> </a:t>
                      </a:r>
                      <a:r>
                        <a:rPr lang="ru-RU" sz="1400" dirty="0"/>
                        <a:t> ППЭ с печатью КИМ </a:t>
                      </a:r>
                      <a:br>
                        <a:rPr lang="ru-RU" sz="1400" dirty="0"/>
                      </a:br>
                      <a:r>
                        <a:rPr lang="ru-RU" sz="1400" dirty="0"/>
                        <a:t>и сканированием ЭМ</a:t>
                      </a:r>
                      <a:endParaRPr lang="ru-RU" sz="14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400" dirty="0"/>
                        <a:t>50%</a:t>
                      </a:r>
                      <a:endParaRPr lang="ru-RU" sz="14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400" dirty="0"/>
                        <a:t>100%</a:t>
                      </a:r>
                      <a:endParaRPr lang="ru-RU" sz="1400" dirty="0">
                        <a:solidFill>
                          <a:schemeClr val="tx1"/>
                        </a:solidFill>
                        <a:latin typeface="Arial" pitchFamily="34" charset="0"/>
                        <a:cs typeface="Arial" pitchFamily="34" charset="0"/>
                      </a:endParaRPr>
                    </a:p>
                  </a:txBody>
                  <a:tcPr marL="72000" marR="72000" marT="36000" marB="36000" anchor="ctr"/>
                </a:tc>
                <a:extLst>
                  <a:ext uri="{0D108BD9-81ED-4DB2-BD59-A6C34878D82A}">
                    <a16:rowId xmlns:a16="http://schemas.microsoft.com/office/drawing/2014/main" xmlns="" val="10002"/>
                  </a:ext>
                </a:extLst>
              </a:tr>
            </a:tbl>
          </a:graphicData>
        </a:graphic>
      </p:graphicFrame>
      <p:sp>
        <p:nvSpPr>
          <p:cNvPr id="19" name="Прямоугольник 18"/>
          <p:cNvSpPr/>
          <p:nvPr/>
        </p:nvSpPr>
        <p:spPr>
          <a:xfrm>
            <a:off x="5264107" y="1489447"/>
            <a:ext cx="3293466" cy="338554"/>
          </a:xfrm>
          <a:prstGeom prst="rect">
            <a:avLst/>
          </a:prstGeom>
        </p:spPr>
        <p:txBody>
          <a:bodyPr wrap="none">
            <a:spAutoFit/>
          </a:bodyPr>
          <a:lstStyle/>
          <a:p>
            <a:r>
              <a:rPr lang="ru-RU" sz="1600" dirty="0">
                <a:solidFill>
                  <a:srgbClr val="5077A6"/>
                </a:solidFill>
                <a:latin typeface="Arial" pitchFamily="34" charset="0"/>
                <a:cs typeface="Arial" pitchFamily="34" charset="0"/>
              </a:rPr>
              <a:t>ОНЛАЙН ВИДЕОНАБЛЮДЕНИЕ</a:t>
            </a:r>
          </a:p>
        </p:txBody>
      </p:sp>
      <p:graphicFrame>
        <p:nvGraphicFramePr>
          <p:cNvPr id="20" name="Таблица 19"/>
          <p:cNvGraphicFramePr>
            <a:graphicFrameLocks noGrp="1"/>
          </p:cNvGraphicFramePr>
          <p:nvPr>
            <p:extLst>
              <p:ext uri="{D42A27DB-BD31-4B8C-83A1-F6EECF244321}">
                <p14:modId xmlns:p14="http://schemas.microsoft.com/office/powerpoint/2010/main" xmlns="" val="3023109155"/>
              </p:ext>
            </p:extLst>
          </p:nvPr>
        </p:nvGraphicFramePr>
        <p:xfrm>
          <a:off x="5076967" y="1882593"/>
          <a:ext cx="3903259" cy="1496160"/>
        </p:xfrm>
        <a:graphic>
          <a:graphicData uri="http://schemas.openxmlformats.org/drawingml/2006/table">
            <a:tbl>
              <a:tblPr>
                <a:tableStyleId>{BC89EF96-8CEA-46FF-86C4-4CE0E7609802}</a:tableStyleId>
              </a:tblPr>
              <a:tblGrid>
                <a:gridCol w="1275064">
                  <a:extLst>
                    <a:ext uri="{9D8B030D-6E8A-4147-A177-3AD203B41FA5}">
                      <a16:colId xmlns:a16="http://schemas.microsoft.com/office/drawing/2014/main" xmlns="" val="20000"/>
                    </a:ext>
                  </a:extLst>
                </a:gridCol>
                <a:gridCol w="1222476">
                  <a:extLst>
                    <a:ext uri="{9D8B030D-6E8A-4147-A177-3AD203B41FA5}">
                      <a16:colId xmlns:a16="http://schemas.microsoft.com/office/drawing/2014/main" xmlns="" val="20001"/>
                    </a:ext>
                  </a:extLst>
                </a:gridCol>
                <a:gridCol w="1405719">
                  <a:extLst>
                    <a:ext uri="{9D8B030D-6E8A-4147-A177-3AD203B41FA5}">
                      <a16:colId xmlns:a16="http://schemas.microsoft.com/office/drawing/2014/main" xmlns="" val="20002"/>
                    </a:ext>
                  </a:extLst>
                </a:gridCol>
              </a:tblGrid>
              <a:tr h="162478">
                <a:tc>
                  <a:txBody>
                    <a:bodyPr/>
                    <a:lstStyle/>
                    <a:p>
                      <a:pPr>
                        <a:spcAft>
                          <a:spcPts val="0"/>
                        </a:spcAft>
                      </a:pPr>
                      <a:endParaRPr lang="ru-RU" sz="1400" dirty="0">
                        <a:solidFill>
                          <a:schemeClr val="tx1"/>
                        </a:solidFill>
                        <a:latin typeface="Arial" pitchFamily="34" charset="0"/>
                        <a:ea typeface="Calibri"/>
                        <a:cs typeface="Arial" pitchFamily="34" charset="0"/>
                      </a:endParaRPr>
                    </a:p>
                  </a:txBody>
                  <a:tcPr marL="108000" marR="108000" marT="36000" marB="36000"/>
                </a:tc>
                <a:tc>
                  <a:txBody>
                    <a:bodyPr/>
                    <a:lstStyle/>
                    <a:p>
                      <a:pPr algn="ctr">
                        <a:spcAft>
                          <a:spcPts val="0"/>
                        </a:spcAft>
                      </a:pPr>
                      <a:r>
                        <a:rPr lang="ru-RU" sz="1400" dirty="0"/>
                        <a:t>2016</a:t>
                      </a:r>
                      <a:endParaRPr lang="ru-RU" sz="1400" dirty="0">
                        <a:solidFill>
                          <a:schemeClr val="tx1"/>
                        </a:solidFill>
                        <a:latin typeface="Arial" pitchFamily="34" charset="0"/>
                        <a:ea typeface="Calibri"/>
                        <a:cs typeface="Arial" pitchFamily="34" charset="0"/>
                      </a:endParaRPr>
                    </a:p>
                  </a:txBody>
                  <a:tcPr marL="108000" marR="108000" marT="36000" marB="36000" anchor="ctr"/>
                </a:tc>
                <a:tc>
                  <a:txBody>
                    <a:bodyPr/>
                    <a:lstStyle/>
                    <a:p>
                      <a:pPr algn="ctr">
                        <a:spcAft>
                          <a:spcPts val="0"/>
                        </a:spcAft>
                      </a:pPr>
                      <a:r>
                        <a:rPr lang="ru-RU" sz="1400" dirty="0"/>
                        <a:t>2017 </a:t>
                      </a:r>
                      <a:endParaRPr lang="ru-RU" sz="1400" dirty="0">
                        <a:solidFill>
                          <a:schemeClr val="tx1"/>
                        </a:solidFill>
                        <a:latin typeface="Arial" pitchFamily="34" charset="0"/>
                        <a:ea typeface="Calibri"/>
                        <a:cs typeface="Arial" pitchFamily="34" charset="0"/>
                      </a:endParaRPr>
                    </a:p>
                  </a:txBody>
                  <a:tcPr marL="108000" marR="108000" marT="36000" marB="36000" anchor="ctr"/>
                </a:tc>
                <a:extLst>
                  <a:ext uri="{0D108BD9-81ED-4DB2-BD59-A6C34878D82A}">
                    <a16:rowId xmlns:a16="http://schemas.microsoft.com/office/drawing/2014/main" xmlns="" val="10000"/>
                  </a:ext>
                </a:extLst>
              </a:tr>
              <a:tr h="162478">
                <a:tc>
                  <a:txBody>
                    <a:bodyPr/>
                    <a:lstStyle/>
                    <a:p>
                      <a:pPr>
                        <a:spcAft>
                          <a:spcPts val="0"/>
                        </a:spcAft>
                      </a:pPr>
                      <a:r>
                        <a:rPr lang="ru-RU" sz="1400" dirty="0"/>
                        <a:t>Охват</a:t>
                      </a:r>
                      <a:r>
                        <a:rPr lang="ru-RU" sz="1400" baseline="0" dirty="0"/>
                        <a:t> аудиторий</a:t>
                      </a:r>
                      <a:endParaRPr lang="ru-RU" sz="1400" dirty="0">
                        <a:solidFill>
                          <a:schemeClr val="tx1"/>
                        </a:solidFill>
                        <a:latin typeface="Arial" pitchFamily="34" charset="0"/>
                        <a:ea typeface="Calibri"/>
                        <a:cs typeface="Arial" pitchFamily="34" charset="0"/>
                      </a:endParaRPr>
                    </a:p>
                  </a:txBody>
                  <a:tcPr marL="108000" marR="108000" marT="36000" marB="36000"/>
                </a:tc>
                <a:tc>
                  <a:txBody>
                    <a:bodyPr/>
                    <a:lstStyle/>
                    <a:p>
                      <a:pPr algn="ctr">
                        <a:spcAft>
                          <a:spcPts val="0"/>
                        </a:spcAft>
                      </a:pPr>
                      <a:r>
                        <a:rPr lang="ru-RU" sz="1400" dirty="0"/>
                        <a:t>67%</a:t>
                      </a:r>
                      <a:endParaRPr lang="ru-RU" sz="1400" dirty="0">
                        <a:solidFill>
                          <a:schemeClr val="tx1"/>
                        </a:solidFill>
                        <a:latin typeface="Arial" pitchFamily="34" charset="0"/>
                        <a:ea typeface="Calibri"/>
                        <a:cs typeface="Arial" pitchFamily="34" charset="0"/>
                      </a:endParaRPr>
                    </a:p>
                  </a:txBody>
                  <a:tcPr marL="108000" marR="108000" marT="36000" marB="36000" anchor="ctr"/>
                </a:tc>
                <a:tc>
                  <a:txBody>
                    <a:bodyPr/>
                    <a:lstStyle/>
                    <a:p>
                      <a:pPr algn="ctr">
                        <a:spcAft>
                          <a:spcPts val="0"/>
                        </a:spcAft>
                      </a:pPr>
                      <a:r>
                        <a:rPr lang="ru-RU" sz="1400" dirty="0"/>
                        <a:t>75,95%</a:t>
                      </a:r>
                      <a:endParaRPr lang="ru-RU" sz="1400" dirty="0">
                        <a:solidFill>
                          <a:schemeClr val="tx1"/>
                        </a:solidFill>
                        <a:latin typeface="Arial" pitchFamily="34" charset="0"/>
                        <a:ea typeface="Calibri"/>
                        <a:cs typeface="Arial" pitchFamily="34" charset="0"/>
                      </a:endParaRPr>
                    </a:p>
                  </a:txBody>
                  <a:tcPr marL="108000" marR="108000" marT="36000" marB="36000" anchor="ctr"/>
                </a:tc>
                <a:extLst>
                  <a:ext uri="{0D108BD9-81ED-4DB2-BD59-A6C34878D82A}">
                    <a16:rowId xmlns:a16="http://schemas.microsoft.com/office/drawing/2014/main" xmlns="" val="10001"/>
                  </a:ext>
                </a:extLst>
              </a:tr>
              <a:tr h="162478">
                <a:tc gridSpan="3">
                  <a:txBody>
                    <a:bodyPr/>
                    <a:lstStyle/>
                    <a:p>
                      <a:pPr marL="285750" indent="-285750">
                        <a:buFont typeface="Wingdings" panose="05000000000000000000" pitchFamily="2" charset="2"/>
                        <a:buNone/>
                      </a:pPr>
                      <a:r>
                        <a:rPr lang="ru-RU" sz="1400" dirty="0"/>
                        <a:t>Региональный</a:t>
                      </a:r>
                      <a:r>
                        <a:rPr lang="ru-RU" sz="1400" baseline="0" dirty="0"/>
                        <a:t> с</a:t>
                      </a:r>
                      <a:r>
                        <a:rPr lang="ru-RU" sz="1400" dirty="0"/>
                        <a:t>итуационный центр:</a:t>
                      </a:r>
                    </a:p>
                    <a:p>
                      <a:pPr marL="285750" indent="-285750">
                        <a:buFont typeface="Wingdings" panose="05000000000000000000" pitchFamily="2" charset="2"/>
                        <a:buChar char="Ø"/>
                      </a:pPr>
                      <a:r>
                        <a:rPr lang="ru-RU" sz="1400" dirty="0"/>
                        <a:t>сотрудники МО Красноярского</a:t>
                      </a:r>
                      <a:r>
                        <a:rPr lang="ru-RU" sz="1400" baseline="0" dirty="0"/>
                        <a:t> </a:t>
                      </a:r>
                      <a:r>
                        <a:rPr lang="ru-RU" sz="1400" dirty="0"/>
                        <a:t>края;</a:t>
                      </a:r>
                    </a:p>
                    <a:p>
                      <a:pPr marL="285750" indent="-285750">
                        <a:buFont typeface="Wingdings" panose="05000000000000000000" pitchFamily="2" charset="2"/>
                        <a:buChar char="Ø"/>
                      </a:pPr>
                      <a:r>
                        <a:rPr lang="ru-RU" sz="1400" dirty="0"/>
                        <a:t>общественные наблюдатели (</a:t>
                      </a:r>
                      <a:r>
                        <a:rPr lang="ru-RU" sz="1400" b="1" dirty="0"/>
                        <a:t>32 чел</a:t>
                      </a:r>
                      <a:r>
                        <a:rPr lang="ru-RU" sz="1400" dirty="0"/>
                        <a:t>.)</a:t>
                      </a:r>
                      <a:endParaRPr lang="ru-RU" sz="1400" dirty="0">
                        <a:latin typeface="Arial" pitchFamily="34" charset="0"/>
                        <a:cs typeface="Arial" pitchFamily="34" charset="0"/>
                      </a:endParaRPr>
                    </a:p>
                  </a:txBody>
                  <a:tcPr marL="108000" marR="108000" marT="36000" marB="36000"/>
                </a:tc>
                <a:tc hMerge="1">
                  <a:txBody>
                    <a:bodyPr/>
                    <a:lstStyle/>
                    <a:p>
                      <a:pPr algn="ctr">
                        <a:spcAft>
                          <a:spcPts val="0"/>
                        </a:spcAft>
                      </a:pPr>
                      <a:endParaRPr lang="ru-RU" sz="1400" dirty="0">
                        <a:solidFill>
                          <a:schemeClr val="tx1"/>
                        </a:solidFill>
                        <a:latin typeface="Arial" pitchFamily="34" charset="0"/>
                        <a:ea typeface="Calibri"/>
                        <a:cs typeface="Arial" pitchFamily="34" charset="0"/>
                      </a:endParaRPr>
                    </a:p>
                  </a:txBody>
                  <a:tcPr marL="108000" marR="108000" marT="36000" marB="36000" anchor="ctr"/>
                </a:tc>
                <a:tc hMerge="1">
                  <a:txBody>
                    <a:bodyPr/>
                    <a:lstStyle/>
                    <a:p>
                      <a:pPr algn="ctr">
                        <a:spcAft>
                          <a:spcPts val="0"/>
                        </a:spcAft>
                      </a:pPr>
                      <a:endParaRPr lang="ru-RU" sz="1400" dirty="0">
                        <a:solidFill>
                          <a:schemeClr val="tx1"/>
                        </a:solidFill>
                        <a:latin typeface="Arial" pitchFamily="34" charset="0"/>
                        <a:ea typeface="Calibri"/>
                        <a:cs typeface="Arial" pitchFamily="34" charset="0"/>
                      </a:endParaRPr>
                    </a:p>
                  </a:txBody>
                  <a:tcPr marL="108000" marR="108000" marT="36000" marB="36000" anchor="ctr"/>
                </a:tc>
                <a:extLst>
                  <a:ext uri="{0D108BD9-81ED-4DB2-BD59-A6C34878D82A}">
                    <a16:rowId xmlns:a16="http://schemas.microsoft.com/office/drawing/2014/main" xmlns="" val="10002"/>
                  </a:ext>
                </a:extLst>
              </a:tr>
            </a:tbl>
          </a:graphicData>
        </a:graphic>
      </p:graphicFrame>
      <p:pic>
        <p:nvPicPr>
          <p:cNvPr id="22" name="Picture 2" descr="C:\Users\zalega\Desktop\121\Монтаж-видеонаблюдения[5].png"/>
          <p:cNvPicPr>
            <a:picLocks noChangeAspect="1" noChangeArrowheads="1"/>
          </p:cNvPicPr>
          <p:nvPr/>
        </p:nvPicPr>
        <p:blipFill>
          <a:blip r:embed="rId4"/>
          <a:srcRect/>
          <a:stretch>
            <a:fillRect/>
          </a:stretch>
        </p:blipFill>
        <p:spPr bwMode="auto">
          <a:xfrm>
            <a:off x="8300252" y="1327326"/>
            <a:ext cx="1010134" cy="806142"/>
          </a:xfrm>
          <a:prstGeom prst="rect">
            <a:avLst/>
          </a:prstGeom>
          <a:noFill/>
        </p:spPr>
      </p:pic>
      <p:graphicFrame>
        <p:nvGraphicFramePr>
          <p:cNvPr id="3" name="Диаграмма 2"/>
          <p:cNvGraphicFramePr/>
          <p:nvPr>
            <p:extLst>
              <p:ext uri="{D42A27DB-BD31-4B8C-83A1-F6EECF244321}">
                <p14:modId xmlns:p14="http://schemas.microsoft.com/office/powerpoint/2010/main" xmlns="" val="1481189456"/>
              </p:ext>
            </p:extLst>
          </p:nvPr>
        </p:nvGraphicFramePr>
        <p:xfrm>
          <a:off x="6517759" y="3546754"/>
          <a:ext cx="2318931" cy="1972519"/>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Группа 28"/>
          <p:cNvGrpSpPr/>
          <p:nvPr/>
        </p:nvGrpSpPr>
        <p:grpSpPr>
          <a:xfrm>
            <a:off x="5993464" y="3838830"/>
            <a:ext cx="292100" cy="357188"/>
            <a:chOff x="6148387" y="4487863"/>
            <a:chExt cx="292100" cy="357188"/>
          </a:xfrm>
        </p:grpSpPr>
        <p:sp>
          <p:nvSpPr>
            <p:cNvPr id="30"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1"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2"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grpSp>
        <p:nvGrpSpPr>
          <p:cNvPr id="33" name="Группа 32"/>
          <p:cNvGrpSpPr/>
          <p:nvPr/>
        </p:nvGrpSpPr>
        <p:grpSpPr>
          <a:xfrm>
            <a:off x="5976526" y="4724400"/>
            <a:ext cx="292100" cy="357188"/>
            <a:chOff x="6148387" y="4487863"/>
            <a:chExt cx="292100" cy="357188"/>
          </a:xfrm>
        </p:grpSpPr>
        <p:sp>
          <p:nvSpPr>
            <p:cNvPr id="34"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5"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grpSp>
        <p:nvGrpSpPr>
          <p:cNvPr id="37" name="Группа 36"/>
          <p:cNvGrpSpPr/>
          <p:nvPr/>
        </p:nvGrpSpPr>
        <p:grpSpPr>
          <a:xfrm>
            <a:off x="5709759" y="4267200"/>
            <a:ext cx="292100" cy="357188"/>
            <a:chOff x="6148387" y="4487863"/>
            <a:chExt cx="292100" cy="357188"/>
          </a:xfrm>
        </p:grpSpPr>
        <p:sp>
          <p:nvSpPr>
            <p:cNvPr id="38"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9"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0"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sp>
        <p:nvSpPr>
          <p:cNvPr id="41" name="Равнобедренный треугольник 40"/>
          <p:cNvSpPr/>
          <p:nvPr/>
        </p:nvSpPr>
        <p:spPr>
          <a:xfrm flipV="1">
            <a:off x="453364" y="1592742"/>
            <a:ext cx="613868" cy="200252"/>
          </a:xfrm>
          <a:prstGeom prst="triangle">
            <a:avLst>
              <a:gd name="adj" fmla="val 50388"/>
            </a:avLst>
          </a:prstGeom>
          <a:solidFill>
            <a:srgbClr val="2F5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Равнобедренный треугольник 41"/>
          <p:cNvSpPr/>
          <p:nvPr/>
        </p:nvSpPr>
        <p:spPr>
          <a:xfrm flipV="1">
            <a:off x="489822" y="3737687"/>
            <a:ext cx="613868" cy="200252"/>
          </a:xfrm>
          <a:prstGeom prst="triangle">
            <a:avLst>
              <a:gd name="adj" fmla="val 50388"/>
            </a:avLst>
          </a:prstGeom>
          <a:solidFill>
            <a:srgbClr val="2F5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2" name="Группа 51"/>
          <p:cNvGrpSpPr/>
          <p:nvPr/>
        </p:nvGrpSpPr>
        <p:grpSpPr>
          <a:xfrm>
            <a:off x="6234298" y="4264429"/>
            <a:ext cx="292100" cy="357188"/>
            <a:chOff x="6148387" y="4487863"/>
            <a:chExt cx="292100" cy="357188"/>
          </a:xfrm>
        </p:grpSpPr>
        <p:sp>
          <p:nvSpPr>
            <p:cNvPr id="53"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54"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55"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cxnSp>
        <p:nvCxnSpPr>
          <p:cNvPr id="8" name="Прямая со стрелкой 7"/>
          <p:cNvCxnSpPr/>
          <p:nvPr/>
        </p:nvCxnSpPr>
        <p:spPr>
          <a:xfrm flipH="1">
            <a:off x="8367823" y="4221126"/>
            <a:ext cx="255182" cy="1807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1080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0598786-7203-4263-AC17-70E0ADACA093}"/>
              </a:ext>
            </a:extLst>
          </p:cNvPr>
          <p:cNvSpPr>
            <a:spLocks noGrp="1"/>
          </p:cNvSpPr>
          <p:nvPr>
            <p:ph type="title"/>
          </p:nvPr>
        </p:nvSpPr>
        <p:spPr/>
        <p:txBody>
          <a:bodyPr/>
          <a:lstStyle/>
          <a:p>
            <a:r>
              <a:rPr lang="ru-RU"/>
              <a:t>Анализ результатов ЕГЭ</a:t>
            </a:r>
          </a:p>
        </p:txBody>
      </p:sp>
      <p:sp>
        <p:nvSpPr>
          <p:cNvPr id="3" name="Объект 2">
            <a:extLst>
              <a:ext uri="{FF2B5EF4-FFF2-40B4-BE49-F238E27FC236}">
                <a16:creationId xmlns:a16="http://schemas.microsoft.com/office/drawing/2014/main" xmlns="" id="{162B49E3-D668-4A9A-A07F-15DB2588B526}"/>
              </a:ext>
            </a:extLst>
          </p:cNvPr>
          <p:cNvSpPr>
            <a:spLocks noGrp="1"/>
          </p:cNvSpPr>
          <p:nvPr>
            <p:ph idx="1"/>
          </p:nvPr>
        </p:nvSpPr>
        <p:spPr/>
        <p:txBody>
          <a:bodyPr/>
          <a:lstStyle/>
          <a:p>
            <a:r>
              <a:rPr lang="ru-RU" dirty="0"/>
              <a:t>Сайт ЦОКО </a:t>
            </a:r>
            <a:r>
              <a:rPr lang="en-US" smtClean="0"/>
              <a:t>coko24.ru </a:t>
            </a:r>
            <a:endParaRPr lang="en-US" dirty="0"/>
          </a:p>
          <a:p>
            <a:r>
              <a:rPr lang="ru-RU" dirty="0"/>
              <a:t> Сайт ФИПИ </a:t>
            </a:r>
            <a:r>
              <a:rPr lang="en-US" dirty="0"/>
              <a:t>fipi.ru</a:t>
            </a:r>
            <a:r>
              <a:rPr lang="ru-RU" dirty="0"/>
              <a:t> (+ демоверсии)</a:t>
            </a:r>
          </a:p>
          <a:p>
            <a:r>
              <a:rPr lang="ru-RU" dirty="0"/>
              <a:t>Сайт </a:t>
            </a:r>
            <a:r>
              <a:rPr lang="en-US" dirty="0"/>
              <a:t>ege.edu.ru</a:t>
            </a:r>
            <a:endParaRPr lang="ru-RU" dirty="0"/>
          </a:p>
          <a:p>
            <a:endParaRPr lang="ru-RU" dirty="0"/>
          </a:p>
          <a:p>
            <a:pPr marL="0" indent="0">
              <a:buNone/>
            </a:pPr>
            <a:r>
              <a:rPr lang="ru-RU" dirty="0"/>
              <a:t>Муниципальный (школьный) план (дорожная карта) по повышению качества образования/или корректировка</a:t>
            </a:r>
          </a:p>
        </p:txBody>
      </p:sp>
    </p:spTree>
    <p:extLst>
      <p:ext uri="{BB962C8B-B14F-4D97-AF65-F5344CB8AC3E}">
        <p14:creationId xmlns:p14="http://schemas.microsoft.com/office/powerpoint/2010/main" xmlns="" val="3008118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F0300E6-1D41-4651-8F8A-60B811272B4C}"/>
              </a:ext>
            </a:extLst>
          </p:cNvPr>
          <p:cNvSpPr>
            <a:spLocks noGrp="1"/>
          </p:cNvSpPr>
          <p:nvPr>
            <p:ph type="title"/>
          </p:nvPr>
        </p:nvSpPr>
        <p:spPr/>
        <p:txBody>
          <a:bodyPr/>
          <a:lstStyle/>
          <a:p>
            <a:r>
              <a:rPr lang="ru-RU" dirty="0"/>
              <a:t>Итоговое сочинение</a:t>
            </a:r>
          </a:p>
        </p:txBody>
      </p:sp>
      <p:sp>
        <p:nvSpPr>
          <p:cNvPr id="3" name="Объект 2">
            <a:extLst>
              <a:ext uri="{FF2B5EF4-FFF2-40B4-BE49-F238E27FC236}">
                <a16:creationId xmlns:a16="http://schemas.microsoft.com/office/drawing/2014/main" xmlns="" id="{C7E71AD6-9A37-4A3F-8D36-2C06DB19FDDF}"/>
              </a:ext>
            </a:extLst>
          </p:cNvPr>
          <p:cNvSpPr>
            <a:spLocks noGrp="1"/>
          </p:cNvSpPr>
          <p:nvPr>
            <p:ph idx="1"/>
          </p:nvPr>
        </p:nvSpPr>
        <p:spPr>
          <a:xfrm>
            <a:off x="244929" y="1269206"/>
            <a:ext cx="8441871" cy="4525963"/>
          </a:xfrm>
        </p:spPr>
        <p:txBody>
          <a:bodyPr>
            <a:noAutofit/>
          </a:bodyPr>
          <a:lstStyle/>
          <a:p>
            <a:pPr marL="0" indent="0">
              <a:buNone/>
            </a:pPr>
            <a:r>
              <a:rPr lang="ru-RU" sz="2200" b="1" u="sng" dirty="0"/>
              <a:t>Сроки</a:t>
            </a:r>
            <a:r>
              <a:rPr lang="ru-RU" sz="2200" dirty="0"/>
              <a:t> – </a:t>
            </a:r>
            <a:r>
              <a:rPr lang="ru-RU" sz="2200" b="1" dirty="0">
                <a:solidFill>
                  <a:srgbClr val="FF0000"/>
                </a:solidFill>
              </a:rPr>
              <a:t>06.12.2017 </a:t>
            </a:r>
            <a:r>
              <a:rPr lang="ru-RU" sz="2200" dirty="0"/>
              <a:t>(дополнительные - </a:t>
            </a:r>
            <a:r>
              <a:rPr lang="ru-RU" sz="2200" b="1" dirty="0">
                <a:solidFill>
                  <a:srgbClr val="FF0000"/>
                </a:solidFill>
              </a:rPr>
              <a:t>07.02.2018, </a:t>
            </a:r>
            <a:r>
              <a:rPr lang="en-US" sz="2200" b="1" dirty="0">
                <a:solidFill>
                  <a:srgbClr val="FF0000"/>
                </a:solidFill>
              </a:rPr>
              <a:t>16</a:t>
            </a:r>
            <a:r>
              <a:rPr lang="ru-RU" sz="2200" b="1" dirty="0">
                <a:solidFill>
                  <a:srgbClr val="FF0000"/>
                </a:solidFill>
              </a:rPr>
              <a:t>.05.2018 </a:t>
            </a:r>
            <a:r>
              <a:rPr lang="ru-RU" sz="2200" dirty="0"/>
              <a:t>- неуд, не явившиеся и не завершившие по уважительным причинам, выпускники прошлых лет).</a:t>
            </a:r>
          </a:p>
          <a:p>
            <a:pPr marL="0" indent="0">
              <a:buNone/>
            </a:pPr>
            <a:r>
              <a:rPr lang="ru-RU" sz="2200" b="1" u="sng" dirty="0"/>
              <a:t>Подача заявления </a:t>
            </a:r>
            <a:r>
              <a:rPr lang="ru-RU" sz="2200" dirty="0"/>
              <a:t>– за 2 недели (до 22.11.2017; 24.01.2018; 28.04.2018)</a:t>
            </a:r>
          </a:p>
          <a:p>
            <a:pPr marL="0" indent="0">
              <a:buNone/>
            </a:pPr>
            <a:r>
              <a:rPr lang="ru-RU" sz="2200" b="1" u="sng" dirty="0"/>
              <a:t>Тематические направления</a:t>
            </a:r>
            <a:r>
              <a:rPr lang="ru-RU" sz="2200" dirty="0"/>
              <a:t>:</a:t>
            </a:r>
          </a:p>
          <a:p>
            <a:r>
              <a:rPr lang="ru-RU" sz="2200" dirty="0"/>
              <a:t>Верность и измена</a:t>
            </a:r>
          </a:p>
          <a:p>
            <a:r>
              <a:rPr lang="ru-RU" sz="2200" dirty="0"/>
              <a:t>Равнодушие и отзывчивость</a:t>
            </a:r>
          </a:p>
          <a:p>
            <a:r>
              <a:rPr lang="ru-RU" sz="2200" dirty="0"/>
              <a:t>Цели и средства</a:t>
            </a:r>
          </a:p>
          <a:p>
            <a:r>
              <a:rPr lang="ru-RU" sz="2200" dirty="0"/>
              <a:t>Смелость и трусость</a:t>
            </a:r>
          </a:p>
          <a:p>
            <a:r>
              <a:rPr lang="ru-RU" sz="2200" dirty="0"/>
              <a:t>Человек и общество</a:t>
            </a:r>
          </a:p>
          <a:p>
            <a:pPr marL="0" indent="0">
              <a:buNone/>
            </a:pPr>
            <a:r>
              <a:rPr lang="ru-RU" sz="2200" b="1" dirty="0"/>
              <a:t>Методические рекомендации </a:t>
            </a:r>
            <a:r>
              <a:rPr lang="ru-RU" sz="2200" dirty="0"/>
              <a:t>по проведению итогового сочинения (изложения) - письмо РОН от 12.10.2017 </a:t>
            </a:r>
            <a:r>
              <a:rPr lang="ru-RU" sz="2200" dirty="0">
                <a:solidFill>
                  <a:srgbClr val="FF0000"/>
                </a:solidFill>
              </a:rPr>
              <a:t>№ 10-718</a:t>
            </a:r>
          </a:p>
        </p:txBody>
      </p:sp>
    </p:spTree>
    <p:extLst>
      <p:ext uri="{BB962C8B-B14F-4D97-AF65-F5344CB8AC3E}">
        <p14:creationId xmlns:p14="http://schemas.microsoft.com/office/powerpoint/2010/main" xmlns="" val="988224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09361" y="0"/>
            <a:ext cx="7522444" cy="769441"/>
          </a:xfrm>
          <a:prstGeom prst="rect">
            <a:avLst/>
          </a:prstGeom>
          <a:noFill/>
        </p:spPr>
        <p:txBody>
          <a:bodyPr wrap="square" rtlCol="0">
            <a:spAutoFit/>
          </a:bodyPr>
          <a:lstStyle/>
          <a:p>
            <a:pPr algn="ctr"/>
            <a:r>
              <a:rPr lang="ru-RU" sz="2200" b="1" dirty="0">
                <a:solidFill>
                  <a:schemeClr val="bg1"/>
                </a:solidFill>
                <a:latin typeface="Arial" pitchFamily="34" charset="0"/>
                <a:cs typeface="Arial" pitchFamily="34" charset="0"/>
              </a:rPr>
              <a:t>Организация и проведение итогового сочинения (изложения) в 2017/18 учебном году</a:t>
            </a:r>
          </a:p>
        </p:txBody>
      </p:sp>
      <p:sp>
        <p:nvSpPr>
          <p:cNvPr id="7" name="TextBox 6"/>
          <p:cNvSpPr txBox="1"/>
          <p:nvPr/>
        </p:nvSpPr>
        <p:spPr>
          <a:xfrm>
            <a:off x="0" y="909102"/>
            <a:ext cx="9144000" cy="5786199"/>
          </a:xfrm>
          <a:prstGeom prst="rect">
            <a:avLst/>
          </a:prstGeom>
          <a:noFill/>
        </p:spPr>
        <p:txBody>
          <a:bodyPr wrap="square">
            <a:spAutoFit/>
          </a:bodyPr>
          <a:lstStyle/>
          <a:p>
            <a:pPr marL="214313" indent="-214313" algn="just"/>
            <a:r>
              <a:rPr lang="ru-RU" b="1" u="sng" dirty="0">
                <a:latin typeface="Arial" pitchFamily="34" charset="0"/>
                <a:cs typeface="Arial" pitchFamily="34" charset="0"/>
              </a:rPr>
              <a:t>    Комплекты тем итогового сочинения за 15 минут</a:t>
            </a:r>
            <a:r>
              <a:rPr lang="ru-RU" u="sng" dirty="0">
                <a:latin typeface="Arial" pitchFamily="34" charset="0"/>
                <a:cs typeface="Arial" pitchFamily="34" charset="0"/>
              </a:rPr>
              <a:t> </a:t>
            </a:r>
            <a:r>
              <a:rPr lang="ru-RU" dirty="0">
                <a:latin typeface="Arial" pitchFamily="34" charset="0"/>
                <a:cs typeface="Arial" pitchFamily="34" charset="0"/>
              </a:rPr>
              <a:t>до проведения размещаются на сайтах </a:t>
            </a:r>
            <a:r>
              <a:rPr lang="ru-RU" u="sng" dirty="0">
                <a:latin typeface="Arial" pitchFamily="34" charset="0"/>
                <a:cs typeface="Arial" pitchFamily="34" charset="0"/>
              </a:rPr>
              <a:t>ege.edu.ru</a:t>
            </a:r>
            <a:r>
              <a:rPr lang="ru-RU" dirty="0">
                <a:latin typeface="Arial" pitchFamily="34" charset="0"/>
                <a:cs typeface="Arial" pitchFamily="34" charset="0"/>
              </a:rPr>
              <a:t> (</a:t>
            </a:r>
            <a:r>
              <a:rPr lang="ru-RU" u="sng" dirty="0">
                <a:latin typeface="Arial" pitchFamily="34" charset="0"/>
                <a:cs typeface="Arial" pitchFamily="34" charset="0"/>
              </a:rPr>
              <a:t>topic.ege.edu.ru</a:t>
            </a:r>
            <a:r>
              <a:rPr lang="ru-RU" dirty="0">
                <a:latin typeface="Arial" pitchFamily="34" charset="0"/>
                <a:cs typeface="Arial" pitchFamily="34" charset="0"/>
              </a:rPr>
              <a:t>) и (</a:t>
            </a:r>
            <a:r>
              <a:rPr lang="ru-RU" u="sng" dirty="0">
                <a:latin typeface="Arial" pitchFamily="34" charset="0"/>
                <a:cs typeface="Arial" pitchFamily="34" charset="0"/>
              </a:rPr>
              <a:t>rustest.ru</a:t>
            </a:r>
            <a:r>
              <a:rPr lang="ru-RU" dirty="0">
                <a:latin typeface="Arial" pitchFamily="34" charset="0"/>
                <a:cs typeface="Arial" pitchFamily="34" charset="0"/>
              </a:rPr>
              <a:t>). </a:t>
            </a:r>
          </a:p>
          <a:p>
            <a:pPr algn="just"/>
            <a:r>
              <a:rPr lang="ru-RU" dirty="0">
                <a:latin typeface="Arial" pitchFamily="34" charset="0"/>
                <a:cs typeface="Arial" pitchFamily="34" charset="0"/>
              </a:rPr>
              <a:t>Только в случае недоступности или неработоспособности указанных официальных сайтов осуществляется рассылка на электронные адреса муниципалитетов.</a:t>
            </a:r>
          </a:p>
          <a:p>
            <a:pPr algn="just"/>
            <a:r>
              <a:rPr lang="ru-RU" dirty="0">
                <a:latin typeface="Arial" pitchFamily="34" charset="0"/>
                <a:cs typeface="Arial" pitchFamily="34" charset="0"/>
              </a:rPr>
              <a:t>Тексты итогового изложения </a:t>
            </a:r>
            <a:r>
              <a:rPr lang="ru-RU" b="1" dirty="0">
                <a:latin typeface="Arial" pitchFamily="34" charset="0"/>
                <a:cs typeface="Arial" pitchFamily="34" charset="0"/>
              </a:rPr>
              <a:t>за 1 календарный день </a:t>
            </a:r>
            <a:r>
              <a:rPr lang="ru-RU" dirty="0">
                <a:latin typeface="Arial" pitchFamily="34" charset="0"/>
                <a:cs typeface="Arial" pitchFamily="34" charset="0"/>
              </a:rPr>
              <a:t>рассылаются ЦОКО на электронные адреса муниципалитетов в зашифрованном виде. </a:t>
            </a:r>
            <a:endParaRPr lang="ru-RU" dirty="0">
              <a:solidFill>
                <a:srgbClr val="FF0000"/>
              </a:solidFill>
              <a:latin typeface="Arial" pitchFamily="34" charset="0"/>
              <a:cs typeface="Arial" pitchFamily="34" charset="0"/>
            </a:endParaRPr>
          </a:p>
          <a:p>
            <a:r>
              <a:rPr lang="ru-RU" b="1" u="sng" dirty="0">
                <a:latin typeface="Arial" pitchFamily="34" charset="0"/>
                <a:cs typeface="Arial" pitchFamily="34" charset="0"/>
              </a:rPr>
              <a:t>Возможность сдать сочинение (изложение) устно</a:t>
            </a:r>
            <a:r>
              <a:rPr lang="ru-RU" u="sng" dirty="0">
                <a:latin typeface="Arial" pitchFamily="34" charset="0"/>
                <a:cs typeface="Arial" pitchFamily="34" charset="0"/>
              </a:rPr>
              <a:t> </a:t>
            </a:r>
            <a:r>
              <a:rPr lang="ru-RU" dirty="0">
                <a:latin typeface="Arial" pitchFamily="34" charset="0"/>
                <a:cs typeface="Arial" pitchFamily="34" charset="0"/>
              </a:rPr>
              <a:t>(по решению ПМПК) на записывающее устройство,  затем ассистент переносит слова на бланк для дальнейшего сканирования и размещения в РИС.</a:t>
            </a:r>
          </a:p>
          <a:p>
            <a:pPr marL="214313" indent="-214313">
              <a:buFont typeface="Wingdings" panose="05000000000000000000" pitchFamily="2" charset="2"/>
              <a:buChar char="Ø"/>
            </a:pPr>
            <a:r>
              <a:rPr lang="ru-RU" dirty="0">
                <a:latin typeface="Arial" pitchFamily="34" charset="0"/>
                <a:cs typeface="Arial" pitchFamily="34" charset="0"/>
              </a:rPr>
              <a:t>рекомендуется возложить на </a:t>
            </a:r>
            <a:r>
              <a:rPr lang="ru-RU" dirty="0">
                <a:solidFill>
                  <a:srgbClr val="FF0000"/>
                </a:solidFill>
                <a:latin typeface="Arial" pitchFamily="34" charset="0"/>
                <a:cs typeface="Arial" pitchFamily="34" charset="0"/>
              </a:rPr>
              <a:t>технического специалиста </a:t>
            </a:r>
            <a:r>
              <a:rPr lang="ru-RU" dirty="0">
                <a:latin typeface="Arial" pitchFamily="34" charset="0"/>
                <a:cs typeface="Arial" pitchFamily="34" charset="0"/>
              </a:rPr>
              <a:t>обязанность по проверке текстов на наличие заимствований посредством системы автоматической проверки («</a:t>
            </a:r>
            <a:r>
              <a:rPr lang="ru-RU" dirty="0" err="1">
                <a:latin typeface="Arial" pitchFamily="34" charset="0"/>
                <a:cs typeface="Arial" pitchFamily="34" charset="0"/>
              </a:rPr>
              <a:t>Антиплагиат</a:t>
            </a:r>
            <a:r>
              <a:rPr lang="ru-RU" dirty="0">
                <a:latin typeface="Arial" pitchFamily="34" charset="0"/>
                <a:cs typeface="Arial" pitchFamily="34" charset="0"/>
              </a:rPr>
              <a:t>» и др.) требования № 2 «Самостоятельность написания итогового сочинения (изложения)» </a:t>
            </a:r>
            <a:r>
              <a:rPr lang="ru-RU" u="sng" dirty="0">
                <a:solidFill>
                  <a:srgbClr val="FF0000"/>
                </a:solidFill>
                <a:latin typeface="Arial" pitchFamily="34" charset="0"/>
                <a:cs typeface="Arial" pitchFamily="34" charset="0"/>
              </a:rPr>
              <a:t>до передачи экспертам</a:t>
            </a:r>
            <a:r>
              <a:rPr lang="ru-RU" dirty="0">
                <a:solidFill>
                  <a:srgbClr val="FF0000"/>
                </a:solidFill>
                <a:latin typeface="Arial" pitchFamily="34" charset="0"/>
                <a:cs typeface="Arial" pitchFamily="34" charset="0"/>
              </a:rPr>
              <a:t>.</a:t>
            </a:r>
            <a:endParaRPr lang="ru-RU" dirty="0">
              <a:latin typeface="Arial" pitchFamily="34" charset="0"/>
              <a:cs typeface="Arial" pitchFamily="34" charset="0"/>
            </a:endParaRPr>
          </a:p>
          <a:p>
            <a:pPr marL="214313" indent="-214313">
              <a:buFont typeface="Wingdings" panose="05000000000000000000" pitchFamily="2" charset="2"/>
              <a:buChar char="Ø"/>
            </a:pPr>
            <a:r>
              <a:rPr lang="ru-RU" dirty="0">
                <a:latin typeface="Arial" pitchFamily="34" charset="0"/>
                <a:cs typeface="Arial" pitchFamily="34" charset="0"/>
              </a:rPr>
              <a:t>В случаях угрозы возникновения чрезвычайной ситуации, невозможности проведения итогового сочинения (изложения) по объективным причинам Рособрнадзор определяет </a:t>
            </a:r>
            <a:r>
              <a:rPr lang="ru-RU" dirty="0">
                <a:solidFill>
                  <a:srgbClr val="FF0000"/>
                </a:solidFill>
                <a:latin typeface="Arial" pitchFamily="34" charset="0"/>
                <a:cs typeface="Arial" pitchFamily="34" charset="0"/>
              </a:rPr>
              <a:t>дополнительные сроки проведения </a:t>
            </a:r>
            <a:r>
              <a:rPr lang="ru-RU" dirty="0">
                <a:latin typeface="Arial" pitchFamily="34" charset="0"/>
                <a:cs typeface="Arial" pitchFamily="34" charset="0"/>
              </a:rPr>
              <a:t>итогового сочинения (изложения) для таких субъектов Российской Федерации.</a:t>
            </a:r>
          </a:p>
          <a:p>
            <a:r>
              <a:rPr lang="ru-RU" b="1" dirty="0">
                <a:latin typeface="Arial" pitchFamily="34" charset="0"/>
                <a:cs typeface="Arial" pitchFamily="34" charset="0"/>
              </a:rPr>
              <a:t>Проверка</a:t>
            </a:r>
            <a:r>
              <a:rPr lang="ru-RU" dirty="0">
                <a:latin typeface="Arial" pitchFamily="34" charset="0"/>
                <a:cs typeface="Arial" pitchFamily="34" charset="0"/>
              </a:rPr>
              <a:t> текстов сочинения (изложения), оценивание, сканирование и отправка в РЦОИ осуществляется </a:t>
            </a:r>
            <a:r>
              <a:rPr lang="ru-RU" b="1" u="sng" dirty="0">
                <a:latin typeface="Arial" pitchFamily="34" charset="0"/>
                <a:cs typeface="Arial" pitchFamily="34" charset="0"/>
              </a:rPr>
              <a:t>в течение 7 календарных дней </a:t>
            </a:r>
            <a:r>
              <a:rPr lang="ru-RU" dirty="0">
                <a:latin typeface="Arial" pitchFamily="34" charset="0"/>
                <a:cs typeface="Arial" pitchFamily="34" charset="0"/>
              </a:rPr>
              <a:t>с даты проведения сочинения (изложения). Обязательно проверить, что РЦОИ все получило!</a:t>
            </a:r>
          </a:p>
          <a:p>
            <a:endParaRPr lang="ru-RU" sz="1000" dirty="0"/>
          </a:p>
        </p:txBody>
      </p:sp>
    </p:spTree>
    <p:extLst>
      <p:ext uri="{BB962C8B-B14F-4D97-AF65-F5344CB8AC3E}">
        <p14:creationId xmlns:p14="http://schemas.microsoft.com/office/powerpoint/2010/main" xmlns="" val="2110578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2197652-6637-463D-9F2E-602C2DA7D31B}"/>
              </a:ext>
            </a:extLst>
          </p:cNvPr>
          <p:cNvSpPr>
            <a:spLocks noGrp="1"/>
          </p:cNvSpPr>
          <p:nvPr>
            <p:ph type="title"/>
          </p:nvPr>
        </p:nvSpPr>
        <p:spPr/>
        <p:txBody>
          <a:bodyPr>
            <a:normAutofit fontScale="90000"/>
          </a:bodyPr>
          <a:lstStyle/>
          <a:p>
            <a:r>
              <a:rPr lang="ru-RU" dirty="0"/>
              <a:t>Предварительное расписание </a:t>
            </a:r>
            <a:r>
              <a:rPr lang="ru-RU" dirty="0" smtClean="0"/>
              <a:t>ЕГЭ-2018 (проект)</a:t>
            </a:r>
            <a:endParaRPr lang="ru-RU" dirty="0"/>
          </a:p>
        </p:txBody>
      </p:sp>
      <p:sp>
        <p:nvSpPr>
          <p:cNvPr id="3" name="Объект 2">
            <a:extLst>
              <a:ext uri="{FF2B5EF4-FFF2-40B4-BE49-F238E27FC236}">
                <a16:creationId xmlns:a16="http://schemas.microsoft.com/office/drawing/2014/main" xmlns="" id="{2BDF4C7B-BEBD-484B-9055-533F23399C9D}"/>
              </a:ext>
            </a:extLst>
          </p:cNvPr>
          <p:cNvSpPr>
            <a:spLocks noGrp="1"/>
          </p:cNvSpPr>
          <p:nvPr>
            <p:ph idx="1"/>
          </p:nvPr>
        </p:nvSpPr>
        <p:spPr>
          <a:xfrm>
            <a:off x="212271" y="1269206"/>
            <a:ext cx="8703129" cy="4525963"/>
          </a:xfrm>
        </p:spPr>
        <p:txBody>
          <a:bodyPr>
            <a:noAutofit/>
          </a:bodyPr>
          <a:lstStyle/>
          <a:p>
            <a:pPr marL="0" indent="0">
              <a:buNone/>
            </a:pPr>
            <a:r>
              <a:rPr lang="ru-RU" sz="2000" b="1" dirty="0"/>
              <a:t>Досрочный период </a:t>
            </a:r>
            <a:r>
              <a:rPr lang="ru-RU" sz="2000" dirty="0"/>
              <a:t>(с резерв. днями) – </a:t>
            </a:r>
            <a:r>
              <a:rPr lang="ru-RU" sz="2000" b="1" dirty="0">
                <a:solidFill>
                  <a:srgbClr val="FF0000"/>
                </a:solidFill>
              </a:rPr>
              <a:t>22.03.2018 – 13.04.2018</a:t>
            </a:r>
          </a:p>
          <a:p>
            <a:pPr marL="0" indent="0">
              <a:buNone/>
            </a:pPr>
            <a:r>
              <a:rPr lang="ru-RU" sz="2000" b="1" dirty="0"/>
              <a:t>Основной период </a:t>
            </a:r>
            <a:r>
              <a:rPr lang="ru-RU" sz="2000" dirty="0"/>
              <a:t>– </a:t>
            </a:r>
            <a:r>
              <a:rPr lang="ru-RU" sz="2000" b="1" dirty="0">
                <a:solidFill>
                  <a:srgbClr val="FF0000"/>
                </a:solidFill>
              </a:rPr>
              <a:t>28.05.2018 – 20.06.2018</a:t>
            </a:r>
          </a:p>
          <a:p>
            <a:pPr marL="0" indent="0">
              <a:buNone/>
            </a:pPr>
            <a:r>
              <a:rPr lang="ru-RU" sz="2000" dirty="0"/>
              <a:t>28 мая – география, информатика</a:t>
            </a:r>
          </a:p>
          <a:p>
            <a:pPr marL="0" indent="0">
              <a:buNone/>
            </a:pPr>
            <a:r>
              <a:rPr lang="ru-RU" sz="2000" dirty="0"/>
              <a:t>30 мая – математика базового уровня</a:t>
            </a:r>
          </a:p>
          <a:p>
            <a:pPr marL="0" indent="0">
              <a:buNone/>
            </a:pPr>
            <a:r>
              <a:rPr lang="ru-RU" sz="2000" dirty="0"/>
              <a:t>1 июня – математика профильного уровня</a:t>
            </a:r>
          </a:p>
          <a:p>
            <a:pPr marL="0" indent="0">
              <a:buNone/>
            </a:pPr>
            <a:r>
              <a:rPr lang="ru-RU" sz="2000" dirty="0"/>
              <a:t>4 июня – химия, история</a:t>
            </a:r>
          </a:p>
          <a:p>
            <a:pPr marL="0" indent="0">
              <a:buNone/>
            </a:pPr>
            <a:r>
              <a:rPr lang="ru-RU" sz="2000" dirty="0"/>
              <a:t>6 июня – русский язык</a:t>
            </a:r>
          </a:p>
          <a:p>
            <a:pPr marL="0" indent="0">
              <a:buNone/>
            </a:pPr>
            <a:r>
              <a:rPr lang="ru-RU" sz="2000" dirty="0"/>
              <a:t>9,13 июня – иностранный язык (устно)</a:t>
            </a:r>
          </a:p>
          <a:p>
            <a:pPr marL="0" indent="0">
              <a:buNone/>
            </a:pPr>
            <a:r>
              <a:rPr lang="ru-RU" sz="2000" dirty="0"/>
              <a:t>14 июня – обществознание</a:t>
            </a:r>
          </a:p>
          <a:p>
            <a:pPr marL="0" indent="0">
              <a:buNone/>
            </a:pPr>
            <a:r>
              <a:rPr lang="ru-RU" sz="2000" dirty="0"/>
              <a:t>18 июня – биология, иностранный язык (письменно)</a:t>
            </a:r>
          </a:p>
          <a:p>
            <a:pPr marL="0" indent="0">
              <a:buNone/>
            </a:pPr>
            <a:r>
              <a:rPr lang="ru-RU" sz="2000" dirty="0"/>
              <a:t>20 июня – литература, физика</a:t>
            </a:r>
          </a:p>
          <a:p>
            <a:pPr marL="0" indent="0">
              <a:buNone/>
            </a:pPr>
            <a:r>
              <a:rPr lang="ru-RU" sz="2000" b="1" dirty="0"/>
              <a:t>Резервные дни </a:t>
            </a:r>
            <a:r>
              <a:rPr lang="ru-RU" sz="2000" dirty="0"/>
              <a:t>– </a:t>
            </a:r>
            <a:r>
              <a:rPr lang="ru-RU" sz="2000" b="1" dirty="0">
                <a:solidFill>
                  <a:srgbClr val="FF0000"/>
                </a:solidFill>
              </a:rPr>
              <a:t>22.06.2018 – 02.07.2018</a:t>
            </a:r>
          </a:p>
          <a:p>
            <a:pPr marL="0" indent="0">
              <a:buNone/>
            </a:pPr>
            <a:r>
              <a:rPr lang="ru-RU" sz="2000" b="1" dirty="0"/>
              <a:t>Сентябрьский период </a:t>
            </a:r>
            <a:r>
              <a:rPr lang="ru-RU" sz="2000" dirty="0"/>
              <a:t>– </a:t>
            </a:r>
            <a:r>
              <a:rPr lang="ru-RU" sz="2000" b="1" dirty="0">
                <a:solidFill>
                  <a:srgbClr val="FF0000"/>
                </a:solidFill>
              </a:rPr>
              <a:t>04.09.2018 – 07.09.2018 </a:t>
            </a:r>
            <a:r>
              <a:rPr lang="ru-RU" sz="2000" dirty="0"/>
              <a:t>(резерв. день – 15.09.2018)</a:t>
            </a:r>
          </a:p>
        </p:txBody>
      </p:sp>
    </p:spTree>
    <p:extLst>
      <p:ext uri="{BB962C8B-B14F-4D97-AF65-F5344CB8AC3E}">
        <p14:creationId xmlns:p14="http://schemas.microsoft.com/office/powerpoint/2010/main" xmlns="" val="1246635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F45A2F2-159B-40EE-B2C1-81A5410FBCBB}"/>
              </a:ext>
            </a:extLst>
          </p:cNvPr>
          <p:cNvSpPr>
            <a:spLocks noGrp="1"/>
          </p:cNvSpPr>
          <p:nvPr>
            <p:ph type="title"/>
          </p:nvPr>
        </p:nvSpPr>
        <p:spPr/>
        <p:txBody>
          <a:bodyPr/>
          <a:lstStyle/>
          <a:p>
            <a:r>
              <a:rPr lang="ru-RU" dirty="0"/>
              <a:t>Изменения в заданиях ЕГЭ</a:t>
            </a:r>
          </a:p>
        </p:txBody>
      </p:sp>
      <p:sp>
        <p:nvSpPr>
          <p:cNvPr id="3" name="Объект 2">
            <a:extLst>
              <a:ext uri="{FF2B5EF4-FFF2-40B4-BE49-F238E27FC236}">
                <a16:creationId xmlns:a16="http://schemas.microsoft.com/office/drawing/2014/main" xmlns="" id="{A85356F1-36B3-4AD1-9A1B-9856B1A2C5CF}"/>
              </a:ext>
            </a:extLst>
          </p:cNvPr>
          <p:cNvSpPr>
            <a:spLocks noGrp="1"/>
          </p:cNvSpPr>
          <p:nvPr>
            <p:ph idx="1"/>
          </p:nvPr>
        </p:nvSpPr>
        <p:spPr>
          <a:xfrm>
            <a:off x="342900" y="1094014"/>
            <a:ext cx="8801100" cy="5257800"/>
          </a:xfrm>
        </p:spPr>
        <p:txBody>
          <a:bodyPr>
            <a:normAutofit fontScale="85000" lnSpcReduction="20000"/>
          </a:bodyPr>
          <a:lstStyle/>
          <a:p>
            <a:r>
              <a:rPr lang="ru-RU" sz="2600" b="1" dirty="0"/>
              <a:t>Нет изменений в структуре и содержании </a:t>
            </a:r>
            <a:r>
              <a:rPr lang="ru-RU" sz="2600" dirty="0"/>
              <a:t>– биология, география, история, математика, иностранный язык</a:t>
            </a:r>
          </a:p>
          <a:p>
            <a:r>
              <a:rPr lang="ru-RU" sz="2600" b="1" dirty="0"/>
              <a:t>Внесены изменения в систему оценки </a:t>
            </a:r>
            <a:r>
              <a:rPr lang="ru-RU" sz="2600" dirty="0"/>
              <a:t>ЭР – литература, обществознание, русский язык, физика, химия</a:t>
            </a:r>
          </a:p>
          <a:p>
            <a:pPr marL="0" indent="0">
              <a:buNone/>
            </a:pPr>
            <a:endParaRPr lang="ru-RU" sz="2600" dirty="0"/>
          </a:p>
          <a:p>
            <a:r>
              <a:rPr lang="ru-RU" sz="2600" u="sng" dirty="0"/>
              <a:t>Информатика</a:t>
            </a:r>
            <a:r>
              <a:rPr lang="ru-RU" sz="2600" dirty="0"/>
              <a:t> – примеры выполнены на более распространенном языке программирования С++</a:t>
            </a:r>
          </a:p>
          <a:p>
            <a:r>
              <a:rPr lang="ru-RU" sz="2600" u="sng" dirty="0"/>
              <a:t>Литература</a:t>
            </a:r>
            <a:r>
              <a:rPr lang="ru-RU" sz="2600" dirty="0"/>
              <a:t> – уточнены требования к выполнению двух заданий, введена четвертая тема сочинения</a:t>
            </a:r>
          </a:p>
          <a:p>
            <a:r>
              <a:rPr lang="ru-RU" sz="2600" u="sng" dirty="0"/>
              <a:t>Русский язык </a:t>
            </a:r>
            <a:r>
              <a:rPr lang="ru-RU" sz="2600" dirty="0"/>
              <a:t>– добавлено задание базового уровня, проверяющее знание лексических норм современного русского литературного языка</a:t>
            </a:r>
          </a:p>
          <a:p>
            <a:r>
              <a:rPr lang="ru-RU" sz="2600" u="sng" dirty="0"/>
              <a:t>Физика</a:t>
            </a:r>
            <a:r>
              <a:rPr lang="ru-RU" sz="2600" dirty="0"/>
              <a:t> – добавлено задание базового уровня на знание элементов астрофизики</a:t>
            </a:r>
          </a:p>
          <a:p>
            <a:r>
              <a:rPr lang="ru-RU" sz="2600" u="sng" dirty="0"/>
              <a:t>Химия</a:t>
            </a:r>
            <a:r>
              <a:rPr lang="ru-RU" sz="2600" dirty="0"/>
              <a:t> – добавлено одно задание высокого уровня сложности с развернутым ответом</a:t>
            </a:r>
          </a:p>
          <a:p>
            <a:endParaRPr lang="ru-RU" sz="2000" dirty="0"/>
          </a:p>
        </p:txBody>
      </p:sp>
    </p:spTree>
    <p:extLst>
      <p:ext uri="{BB962C8B-B14F-4D97-AF65-F5344CB8AC3E}">
        <p14:creationId xmlns:p14="http://schemas.microsoft.com/office/powerpoint/2010/main" xmlns="" val="1824835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A3DCD76-8FF0-4DFE-8698-FD588660DC14}"/>
              </a:ext>
            </a:extLst>
          </p:cNvPr>
          <p:cNvSpPr>
            <a:spLocks noGrp="1"/>
          </p:cNvSpPr>
          <p:nvPr>
            <p:ph type="title"/>
          </p:nvPr>
        </p:nvSpPr>
        <p:spPr/>
        <p:txBody>
          <a:bodyPr/>
          <a:lstStyle/>
          <a:p>
            <a:r>
              <a:rPr lang="ru-RU" dirty="0"/>
              <a:t>ЕГЭ - 2018 </a:t>
            </a:r>
          </a:p>
        </p:txBody>
      </p:sp>
      <p:sp>
        <p:nvSpPr>
          <p:cNvPr id="3" name="Объект 2">
            <a:extLst>
              <a:ext uri="{FF2B5EF4-FFF2-40B4-BE49-F238E27FC236}">
                <a16:creationId xmlns:a16="http://schemas.microsoft.com/office/drawing/2014/main" xmlns="" id="{67BBCCC6-386F-4981-B9A9-0135148797C2}"/>
              </a:ext>
            </a:extLst>
          </p:cNvPr>
          <p:cNvSpPr>
            <a:spLocks noGrp="1"/>
          </p:cNvSpPr>
          <p:nvPr>
            <p:ph idx="1"/>
          </p:nvPr>
        </p:nvSpPr>
        <p:spPr>
          <a:xfrm>
            <a:off x="228599" y="1126672"/>
            <a:ext cx="8670471" cy="5225142"/>
          </a:xfrm>
        </p:spPr>
        <p:txBody>
          <a:bodyPr>
            <a:normAutofit fontScale="92500" lnSpcReduction="10000"/>
          </a:bodyPr>
          <a:lstStyle/>
          <a:p>
            <a:pPr>
              <a:defRPr/>
            </a:pPr>
            <a:r>
              <a:rPr lang="ru-RU" sz="2400" b="1" dirty="0">
                <a:solidFill>
                  <a:schemeClr val="tx2">
                    <a:lumMod val="75000"/>
                  </a:schemeClr>
                </a:solidFill>
              </a:rPr>
              <a:t>Подача заявлений на ГИА – до 01.02.2018</a:t>
            </a:r>
          </a:p>
          <a:p>
            <a:pPr>
              <a:defRPr/>
            </a:pPr>
            <a:r>
              <a:rPr lang="ru-RU" sz="2400" b="1" dirty="0">
                <a:solidFill>
                  <a:schemeClr val="tx2">
                    <a:lumMod val="75000"/>
                  </a:schemeClr>
                </a:solidFill>
              </a:rPr>
              <a:t>Информация на сайте МО КК, ЦОКО; работа «горячей линии» 204-04-33</a:t>
            </a:r>
          </a:p>
          <a:p>
            <a:endParaRPr lang="ru-RU" sz="2400" dirty="0"/>
          </a:p>
          <a:p>
            <a:r>
              <a:rPr lang="ru-RU" sz="2400" b="1" dirty="0"/>
              <a:t>Черно-белая односторонняя печать </a:t>
            </a:r>
            <a:r>
              <a:rPr lang="ru-RU" sz="2400" dirty="0"/>
              <a:t>КИМ и ИП в аудитории ППЭ (апробация – 2 ноября 2017 г., 6 ППЭ (гг. Красноярск, Сосновоборск, Железногорск; Березовский, Емельяновский районы)</a:t>
            </a:r>
          </a:p>
          <a:p>
            <a:endParaRPr lang="ru-RU" sz="2400" dirty="0"/>
          </a:p>
          <a:p>
            <a:r>
              <a:rPr lang="ru-RU" sz="2400" dirty="0" smtClean="0"/>
              <a:t>Компенсация </a:t>
            </a:r>
            <a:r>
              <a:rPr lang="ru-RU" sz="2400" dirty="0"/>
              <a:t>за проведение ЕГЭ </a:t>
            </a:r>
            <a:r>
              <a:rPr lang="ru-RU" sz="2400" dirty="0" smtClean="0"/>
              <a:t>работникам </a:t>
            </a:r>
            <a:r>
              <a:rPr lang="ru-RU" sz="2400" dirty="0"/>
              <a:t>ППЭ</a:t>
            </a:r>
          </a:p>
          <a:p>
            <a:endParaRPr lang="ru-RU" sz="2400" dirty="0"/>
          </a:p>
          <a:p>
            <a:r>
              <a:rPr lang="ru-RU" sz="2400" dirty="0"/>
              <a:t>Проведение общероссийских акции «Единый день сдачи ЕГЭ родителями» (февраль), «100 баллов для победы», «Доступное ЕГЭ» в муниципалитетах</a:t>
            </a:r>
          </a:p>
          <a:p>
            <a:pPr marL="0" indent="0">
              <a:buNone/>
            </a:pPr>
            <a:endParaRPr lang="ru-RU" sz="2400" dirty="0"/>
          </a:p>
        </p:txBody>
      </p:sp>
    </p:spTree>
    <p:extLst>
      <p:ext uri="{BB962C8B-B14F-4D97-AF65-F5344CB8AC3E}">
        <p14:creationId xmlns:p14="http://schemas.microsoft.com/office/powerpoint/2010/main" xmlns="" val="2136658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Заголовок 44"/>
          <p:cNvSpPr>
            <a:spLocks noGrp="1"/>
          </p:cNvSpPr>
          <p:nvPr>
            <p:ph type="title"/>
          </p:nvPr>
        </p:nvSpPr>
        <p:spPr/>
        <p:txBody>
          <a:bodyPr>
            <a:normAutofit fontScale="90000"/>
          </a:bodyPr>
          <a:lstStyle/>
          <a:p>
            <a:r>
              <a:rPr lang="ru-RU" sz="3100" cap="all" dirty="0"/>
              <a:t>Общая характеристика организации и проведения ГИА-9</a:t>
            </a:r>
          </a:p>
        </p:txBody>
      </p:sp>
      <p:graphicFrame>
        <p:nvGraphicFramePr>
          <p:cNvPr id="158" name="Содержимое 4"/>
          <p:cNvGraphicFramePr>
            <a:graphicFrameLocks noGrp="1"/>
          </p:cNvGraphicFramePr>
          <p:nvPr>
            <p:ph idx="1"/>
            <p:extLst>
              <p:ext uri="{D42A27DB-BD31-4B8C-83A1-F6EECF244321}">
                <p14:modId xmlns:p14="http://schemas.microsoft.com/office/powerpoint/2010/main" xmlns="" val="1589708497"/>
              </p:ext>
            </p:extLst>
          </p:nvPr>
        </p:nvGraphicFramePr>
        <p:xfrm>
          <a:off x="475254" y="1868928"/>
          <a:ext cx="4348162" cy="1579200"/>
        </p:xfrm>
        <a:graphic>
          <a:graphicData uri="http://schemas.openxmlformats.org/drawingml/2006/table">
            <a:tbl>
              <a:tblPr firstRow="1" bandRow="1">
                <a:tableStyleId>{69012ECD-51FC-41F1-AA8D-1B2483CD663E}</a:tableStyleId>
              </a:tblPr>
              <a:tblGrid>
                <a:gridCol w="2979304">
                  <a:extLst>
                    <a:ext uri="{9D8B030D-6E8A-4147-A177-3AD203B41FA5}">
                      <a16:colId xmlns:a16="http://schemas.microsoft.com/office/drawing/2014/main" xmlns="" val="20000"/>
                    </a:ext>
                  </a:extLst>
                </a:gridCol>
                <a:gridCol w="1368858">
                  <a:extLst>
                    <a:ext uri="{9D8B030D-6E8A-4147-A177-3AD203B41FA5}">
                      <a16:colId xmlns:a16="http://schemas.microsoft.com/office/drawing/2014/main" xmlns="" val="20001"/>
                    </a:ext>
                  </a:extLst>
                </a:gridCol>
              </a:tblGrid>
              <a:tr h="2799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Arial" panose="020B0604020202020204" pitchFamily="34" charset="0"/>
                          <a:cs typeface="Arial" panose="020B0604020202020204" pitchFamily="34" charset="0"/>
                        </a:rPr>
                        <a:t>Категории участников</a:t>
                      </a:r>
                      <a:endParaRPr lang="ru-RU" sz="1600" b="0" dirty="0">
                        <a:latin typeface="Arial" pitchFamily="34" charset="0"/>
                        <a:cs typeface="Arial" pitchFamily="34" charset="0"/>
                      </a:endParaRPr>
                    </a:p>
                  </a:txBody>
                  <a:tcPr marL="72000" marR="72000" marT="36000" marB="36000" anchor="ctr"/>
                </a:tc>
                <a:tc>
                  <a:txBody>
                    <a:bodyPr/>
                    <a:lstStyle/>
                    <a:p>
                      <a:pPr algn="ctr"/>
                      <a:r>
                        <a:rPr lang="ru-RU" sz="1600" dirty="0">
                          <a:latin typeface="Arial" panose="020B0604020202020204" pitchFamily="34" charset="0"/>
                          <a:cs typeface="Arial" panose="020B0604020202020204" pitchFamily="34" charset="0"/>
                        </a:rPr>
                        <a:t>Количество</a:t>
                      </a:r>
                      <a:endParaRPr lang="ru-RU" sz="1600" b="0" dirty="0">
                        <a:solidFill>
                          <a:schemeClr val="tx1"/>
                        </a:solidFill>
                        <a:latin typeface="Arial" pitchFamily="34" charset="0"/>
                        <a:cs typeface="Arial" pitchFamily="34" charset="0"/>
                      </a:endParaRPr>
                    </a:p>
                  </a:txBody>
                  <a:tcPr marL="72000" marR="72000" marT="36000" marB="36000"/>
                </a:tc>
                <a:extLst>
                  <a:ext uri="{0D108BD9-81ED-4DB2-BD59-A6C34878D82A}">
                    <a16:rowId xmlns:a16="http://schemas.microsoft.com/office/drawing/2014/main" xmlns="" val="10000"/>
                  </a:ext>
                </a:extLst>
              </a:tr>
              <a:tr h="147478">
                <a:tc>
                  <a:txBody>
                    <a:bodyPr/>
                    <a:lstStyle/>
                    <a:p>
                      <a:r>
                        <a:rPr lang="ru-RU" sz="1600" dirty="0">
                          <a:latin typeface="Arial" panose="020B0604020202020204" pitchFamily="34" charset="0"/>
                          <a:cs typeface="Arial" panose="020B0604020202020204" pitchFamily="34" charset="0"/>
                        </a:rPr>
                        <a:t>Всего лиц, сдававших</a:t>
                      </a:r>
                      <a:r>
                        <a:rPr lang="ru-RU" sz="1600" baseline="0" dirty="0">
                          <a:latin typeface="Arial" panose="020B0604020202020204" pitchFamily="34" charset="0"/>
                          <a:cs typeface="Arial" panose="020B0604020202020204" pitchFamily="34" charset="0"/>
                        </a:rPr>
                        <a:t> ГИА</a:t>
                      </a:r>
                      <a:endParaRPr lang="ru-RU" sz="1600" dirty="0">
                        <a:solidFill>
                          <a:schemeClr val="tx1"/>
                        </a:solidFill>
                        <a:latin typeface="Arial" pitchFamily="34" charset="0"/>
                        <a:cs typeface="Arial" pitchFamily="34" charset="0"/>
                      </a:endParaRPr>
                    </a:p>
                  </a:txBody>
                  <a:tcPr marL="72000" marR="72000" marT="36000" marB="36000"/>
                </a:tc>
                <a:tc>
                  <a:txBody>
                    <a:bodyPr/>
                    <a:lstStyle/>
                    <a:p>
                      <a:pPr marL="173038" indent="0" algn="l" defTabSz="914400" rtl="0" eaLnBrk="1" fontAlgn="ctr" latinLnBrk="0" hangingPunct="1"/>
                      <a:r>
                        <a:rPr lang="ru-RU" sz="1600" u="none" strike="noStrike" kern="1200" dirty="0">
                          <a:latin typeface="Arial" panose="020B0604020202020204" pitchFamily="34" charset="0"/>
                          <a:cs typeface="Arial" panose="020B0604020202020204" pitchFamily="34" charset="0"/>
                        </a:rPr>
                        <a:t>26 434</a:t>
                      </a:r>
                      <a:endParaRPr lang="ru-RU" sz="1600" b="1" i="0" u="none" strike="noStrike" kern="1200" dirty="0">
                        <a:solidFill>
                          <a:srgbClr val="000000"/>
                        </a:solidFill>
                        <a:latin typeface="Arial" pitchFamily="34" charset="0"/>
                        <a:ea typeface="+mn-ea"/>
                        <a:cs typeface="Arial" pitchFamily="34" charset="0"/>
                      </a:endParaRPr>
                    </a:p>
                  </a:txBody>
                  <a:tcPr marL="72000" marR="72000" marT="36000" marB="36000" anchor="ctr"/>
                </a:tc>
                <a:extLst>
                  <a:ext uri="{0D108BD9-81ED-4DB2-BD59-A6C34878D82A}">
                    <a16:rowId xmlns:a16="http://schemas.microsoft.com/office/drawing/2014/main" xmlns="" val="10001"/>
                  </a:ext>
                </a:extLst>
              </a:tr>
              <a:tr h="146756">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lang="ru-RU" sz="1600" dirty="0">
                          <a:latin typeface="Arial" panose="020B0604020202020204" pitchFamily="34" charset="0"/>
                          <a:cs typeface="Arial" panose="020B0604020202020204" pitchFamily="34" charset="0"/>
                        </a:rPr>
                        <a:t>– в форме ОГЭ</a:t>
                      </a:r>
                      <a:endParaRPr lang="ru-RU" sz="1600" dirty="0">
                        <a:solidFill>
                          <a:schemeClr val="tx1"/>
                        </a:solidFill>
                        <a:latin typeface="Arial" pitchFamily="34" charset="0"/>
                        <a:cs typeface="Arial" pitchFamily="34" charset="0"/>
                      </a:endParaRPr>
                    </a:p>
                  </a:txBody>
                  <a:tcPr marL="72000" marR="72000" marT="36000" marB="36000"/>
                </a:tc>
                <a:tc>
                  <a:txBody>
                    <a:bodyPr/>
                    <a:lstStyle/>
                    <a:p>
                      <a:pPr marL="173038" indent="0" algn="l" defTabSz="914400" rtl="0" eaLnBrk="1" fontAlgn="ctr" latinLnBrk="0" hangingPunct="1"/>
                      <a:r>
                        <a:rPr lang="ru-RU" sz="1600" kern="1200" dirty="0">
                          <a:effectLst/>
                          <a:latin typeface="Arial" panose="020B0604020202020204" pitchFamily="34" charset="0"/>
                          <a:cs typeface="Arial" panose="020B0604020202020204" pitchFamily="34" charset="0"/>
                        </a:rPr>
                        <a:t>25 930</a:t>
                      </a:r>
                      <a:endParaRPr lang="ru-RU" sz="1600" b="0" i="0" u="none" strike="noStrike" kern="1200" dirty="0">
                        <a:solidFill>
                          <a:srgbClr val="000000"/>
                        </a:solidFill>
                        <a:latin typeface="Arial" pitchFamily="34" charset="0"/>
                        <a:ea typeface="+mn-ea"/>
                        <a:cs typeface="Arial" pitchFamily="34" charset="0"/>
                      </a:endParaRPr>
                    </a:p>
                  </a:txBody>
                  <a:tcPr marL="72000" marR="72000" marT="36000" marB="36000" anchor="ctr"/>
                </a:tc>
                <a:extLst>
                  <a:ext uri="{0D108BD9-81ED-4DB2-BD59-A6C34878D82A}">
                    <a16:rowId xmlns:a16="http://schemas.microsoft.com/office/drawing/2014/main" xmlns="" val="10002"/>
                  </a:ext>
                </a:extLst>
              </a:tr>
              <a:tr h="207891">
                <a:tc>
                  <a:txBody>
                    <a:bodyPr/>
                    <a:lstStyle/>
                    <a:p>
                      <a:pPr marL="179388" indent="0"/>
                      <a:r>
                        <a:rPr lang="ru-RU" sz="1600" dirty="0">
                          <a:latin typeface="Arial" panose="020B0604020202020204" pitchFamily="34" charset="0"/>
                          <a:cs typeface="Arial" panose="020B0604020202020204" pitchFamily="34" charset="0"/>
                        </a:rPr>
                        <a:t>– в форме ГВЭ</a:t>
                      </a:r>
                      <a:endParaRPr lang="ru-RU" sz="1600" dirty="0">
                        <a:solidFill>
                          <a:schemeClr val="tx1"/>
                        </a:solidFill>
                        <a:latin typeface="Arial" pitchFamily="34" charset="0"/>
                        <a:cs typeface="Arial" pitchFamily="34" charset="0"/>
                      </a:endParaRPr>
                    </a:p>
                  </a:txBody>
                  <a:tcPr marL="72000" marR="72000" marT="36000" marB="36000"/>
                </a:tc>
                <a:tc>
                  <a:txBody>
                    <a:bodyPr/>
                    <a:lstStyle/>
                    <a:p>
                      <a:pPr marL="173038" indent="0" algn="l" rtl="0" fontAlgn="ctr"/>
                      <a:r>
                        <a:rPr lang="ru-RU" sz="1600" u="none" strike="noStrike" dirty="0">
                          <a:latin typeface="Arial" panose="020B0604020202020204" pitchFamily="34" charset="0"/>
                          <a:cs typeface="Arial" panose="020B0604020202020204" pitchFamily="34" charset="0"/>
                        </a:rPr>
                        <a:t>487</a:t>
                      </a:r>
                      <a:endParaRPr lang="ru-RU" sz="1600" b="0" i="0" u="none" strike="noStrike" dirty="0">
                        <a:solidFill>
                          <a:srgbClr val="000000"/>
                        </a:solidFill>
                        <a:latin typeface="Arial" pitchFamily="34" charset="0"/>
                        <a:cs typeface="Arial" pitchFamily="34" charset="0"/>
                      </a:endParaRPr>
                    </a:p>
                  </a:txBody>
                  <a:tcPr marL="72000" marR="72000" marT="36000" marB="36000" anchor="ctr"/>
                </a:tc>
                <a:extLst>
                  <a:ext uri="{0D108BD9-81ED-4DB2-BD59-A6C34878D82A}">
                    <a16:rowId xmlns:a16="http://schemas.microsoft.com/office/drawing/2014/main" xmlns="" val="10003"/>
                  </a:ext>
                </a:extLst>
              </a:tr>
              <a:tr h="207891">
                <a:tc>
                  <a:txBody>
                    <a:bodyPr/>
                    <a:lstStyle/>
                    <a:p>
                      <a:pPr marL="179388" marR="0" lvl="0" indent="0" algn="l" defTabSz="914400" rtl="0" eaLnBrk="1" fontAlgn="auto" latinLnBrk="0" hangingPunct="1">
                        <a:lnSpc>
                          <a:spcPct val="100000"/>
                        </a:lnSpc>
                        <a:spcBef>
                          <a:spcPts val="0"/>
                        </a:spcBef>
                        <a:spcAft>
                          <a:spcPts val="0"/>
                        </a:spcAft>
                        <a:buClrTx/>
                        <a:buSzTx/>
                        <a:buFontTx/>
                        <a:buNone/>
                        <a:tabLst/>
                        <a:defRPr/>
                      </a:pPr>
                      <a:r>
                        <a:rPr lang="ru-RU" sz="1600" dirty="0">
                          <a:latin typeface="Arial" panose="020B0604020202020204" pitchFamily="34" charset="0"/>
                          <a:cs typeface="Arial" panose="020B0604020202020204" pitchFamily="34" charset="0"/>
                        </a:rPr>
                        <a:t>– в совмещенной</a:t>
                      </a:r>
                      <a:r>
                        <a:rPr lang="ru-RU" sz="1600" baseline="0" dirty="0">
                          <a:latin typeface="Arial" panose="020B0604020202020204" pitchFamily="34" charset="0"/>
                          <a:cs typeface="Arial" panose="020B0604020202020204" pitchFamily="34" charset="0"/>
                        </a:rPr>
                        <a:t> форме</a:t>
                      </a:r>
                      <a:endParaRPr lang="ru-RU" sz="1600" dirty="0">
                        <a:solidFill>
                          <a:schemeClr val="tx1"/>
                        </a:solidFill>
                        <a:latin typeface="Arial" pitchFamily="34" charset="0"/>
                        <a:cs typeface="Arial" pitchFamily="34" charset="0"/>
                      </a:endParaRPr>
                    </a:p>
                  </a:txBody>
                  <a:tcPr marL="72000" marR="72000" marT="36000" marB="36000"/>
                </a:tc>
                <a:tc>
                  <a:txBody>
                    <a:bodyPr/>
                    <a:lstStyle/>
                    <a:p>
                      <a:pPr marL="173038" indent="0" algn="l" rtl="0" fontAlgn="ctr"/>
                      <a:r>
                        <a:rPr lang="ru-RU" sz="1600" b="0" i="0" u="none" strike="noStrike" dirty="0">
                          <a:solidFill>
                            <a:srgbClr val="000000"/>
                          </a:solidFill>
                          <a:latin typeface="Arial" pitchFamily="34" charset="0"/>
                          <a:cs typeface="Arial" pitchFamily="34" charset="0"/>
                        </a:rPr>
                        <a:t>17</a:t>
                      </a:r>
                    </a:p>
                  </a:txBody>
                  <a:tcPr marL="72000" marR="72000" marT="36000" marB="36000" anchor="ctr"/>
                </a:tc>
                <a:extLst>
                  <a:ext uri="{0D108BD9-81ED-4DB2-BD59-A6C34878D82A}">
                    <a16:rowId xmlns:a16="http://schemas.microsoft.com/office/drawing/2014/main" xmlns="" val="10004"/>
                  </a:ext>
                </a:extLst>
              </a:tr>
            </a:tbl>
          </a:graphicData>
        </a:graphic>
      </p:graphicFrame>
      <p:pic>
        <p:nvPicPr>
          <p:cNvPr id="12" name="Picture 2" descr="C:\Users\zalega\Desktop\Красноярск 2015\Рисунки\Top.png"/>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flipV="1">
            <a:off x="-1" y="1025229"/>
            <a:ext cx="9153159" cy="402354"/>
          </a:xfrm>
          <a:prstGeom prst="rect">
            <a:avLst/>
          </a:prstGeom>
          <a:noFill/>
        </p:spPr>
      </p:pic>
      <p:sp>
        <p:nvSpPr>
          <p:cNvPr id="13" name="TextBox 12"/>
          <p:cNvSpPr txBox="1"/>
          <p:nvPr/>
        </p:nvSpPr>
        <p:spPr>
          <a:xfrm>
            <a:off x="-5870" y="1015732"/>
            <a:ext cx="9144000" cy="400110"/>
          </a:xfrm>
          <a:prstGeom prst="rect">
            <a:avLst/>
          </a:prstGeom>
          <a:noFill/>
        </p:spPr>
        <p:txBody>
          <a:bodyPr wrap="square" lIns="0" rIns="0" rtlCol="0">
            <a:spAutoFit/>
          </a:bodyPr>
          <a:lstStyle/>
          <a:p>
            <a:pPr algn="ctr"/>
            <a:r>
              <a:rPr lang="ru-RU" sz="2000" dirty="0">
                <a:solidFill>
                  <a:schemeClr val="bg1"/>
                </a:solidFill>
              </a:rPr>
              <a:t>ГИА-9</a:t>
            </a:r>
          </a:p>
        </p:txBody>
      </p:sp>
      <p:sp>
        <p:nvSpPr>
          <p:cNvPr id="159" name="TextBox 158"/>
          <p:cNvSpPr txBox="1"/>
          <p:nvPr/>
        </p:nvSpPr>
        <p:spPr>
          <a:xfrm>
            <a:off x="1055702" y="3644938"/>
            <a:ext cx="2075294" cy="338554"/>
          </a:xfrm>
          <a:prstGeom prst="rect">
            <a:avLst/>
          </a:prstGeom>
          <a:noFill/>
        </p:spPr>
        <p:txBody>
          <a:bodyPr wrap="square" numCol="1" spcCol="540000" rtlCol="0">
            <a:spAutoFit/>
          </a:bodyPr>
          <a:lstStyle/>
          <a:p>
            <a:pPr>
              <a:spcAft>
                <a:spcPts val="300"/>
              </a:spcAft>
            </a:pPr>
            <a:r>
              <a:rPr lang="ru-RU" sz="1600" dirty="0">
                <a:solidFill>
                  <a:srgbClr val="5077A6"/>
                </a:solidFill>
              </a:rPr>
              <a:t>ППЭ ГИА-9</a:t>
            </a:r>
          </a:p>
        </p:txBody>
      </p:sp>
      <p:sp>
        <p:nvSpPr>
          <p:cNvPr id="160" name="TextBox 159"/>
          <p:cNvSpPr txBox="1"/>
          <p:nvPr/>
        </p:nvSpPr>
        <p:spPr>
          <a:xfrm>
            <a:off x="1157514" y="1508529"/>
            <a:ext cx="2980470" cy="338554"/>
          </a:xfrm>
          <a:prstGeom prst="rect">
            <a:avLst/>
          </a:prstGeom>
          <a:noFill/>
        </p:spPr>
        <p:txBody>
          <a:bodyPr wrap="square" numCol="1" spcCol="540000" rtlCol="0">
            <a:spAutoFit/>
          </a:bodyPr>
          <a:lstStyle/>
          <a:p>
            <a:pPr>
              <a:spcAft>
                <a:spcPts val="300"/>
              </a:spcAft>
            </a:pPr>
            <a:r>
              <a:rPr lang="ru-RU" sz="1600" dirty="0">
                <a:solidFill>
                  <a:srgbClr val="5077A6"/>
                </a:solidFill>
              </a:rPr>
              <a:t>УЧАСТНИКИ ГИА-9</a:t>
            </a:r>
          </a:p>
        </p:txBody>
      </p:sp>
      <p:graphicFrame>
        <p:nvGraphicFramePr>
          <p:cNvPr id="10" name="Таблица 9"/>
          <p:cNvGraphicFramePr>
            <a:graphicFrameLocks noGrp="1"/>
          </p:cNvGraphicFramePr>
          <p:nvPr>
            <p:extLst>
              <p:ext uri="{D42A27DB-BD31-4B8C-83A1-F6EECF244321}">
                <p14:modId xmlns:p14="http://schemas.microsoft.com/office/powerpoint/2010/main" xmlns="" val="73306321"/>
              </p:ext>
            </p:extLst>
          </p:nvPr>
        </p:nvGraphicFramePr>
        <p:xfrm>
          <a:off x="475258" y="4097709"/>
          <a:ext cx="4338636" cy="1679040"/>
        </p:xfrm>
        <a:graphic>
          <a:graphicData uri="http://schemas.openxmlformats.org/drawingml/2006/table">
            <a:tbl>
              <a:tblPr firstRow="1" bandRow="1">
                <a:tableStyleId>{69012ECD-51FC-41F1-AA8D-1B2483CD663E}</a:tableStyleId>
              </a:tblPr>
              <a:tblGrid>
                <a:gridCol w="2722127">
                  <a:extLst>
                    <a:ext uri="{9D8B030D-6E8A-4147-A177-3AD203B41FA5}">
                      <a16:colId xmlns:a16="http://schemas.microsoft.com/office/drawing/2014/main" xmlns="" val="20000"/>
                    </a:ext>
                  </a:extLst>
                </a:gridCol>
                <a:gridCol w="839972">
                  <a:extLst>
                    <a:ext uri="{9D8B030D-6E8A-4147-A177-3AD203B41FA5}">
                      <a16:colId xmlns:a16="http://schemas.microsoft.com/office/drawing/2014/main" xmlns="" val="20001"/>
                    </a:ext>
                  </a:extLst>
                </a:gridCol>
                <a:gridCol w="776537">
                  <a:extLst>
                    <a:ext uri="{9D8B030D-6E8A-4147-A177-3AD203B41FA5}">
                      <a16:colId xmlns:a16="http://schemas.microsoft.com/office/drawing/2014/main" xmlns="" val="20002"/>
                    </a:ext>
                  </a:extLst>
                </a:gridCol>
              </a:tblGrid>
              <a:tr h="238696">
                <a:tc>
                  <a:txBody>
                    <a:bodyPr/>
                    <a:lstStyle/>
                    <a:p>
                      <a:pPr algn="ctr"/>
                      <a:r>
                        <a:rPr lang="ru-RU" sz="1600" dirty="0">
                          <a:latin typeface="Arial" panose="020B0604020202020204" pitchFamily="34" charset="0"/>
                          <a:cs typeface="Arial" panose="020B0604020202020204" pitchFamily="34" charset="0"/>
                        </a:rPr>
                        <a:t>ППЭ</a:t>
                      </a:r>
                      <a:endParaRPr lang="ru-RU" sz="1600" b="0" dirty="0">
                        <a:solidFill>
                          <a:schemeClr val="tx1"/>
                        </a:solidFill>
                        <a:latin typeface="Arial" pitchFamily="34" charset="0"/>
                        <a:cs typeface="Arial" pitchFamily="34" charset="0"/>
                      </a:endParaRPr>
                    </a:p>
                  </a:txBody>
                  <a:tcPr marL="72000" marR="72000" marT="36000" marB="36000"/>
                </a:tc>
                <a:tc>
                  <a:txBody>
                    <a:bodyPr/>
                    <a:lstStyle/>
                    <a:p>
                      <a:pPr algn="ctr"/>
                      <a:r>
                        <a:rPr lang="ru-RU" sz="1600" dirty="0">
                          <a:latin typeface="Arial" panose="020B0604020202020204" pitchFamily="34" charset="0"/>
                          <a:cs typeface="Arial" panose="020B0604020202020204" pitchFamily="34" charset="0"/>
                        </a:rPr>
                        <a:t>201</a:t>
                      </a:r>
                      <a:r>
                        <a:rPr lang="en-US" sz="1600" dirty="0">
                          <a:latin typeface="Arial" panose="020B0604020202020204" pitchFamily="34" charset="0"/>
                          <a:cs typeface="Arial" panose="020B0604020202020204" pitchFamily="34" charset="0"/>
                        </a:rPr>
                        <a:t>6</a:t>
                      </a:r>
                      <a:endParaRPr lang="ru-RU" sz="1600" b="0" dirty="0">
                        <a:solidFill>
                          <a:schemeClr val="tx1"/>
                        </a:solidFill>
                        <a:latin typeface="Arial" pitchFamily="34" charset="0"/>
                        <a:cs typeface="Arial" pitchFamily="34" charset="0"/>
                      </a:endParaRPr>
                    </a:p>
                  </a:txBody>
                  <a:tcPr marL="72000" marR="72000" marT="36000" marB="36000"/>
                </a:tc>
                <a:tc>
                  <a:txBody>
                    <a:bodyPr/>
                    <a:lstStyle/>
                    <a:p>
                      <a:pPr algn="ctr"/>
                      <a:r>
                        <a:rPr lang="ru-RU" sz="1600" dirty="0">
                          <a:latin typeface="Arial" panose="020B0604020202020204" pitchFamily="34" charset="0"/>
                          <a:cs typeface="Arial" panose="020B0604020202020204" pitchFamily="34" charset="0"/>
                        </a:rPr>
                        <a:t>201</a:t>
                      </a:r>
                      <a:r>
                        <a:rPr lang="en-US" sz="1600" dirty="0">
                          <a:latin typeface="Arial" panose="020B0604020202020204" pitchFamily="34" charset="0"/>
                          <a:cs typeface="Arial" panose="020B0604020202020204" pitchFamily="34" charset="0"/>
                        </a:rPr>
                        <a:t>7</a:t>
                      </a:r>
                      <a:endParaRPr lang="ru-RU" sz="1600" b="0" dirty="0">
                        <a:solidFill>
                          <a:schemeClr val="tx1"/>
                        </a:solidFill>
                        <a:latin typeface="Arial" pitchFamily="34" charset="0"/>
                        <a:cs typeface="Arial" pitchFamily="34" charset="0"/>
                      </a:endParaRPr>
                    </a:p>
                  </a:txBody>
                  <a:tcPr marL="72000" marR="72000" marT="36000" marB="36000"/>
                </a:tc>
                <a:extLst>
                  <a:ext uri="{0D108BD9-81ED-4DB2-BD59-A6C34878D82A}">
                    <a16:rowId xmlns:a16="http://schemas.microsoft.com/office/drawing/2014/main" xmlns="" val="10000"/>
                  </a:ext>
                </a:extLst>
              </a:tr>
              <a:tr h="259897">
                <a:tc>
                  <a:txBody>
                    <a:bodyPr/>
                    <a:lstStyle/>
                    <a:p>
                      <a:pPr algn="l"/>
                      <a:r>
                        <a:rPr lang="ru-RU" sz="1600" dirty="0">
                          <a:latin typeface="Arial" panose="020B0604020202020204" pitchFamily="34" charset="0"/>
                          <a:cs typeface="Arial" panose="020B0604020202020204" pitchFamily="34" charset="0"/>
                        </a:rPr>
                        <a:t>   ВСЕГО</a:t>
                      </a:r>
                      <a:endParaRPr lang="ru-RU" sz="16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600" dirty="0">
                          <a:latin typeface="Arial" panose="020B0604020202020204" pitchFamily="34" charset="0"/>
                          <a:cs typeface="Arial" panose="020B0604020202020204" pitchFamily="34" charset="0"/>
                        </a:rPr>
                        <a:t>255</a:t>
                      </a:r>
                      <a:endParaRPr lang="ru-RU" sz="16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600" dirty="0">
                          <a:latin typeface="Arial" panose="020B0604020202020204" pitchFamily="34" charset="0"/>
                          <a:cs typeface="Arial" panose="020B0604020202020204" pitchFamily="34" charset="0"/>
                        </a:rPr>
                        <a:t>256</a:t>
                      </a:r>
                      <a:endParaRPr lang="ru-RU" sz="1600" dirty="0">
                        <a:solidFill>
                          <a:schemeClr val="tx1"/>
                        </a:solidFill>
                        <a:latin typeface="Arial" pitchFamily="34" charset="0"/>
                        <a:cs typeface="Arial" pitchFamily="34" charset="0"/>
                      </a:endParaRPr>
                    </a:p>
                  </a:txBody>
                  <a:tcPr marL="72000" marR="72000" marT="36000" marB="36000" anchor="ctr"/>
                </a:tc>
                <a:extLst>
                  <a:ext uri="{0D108BD9-81ED-4DB2-BD59-A6C34878D82A}">
                    <a16:rowId xmlns:a16="http://schemas.microsoft.com/office/drawing/2014/main" xmlns="" val="10001"/>
                  </a:ext>
                </a:extLst>
              </a:tr>
              <a:tr h="238696">
                <a:tc>
                  <a:txBody>
                    <a:bodyPr/>
                    <a:lstStyle/>
                    <a:p>
                      <a:pPr marL="10800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Arial" panose="020B0604020202020204" pitchFamily="34" charset="0"/>
                          <a:cs typeface="Arial" panose="020B0604020202020204" pitchFamily="34" charset="0"/>
                        </a:rPr>
                        <a:t>Доля</a:t>
                      </a:r>
                      <a:r>
                        <a:rPr lang="ru-RU" sz="1600" baseline="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ППЭ с печатью КИМ </a:t>
                      </a:r>
                      <a:br>
                        <a:rPr lang="ru-RU" sz="1600" dirty="0">
                          <a:latin typeface="Arial" panose="020B0604020202020204" pitchFamily="34" charset="0"/>
                          <a:cs typeface="Arial" panose="020B0604020202020204" pitchFamily="34" charset="0"/>
                        </a:rPr>
                      </a:br>
                      <a:r>
                        <a:rPr lang="ru-RU" sz="1600" dirty="0">
                          <a:latin typeface="Arial" panose="020B0604020202020204" pitchFamily="34" charset="0"/>
                          <a:cs typeface="Arial" panose="020B0604020202020204" pitchFamily="34" charset="0"/>
                        </a:rPr>
                        <a:t>и сканированием ЭМ в штабе ППЭ</a:t>
                      </a:r>
                      <a:endParaRPr lang="ru-RU" sz="16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600" dirty="0">
                          <a:latin typeface="Arial" panose="020B0604020202020204" pitchFamily="34" charset="0"/>
                          <a:cs typeface="Arial" panose="020B0604020202020204" pitchFamily="34" charset="0"/>
                        </a:rPr>
                        <a:t>35%</a:t>
                      </a:r>
                      <a:endParaRPr lang="ru-RU" sz="1600" dirty="0">
                        <a:solidFill>
                          <a:schemeClr val="tx1"/>
                        </a:solidFill>
                        <a:latin typeface="Arial" pitchFamily="34" charset="0"/>
                        <a:cs typeface="Arial" pitchFamily="34" charset="0"/>
                      </a:endParaRPr>
                    </a:p>
                  </a:txBody>
                  <a:tcPr marL="72000" marR="72000" marT="36000" marB="36000" anchor="ctr"/>
                </a:tc>
                <a:tc>
                  <a:txBody>
                    <a:bodyPr/>
                    <a:lstStyle/>
                    <a:p>
                      <a:pPr algn="ctr"/>
                      <a:r>
                        <a:rPr lang="ru-RU" sz="1600" dirty="0">
                          <a:latin typeface="Arial" panose="020B0604020202020204" pitchFamily="34" charset="0"/>
                          <a:cs typeface="Arial" panose="020B0604020202020204" pitchFamily="34" charset="0"/>
                        </a:rPr>
                        <a:t>100%</a:t>
                      </a:r>
                      <a:endParaRPr lang="ru-RU" sz="1600" dirty="0">
                        <a:solidFill>
                          <a:schemeClr val="tx1"/>
                        </a:solidFill>
                        <a:latin typeface="Arial" pitchFamily="34" charset="0"/>
                        <a:cs typeface="Arial" pitchFamily="34" charset="0"/>
                      </a:endParaRPr>
                    </a:p>
                  </a:txBody>
                  <a:tcPr marL="72000" marR="72000" marT="36000" marB="36000" anchor="ctr"/>
                </a:tc>
                <a:extLst>
                  <a:ext uri="{0D108BD9-81ED-4DB2-BD59-A6C34878D82A}">
                    <a16:rowId xmlns:a16="http://schemas.microsoft.com/office/drawing/2014/main" xmlns="" val="10002"/>
                  </a:ext>
                </a:extLst>
              </a:tr>
            </a:tbl>
          </a:graphicData>
        </a:graphic>
      </p:graphicFrame>
      <p:sp>
        <p:nvSpPr>
          <p:cNvPr id="19" name="Прямоугольник 18"/>
          <p:cNvSpPr/>
          <p:nvPr/>
        </p:nvSpPr>
        <p:spPr>
          <a:xfrm>
            <a:off x="4979288" y="1443597"/>
            <a:ext cx="3450175" cy="584775"/>
          </a:xfrm>
          <a:prstGeom prst="rect">
            <a:avLst/>
          </a:prstGeom>
          <a:ln>
            <a:noFill/>
          </a:ln>
        </p:spPr>
        <p:txBody>
          <a:bodyPr wrap="none">
            <a:spAutoFit/>
          </a:bodyPr>
          <a:lstStyle/>
          <a:p>
            <a:r>
              <a:rPr lang="ru-RU" sz="1600" dirty="0">
                <a:solidFill>
                  <a:srgbClr val="5077A6"/>
                </a:solidFill>
                <a:latin typeface="Arial" pitchFamily="34" charset="0"/>
                <a:cs typeface="Arial" pitchFamily="34" charset="0"/>
              </a:rPr>
              <a:t>ВИДЕОНАБЛЮДЕНИЕ ОФФЛАЙН</a:t>
            </a:r>
            <a:br>
              <a:rPr lang="ru-RU" sz="1600" dirty="0">
                <a:solidFill>
                  <a:srgbClr val="5077A6"/>
                </a:solidFill>
                <a:latin typeface="Arial" pitchFamily="34" charset="0"/>
                <a:cs typeface="Arial" pitchFamily="34" charset="0"/>
              </a:rPr>
            </a:br>
            <a:r>
              <a:rPr lang="ru-RU" sz="1600" dirty="0">
                <a:solidFill>
                  <a:srgbClr val="5077A6"/>
                </a:solidFill>
                <a:latin typeface="Arial" pitchFamily="34" charset="0"/>
                <a:cs typeface="Arial" pitchFamily="34" charset="0"/>
              </a:rPr>
              <a:t>В ШТАБЕ ППЭ</a:t>
            </a:r>
          </a:p>
        </p:txBody>
      </p:sp>
      <p:graphicFrame>
        <p:nvGraphicFramePr>
          <p:cNvPr id="20" name="Таблица 19"/>
          <p:cNvGraphicFramePr>
            <a:graphicFrameLocks noGrp="1"/>
          </p:cNvGraphicFramePr>
          <p:nvPr>
            <p:extLst>
              <p:ext uri="{D42A27DB-BD31-4B8C-83A1-F6EECF244321}">
                <p14:modId xmlns:p14="http://schemas.microsoft.com/office/powerpoint/2010/main" xmlns="" val="31533149"/>
              </p:ext>
            </p:extLst>
          </p:nvPr>
        </p:nvGraphicFramePr>
        <p:xfrm>
          <a:off x="5076967" y="2024487"/>
          <a:ext cx="3903259" cy="875520"/>
        </p:xfrm>
        <a:graphic>
          <a:graphicData uri="http://schemas.openxmlformats.org/drawingml/2006/table">
            <a:tbl>
              <a:tblPr>
                <a:tableStyleId>{BC89EF96-8CEA-46FF-86C4-4CE0E7609802}</a:tableStyleId>
              </a:tblPr>
              <a:tblGrid>
                <a:gridCol w="1275064">
                  <a:extLst>
                    <a:ext uri="{9D8B030D-6E8A-4147-A177-3AD203B41FA5}">
                      <a16:colId xmlns:a16="http://schemas.microsoft.com/office/drawing/2014/main" xmlns="" val="20000"/>
                    </a:ext>
                  </a:extLst>
                </a:gridCol>
                <a:gridCol w="1222476">
                  <a:extLst>
                    <a:ext uri="{9D8B030D-6E8A-4147-A177-3AD203B41FA5}">
                      <a16:colId xmlns:a16="http://schemas.microsoft.com/office/drawing/2014/main" xmlns="" val="20001"/>
                    </a:ext>
                  </a:extLst>
                </a:gridCol>
                <a:gridCol w="1405719">
                  <a:extLst>
                    <a:ext uri="{9D8B030D-6E8A-4147-A177-3AD203B41FA5}">
                      <a16:colId xmlns:a16="http://schemas.microsoft.com/office/drawing/2014/main" xmlns="" val="20002"/>
                    </a:ext>
                  </a:extLst>
                </a:gridCol>
              </a:tblGrid>
              <a:tr h="162478">
                <a:tc>
                  <a:txBody>
                    <a:bodyPr/>
                    <a:lstStyle/>
                    <a:p>
                      <a:pPr>
                        <a:spcAft>
                          <a:spcPts val="0"/>
                        </a:spcAft>
                      </a:pPr>
                      <a:endParaRPr lang="ru-RU" sz="1600" dirty="0">
                        <a:solidFill>
                          <a:schemeClr val="tx1"/>
                        </a:solidFill>
                        <a:latin typeface="Arial" pitchFamily="34" charset="0"/>
                        <a:ea typeface="Calibri"/>
                        <a:cs typeface="Arial" pitchFamily="34" charset="0"/>
                      </a:endParaRPr>
                    </a:p>
                  </a:txBody>
                  <a:tcPr marL="108000" marR="108000" marT="36000" marB="36000"/>
                </a:tc>
                <a:tc>
                  <a:txBody>
                    <a:bodyPr/>
                    <a:lstStyle/>
                    <a:p>
                      <a:pPr algn="ctr">
                        <a:spcAft>
                          <a:spcPts val="0"/>
                        </a:spcAft>
                      </a:pPr>
                      <a:r>
                        <a:rPr lang="ru-RU" sz="1600" dirty="0">
                          <a:latin typeface="Arial" panose="020B0604020202020204" pitchFamily="34" charset="0"/>
                          <a:cs typeface="Arial" panose="020B0604020202020204" pitchFamily="34" charset="0"/>
                        </a:rPr>
                        <a:t>2016</a:t>
                      </a:r>
                      <a:endParaRPr lang="ru-RU" sz="1600" dirty="0">
                        <a:solidFill>
                          <a:schemeClr val="tx1"/>
                        </a:solidFill>
                        <a:latin typeface="Arial" pitchFamily="34" charset="0"/>
                        <a:ea typeface="Calibri"/>
                        <a:cs typeface="Arial" pitchFamily="34" charset="0"/>
                      </a:endParaRPr>
                    </a:p>
                  </a:txBody>
                  <a:tcPr marL="108000" marR="108000" marT="36000" marB="36000" anchor="ctr"/>
                </a:tc>
                <a:tc>
                  <a:txBody>
                    <a:bodyPr/>
                    <a:lstStyle/>
                    <a:p>
                      <a:pPr algn="ctr">
                        <a:spcAft>
                          <a:spcPts val="0"/>
                        </a:spcAft>
                      </a:pPr>
                      <a:r>
                        <a:rPr lang="ru-RU" sz="1600" dirty="0">
                          <a:latin typeface="Arial" panose="020B0604020202020204" pitchFamily="34" charset="0"/>
                          <a:cs typeface="Arial" panose="020B0604020202020204" pitchFamily="34" charset="0"/>
                        </a:rPr>
                        <a:t>2017 </a:t>
                      </a:r>
                      <a:endParaRPr lang="ru-RU" sz="1600" dirty="0">
                        <a:solidFill>
                          <a:schemeClr val="tx1"/>
                        </a:solidFill>
                        <a:latin typeface="Arial" pitchFamily="34" charset="0"/>
                        <a:ea typeface="Calibri"/>
                        <a:cs typeface="Arial" pitchFamily="34" charset="0"/>
                      </a:endParaRPr>
                    </a:p>
                  </a:txBody>
                  <a:tcPr marL="108000" marR="108000" marT="36000" marB="36000" anchor="ctr"/>
                </a:tc>
                <a:extLst>
                  <a:ext uri="{0D108BD9-81ED-4DB2-BD59-A6C34878D82A}">
                    <a16:rowId xmlns:a16="http://schemas.microsoft.com/office/drawing/2014/main" xmlns="" val="10000"/>
                  </a:ext>
                </a:extLst>
              </a:tr>
              <a:tr h="162478">
                <a:tc>
                  <a:txBody>
                    <a:bodyPr/>
                    <a:lstStyle/>
                    <a:p>
                      <a:pPr>
                        <a:spcAft>
                          <a:spcPts val="0"/>
                        </a:spcAft>
                      </a:pPr>
                      <a:r>
                        <a:rPr lang="ru-RU" sz="1600" dirty="0">
                          <a:latin typeface="Arial" panose="020B0604020202020204" pitchFamily="34" charset="0"/>
                          <a:cs typeface="Arial" panose="020B0604020202020204" pitchFamily="34" charset="0"/>
                        </a:rPr>
                        <a:t>Охват</a:t>
                      </a:r>
                      <a:r>
                        <a:rPr lang="ru-RU" sz="1600" baseline="0" dirty="0">
                          <a:latin typeface="Arial" panose="020B0604020202020204" pitchFamily="34" charset="0"/>
                          <a:cs typeface="Arial" panose="020B0604020202020204" pitchFamily="34" charset="0"/>
                        </a:rPr>
                        <a:t> ППЭ</a:t>
                      </a:r>
                      <a:endParaRPr lang="ru-RU" sz="1600" dirty="0">
                        <a:solidFill>
                          <a:schemeClr val="tx1"/>
                        </a:solidFill>
                        <a:latin typeface="Arial" pitchFamily="34" charset="0"/>
                        <a:ea typeface="Calibri"/>
                        <a:cs typeface="Arial" pitchFamily="34" charset="0"/>
                      </a:endParaRPr>
                    </a:p>
                  </a:txBody>
                  <a:tcPr marL="108000" marR="108000" marT="36000" marB="36000"/>
                </a:tc>
                <a:tc>
                  <a:txBody>
                    <a:bodyPr/>
                    <a:lstStyle/>
                    <a:p>
                      <a:pPr algn="ctr">
                        <a:spcAft>
                          <a:spcPts val="0"/>
                        </a:spcAft>
                      </a:pPr>
                      <a:r>
                        <a:rPr lang="ru-RU" sz="1600" dirty="0">
                          <a:latin typeface="Arial" panose="020B0604020202020204" pitchFamily="34" charset="0"/>
                          <a:cs typeface="Arial" panose="020B0604020202020204" pitchFamily="34" charset="0"/>
                        </a:rPr>
                        <a:t>35%</a:t>
                      </a:r>
                      <a:endParaRPr lang="ru-RU" sz="1600" dirty="0">
                        <a:solidFill>
                          <a:schemeClr val="tx1"/>
                        </a:solidFill>
                        <a:latin typeface="Arial" pitchFamily="34" charset="0"/>
                        <a:ea typeface="Calibri"/>
                        <a:cs typeface="Arial" pitchFamily="34" charset="0"/>
                      </a:endParaRPr>
                    </a:p>
                  </a:txBody>
                  <a:tcPr marL="108000" marR="108000" marT="36000" marB="36000" anchor="ctr"/>
                </a:tc>
                <a:tc>
                  <a:txBody>
                    <a:bodyPr/>
                    <a:lstStyle/>
                    <a:p>
                      <a:pPr algn="ctr">
                        <a:spcAft>
                          <a:spcPts val="0"/>
                        </a:spcAft>
                      </a:pPr>
                      <a:r>
                        <a:rPr lang="ru-RU" sz="1600" dirty="0">
                          <a:latin typeface="Arial" panose="020B0604020202020204" pitchFamily="34" charset="0"/>
                          <a:cs typeface="Arial" panose="020B0604020202020204" pitchFamily="34" charset="0"/>
                        </a:rPr>
                        <a:t>100%</a:t>
                      </a:r>
                      <a:endParaRPr lang="ru-RU" sz="1600" dirty="0">
                        <a:solidFill>
                          <a:schemeClr val="tx1"/>
                        </a:solidFill>
                        <a:latin typeface="Arial" pitchFamily="34" charset="0"/>
                        <a:ea typeface="Calibri"/>
                        <a:cs typeface="Arial" pitchFamily="34" charset="0"/>
                      </a:endParaRPr>
                    </a:p>
                  </a:txBody>
                  <a:tcPr marL="108000" marR="108000" marT="36000" marB="36000" anchor="ctr"/>
                </a:tc>
                <a:extLst>
                  <a:ext uri="{0D108BD9-81ED-4DB2-BD59-A6C34878D82A}">
                    <a16:rowId xmlns:a16="http://schemas.microsoft.com/office/drawing/2014/main" xmlns="" val="10001"/>
                  </a:ext>
                </a:extLst>
              </a:tr>
            </a:tbl>
          </a:graphicData>
        </a:graphic>
      </p:graphicFrame>
      <p:pic>
        <p:nvPicPr>
          <p:cNvPr id="22" name="Picture 2" descr="C:\Users\zalega\Desktop\121\Монтаж-видеонаблюдения[5].png"/>
          <p:cNvPicPr>
            <a:picLocks noChangeAspect="1" noChangeArrowheads="1"/>
          </p:cNvPicPr>
          <p:nvPr/>
        </p:nvPicPr>
        <p:blipFill>
          <a:blip r:embed="rId4"/>
          <a:srcRect/>
          <a:stretch>
            <a:fillRect/>
          </a:stretch>
        </p:blipFill>
        <p:spPr bwMode="auto">
          <a:xfrm>
            <a:off x="8300252" y="1327326"/>
            <a:ext cx="1010134" cy="806142"/>
          </a:xfrm>
          <a:prstGeom prst="rect">
            <a:avLst/>
          </a:prstGeom>
          <a:noFill/>
        </p:spPr>
      </p:pic>
      <p:graphicFrame>
        <p:nvGraphicFramePr>
          <p:cNvPr id="3" name="Диаграмма 2"/>
          <p:cNvGraphicFramePr/>
          <p:nvPr>
            <p:extLst/>
          </p:nvPr>
        </p:nvGraphicFramePr>
        <p:xfrm>
          <a:off x="5796071" y="2754511"/>
          <a:ext cx="3250821" cy="2561768"/>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Группа 28"/>
          <p:cNvGrpSpPr/>
          <p:nvPr/>
        </p:nvGrpSpPr>
        <p:grpSpPr>
          <a:xfrm>
            <a:off x="5605571" y="3295728"/>
            <a:ext cx="292100" cy="357188"/>
            <a:chOff x="6148387" y="4487863"/>
            <a:chExt cx="292100" cy="357188"/>
          </a:xfrm>
        </p:grpSpPr>
        <p:sp>
          <p:nvSpPr>
            <p:cNvPr id="30"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1"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2"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grpSp>
        <p:nvGrpSpPr>
          <p:cNvPr id="33" name="Группа 32"/>
          <p:cNvGrpSpPr/>
          <p:nvPr/>
        </p:nvGrpSpPr>
        <p:grpSpPr>
          <a:xfrm>
            <a:off x="5588633" y="4181298"/>
            <a:ext cx="292100" cy="357188"/>
            <a:chOff x="6148387" y="4487863"/>
            <a:chExt cx="292100" cy="357188"/>
          </a:xfrm>
        </p:grpSpPr>
        <p:sp>
          <p:nvSpPr>
            <p:cNvPr id="34"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5"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grpSp>
        <p:nvGrpSpPr>
          <p:cNvPr id="37" name="Группа 36"/>
          <p:cNvGrpSpPr/>
          <p:nvPr/>
        </p:nvGrpSpPr>
        <p:grpSpPr>
          <a:xfrm>
            <a:off x="5321866" y="3724098"/>
            <a:ext cx="292100" cy="357188"/>
            <a:chOff x="6148387" y="4487863"/>
            <a:chExt cx="292100" cy="357188"/>
          </a:xfrm>
        </p:grpSpPr>
        <p:sp>
          <p:nvSpPr>
            <p:cNvPr id="38"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9"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0"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sp>
        <p:nvSpPr>
          <p:cNvPr id="41" name="Равнобедренный треугольник 40"/>
          <p:cNvSpPr/>
          <p:nvPr/>
        </p:nvSpPr>
        <p:spPr>
          <a:xfrm flipV="1">
            <a:off x="453364" y="1592742"/>
            <a:ext cx="613868" cy="200252"/>
          </a:xfrm>
          <a:prstGeom prst="triangle">
            <a:avLst>
              <a:gd name="adj" fmla="val 50388"/>
            </a:avLst>
          </a:prstGeom>
          <a:solidFill>
            <a:srgbClr val="2F5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Равнобедренный треугольник 41"/>
          <p:cNvSpPr/>
          <p:nvPr/>
        </p:nvSpPr>
        <p:spPr>
          <a:xfrm flipV="1">
            <a:off x="489822" y="3737687"/>
            <a:ext cx="613868" cy="200252"/>
          </a:xfrm>
          <a:prstGeom prst="triangle">
            <a:avLst>
              <a:gd name="adj" fmla="val 50388"/>
            </a:avLst>
          </a:prstGeom>
          <a:solidFill>
            <a:srgbClr val="2F5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2" name="Группа 51"/>
          <p:cNvGrpSpPr/>
          <p:nvPr/>
        </p:nvGrpSpPr>
        <p:grpSpPr>
          <a:xfrm>
            <a:off x="5846405" y="3721327"/>
            <a:ext cx="292100" cy="357188"/>
            <a:chOff x="6148387" y="4487863"/>
            <a:chExt cx="292100" cy="357188"/>
          </a:xfrm>
        </p:grpSpPr>
        <p:sp>
          <p:nvSpPr>
            <p:cNvPr id="53" name="Freeform 12"/>
            <p:cNvSpPr>
              <a:spLocks/>
            </p:cNvSpPr>
            <p:nvPr/>
          </p:nvSpPr>
          <p:spPr bwMode="auto">
            <a:xfrm>
              <a:off x="6194424" y="4487863"/>
              <a:ext cx="201613" cy="174625"/>
            </a:xfrm>
            <a:custGeom>
              <a:avLst/>
              <a:gdLst>
                <a:gd name="T0" fmla="*/ 2048 w 2800"/>
                <a:gd name="T1" fmla="*/ 1417 h 2419"/>
                <a:gd name="T2" fmla="*/ 1907 w 2800"/>
                <a:gd name="T3" fmla="*/ 1381 h 2419"/>
                <a:gd name="T4" fmla="*/ 1776 w 2800"/>
                <a:gd name="T5" fmla="*/ 1323 h 2419"/>
                <a:gd name="T6" fmla="*/ 1654 w 2800"/>
                <a:gd name="T7" fmla="*/ 1246 h 2419"/>
                <a:gd name="T8" fmla="*/ 1542 w 2800"/>
                <a:gd name="T9" fmla="*/ 1148 h 2419"/>
                <a:gd name="T10" fmla="*/ 1439 w 2800"/>
                <a:gd name="T11" fmla="*/ 1031 h 2419"/>
                <a:gd name="T12" fmla="*/ 1345 w 2800"/>
                <a:gd name="T13" fmla="*/ 895 h 2419"/>
                <a:gd name="T14" fmla="*/ 1262 w 2800"/>
                <a:gd name="T15" fmla="*/ 738 h 2419"/>
                <a:gd name="T16" fmla="*/ 1208 w 2800"/>
                <a:gd name="T17" fmla="*/ 793 h 2419"/>
                <a:gd name="T18" fmla="*/ 1154 w 2800"/>
                <a:gd name="T19" fmla="*/ 909 h 2419"/>
                <a:gd name="T20" fmla="*/ 1094 w 2800"/>
                <a:gd name="T21" fmla="*/ 1007 h 2419"/>
                <a:gd name="T22" fmla="*/ 1024 w 2800"/>
                <a:gd name="T23" fmla="*/ 1088 h 2419"/>
                <a:gd name="T24" fmla="*/ 947 w 2800"/>
                <a:gd name="T25" fmla="*/ 1151 h 2419"/>
                <a:gd name="T26" fmla="*/ 864 w 2800"/>
                <a:gd name="T27" fmla="*/ 1198 h 2419"/>
                <a:gd name="T28" fmla="*/ 771 w 2800"/>
                <a:gd name="T29" fmla="*/ 1226 h 2419"/>
                <a:gd name="T30" fmla="*/ 671 w 2800"/>
                <a:gd name="T31" fmla="*/ 1237 h 2419"/>
                <a:gd name="T32" fmla="*/ 641 w 2800"/>
                <a:gd name="T33" fmla="*/ 1362 h 2419"/>
                <a:gd name="T34" fmla="*/ 649 w 2800"/>
                <a:gd name="T35" fmla="*/ 1522 h 2419"/>
                <a:gd name="T36" fmla="*/ 671 w 2800"/>
                <a:gd name="T37" fmla="*/ 1675 h 2419"/>
                <a:gd name="T38" fmla="*/ 709 w 2800"/>
                <a:gd name="T39" fmla="*/ 1821 h 2419"/>
                <a:gd name="T40" fmla="*/ 763 w 2800"/>
                <a:gd name="T41" fmla="*/ 1960 h 2419"/>
                <a:gd name="T42" fmla="*/ 831 w 2800"/>
                <a:gd name="T43" fmla="*/ 2092 h 2419"/>
                <a:gd name="T44" fmla="*/ 915 w 2800"/>
                <a:gd name="T45" fmla="*/ 2217 h 2419"/>
                <a:gd name="T46" fmla="*/ 1014 w 2800"/>
                <a:gd name="T47" fmla="*/ 2335 h 2419"/>
                <a:gd name="T48" fmla="*/ 227 w 2800"/>
                <a:gd name="T49" fmla="*/ 2210 h 2419"/>
                <a:gd name="T50" fmla="*/ 50 w 2800"/>
                <a:gd name="T51" fmla="*/ 1836 h 2419"/>
                <a:gd name="T52" fmla="*/ 0 w 2800"/>
                <a:gd name="T53" fmla="*/ 1431 h 2419"/>
                <a:gd name="T54" fmla="*/ 59 w 2800"/>
                <a:gd name="T55" fmla="*/ 1027 h 2419"/>
                <a:gd name="T56" fmla="*/ 215 w 2800"/>
                <a:gd name="T57" fmla="*/ 657 h 2419"/>
                <a:gd name="T58" fmla="*/ 453 w 2800"/>
                <a:gd name="T59" fmla="*/ 349 h 2419"/>
                <a:gd name="T60" fmla="*/ 758 w 2800"/>
                <a:gd name="T61" fmla="*/ 134 h 2419"/>
                <a:gd name="T62" fmla="*/ 1117 w 2800"/>
                <a:gd name="T63" fmla="*/ 44 h 2419"/>
                <a:gd name="T64" fmla="*/ 1525 w 2800"/>
                <a:gd name="T65" fmla="*/ 14 h 2419"/>
                <a:gd name="T66" fmla="*/ 1909 w 2800"/>
                <a:gd name="T67" fmla="*/ 13 h 2419"/>
                <a:gd name="T68" fmla="*/ 2236 w 2800"/>
                <a:gd name="T69" fmla="*/ 116 h 2419"/>
                <a:gd name="T70" fmla="*/ 2496 w 2800"/>
                <a:gd name="T71" fmla="*/ 322 h 2419"/>
                <a:gd name="T72" fmla="*/ 2680 w 2800"/>
                <a:gd name="T73" fmla="*/ 626 h 2419"/>
                <a:gd name="T74" fmla="*/ 2782 w 2800"/>
                <a:gd name="T75" fmla="*/ 1025 h 2419"/>
                <a:gd name="T76" fmla="*/ 2794 w 2800"/>
                <a:gd name="T77" fmla="*/ 1517 h 2419"/>
                <a:gd name="T78" fmla="*/ 2708 w 2800"/>
                <a:gd name="T79" fmla="*/ 2097 h 2419"/>
                <a:gd name="T80" fmla="*/ 1812 w 2800"/>
                <a:gd name="T81" fmla="*/ 2315 h 2419"/>
                <a:gd name="T82" fmla="*/ 1891 w 2800"/>
                <a:gd name="T83" fmla="*/ 2227 h 2419"/>
                <a:gd name="T84" fmla="*/ 1960 w 2800"/>
                <a:gd name="T85" fmla="*/ 2132 h 2419"/>
                <a:gd name="T86" fmla="*/ 2018 w 2800"/>
                <a:gd name="T87" fmla="*/ 2029 h 2419"/>
                <a:gd name="T88" fmla="*/ 2067 w 2800"/>
                <a:gd name="T89" fmla="*/ 1917 h 2419"/>
                <a:gd name="T90" fmla="*/ 2105 w 2800"/>
                <a:gd name="T91" fmla="*/ 1799 h 2419"/>
                <a:gd name="T92" fmla="*/ 2134 w 2800"/>
                <a:gd name="T93" fmla="*/ 1672 h 2419"/>
                <a:gd name="T94" fmla="*/ 2153 w 2800"/>
                <a:gd name="T95" fmla="*/ 153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0" h="2419">
                  <a:moveTo>
                    <a:pt x="2160" y="1432"/>
                  </a:moveTo>
                  <a:lnTo>
                    <a:pt x="2122" y="1428"/>
                  </a:lnTo>
                  <a:lnTo>
                    <a:pt x="2085" y="1424"/>
                  </a:lnTo>
                  <a:lnTo>
                    <a:pt x="2048" y="1417"/>
                  </a:lnTo>
                  <a:lnTo>
                    <a:pt x="2012" y="1410"/>
                  </a:lnTo>
                  <a:lnTo>
                    <a:pt x="1976" y="1402"/>
                  </a:lnTo>
                  <a:lnTo>
                    <a:pt x="1942" y="1392"/>
                  </a:lnTo>
                  <a:lnTo>
                    <a:pt x="1907" y="1381"/>
                  </a:lnTo>
                  <a:lnTo>
                    <a:pt x="1873" y="1367"/>
                  </a:lnTo>
                  <a:lnTo>
                    <a:pt x="1840" y="1354"/>
                  </a:lnTo>
                  <a:lnTo>
                    <a:pt x="1807" y="1339"/>
                  </a:lnTo>
                  <a:lnTo>
                    <a:pt x="1776" y="1323"/>
                  </a:lnTo>
                  <a:lnTo>
                    <a:pt x="1744" y="1306"/>
                  </a:lnTo>
                  <a:lnTo>
                    <a:pt x="1713" y="1287"/>
                  </a:lnTo>
                  <a:lnTo>
                    <a:pt x="1683" y="1268"/>
                  </a:lnTo>
                  <a:lnTo>
                    <a:pt x="1654" y="1246"/>
                  </a:lnTo>
                  <a:lnTo>
                    <a:pt x="1625" y="1223"/>
                  </a:lnTo>
                  <a:lnTo>
                    <a:pt x="1596" y="1200"/>
                  </a:lnTo>
                  <a:lnTo>
                    <a:pt x="1568" y="1175"/>
                  </a:lnTo>
                  <a:lnTo>
                    <a:pt x="1542" y="1148"/>
                  </a:lnTo>
                  <a:lnTo>
                    <a:pt x="1515" y="1121"/>
                  </a:lnTo>
                  <a:lnTo>
                    <a:pt x="1488" y="1093"/>
                  </a:lnTo>
                  <a:lnTo>
                    <a:pt x="1463" y="1063"/>
                  </a:lnTo>
                  <a:lnTo>
                    <a:pt x="1439" y="1031"/>
                  </a:lnTo>
                  <a:lnTo>
                    <a:pt x="1415" y="999"/>
                  </a:lnTo>
                  <a:lnTo>
                    <a:pt x="1391" y="966"/>
                  </a:lnTo>
                  <a:lnTo>
                    <a:pt x="1368" y="930"/>
                  </a:lnTo>
                  <a:lnTo>
                    <a:pt x="1345" y="895"/>
                  </a:lnTo>
                  <a:lnTo>
                    <a:pt x="1324" y="858"/>
                  </a:lnTo>
                  <a:lnTo>
                    <a:pt x="1303" y="818"/>
                  </a:lnTo>
                  <a:lnTo>
                    <a:pt x="1282" y="779"/>
                  </a:lnTo>
                  <a:lnTo>
                    <a:pt x="1262" y="738"/>
                  </a:lnTo>
                  <a:lnTo>
                    <a:pt x="1242" y="695"/>
                  </a:lnTo>
                  <a:lnTo>
                    <a:pt x="1231" y="730"/>
                  </a:lnTo>
                  <a:lnTo>
                    <a:pt x="1220" y="762"/>
                  </a:lnTo>
                  <a:lnTo>
                    <a:pt x="1208" y="793"/>
                  </a:lnTo>
                  <a:lnTo>
                    <a:pt x="1195" y="824"/>
                  </a:lnTo>
                  <a:lnTo>
                    <a:pt x="1182" y="854"/>
                  </a:lnTo>
                  <a:lnTo>
                    <a:pt x="1168" y="882"/>
                  </a:lnTo>
                  <a:lnTo>
                    <a:pt x="1154" y="909"/>
                  </a:lnTo>
                  <a:lnTo>
                    <a:pt x="1140" y="935"/>
                  </a:lnTo>
                  <a:lnTo>
                    <a:pt x="1125" y="961"/>
                  </a:lnTo>
                  <a:lnTo>
                    <a:pt x="1109" y="984"/>
                  </a:lnTo>
                  <a:lnTo>
                    <a:pt x="1094" y="1007"/>
                  </a:lnTo>
                  <a:lnTo>
                    <a:pt x="1077" y="1029"/>
                  </a:lnTo>
                  <a:lnTo>
                    <a:pt x="1060" y="1050"/>
                  </a:lnTo>
                  <a:lnTo>
                    <a:pt x="1042" y="1070"/>
                  </a:lnTo>
                  <a:lnTo>
                    <a:pt x="1024" y="1088"/>
                  </a:lnTo>
                  <a:lnTo>
                    <a:pt x="1006" y="1105"/>
                  </a:lnTo>
                  <a:lnTo>
                    <a:pt x="987" y="1122"/>
                  </a:lnTo>
                  <a:lnTo>
                    <a:pt x="968" y="1137"/>
                  </a:lnTo>
                  <a:lnTo>
                    <a:pt x="947" y="1151"/>
                  </a:lnTo>
                  <a:lnTo>
                    <a:pt x="927" y="1165"/>
                  </a:lnTo>
                  <a:lnTo>
                    <a:pt x="907" y="1177"/>
                  </a:lnTo>
                  <a:lnTo>
                    <a:pt x="885" y="1188"/>
                  </a:lnTo>
                  <a:lnTo>
                    <a:pt x="864" y="1198"/>
                  </a:lnTo>
                  <a:lnTo>
                    <a:pt x="841" y="1206"/>
                  </a:lnTo>
                  <a:lnTo>
                    <a:pt x="818" y="1214"/>
                  </a:lnTo>
                  <a:lnTo>
                    <a:pt x="795" y="1220"/>
                  </a:lnTo>
                  <a:lnTo>
                    <a:pt x="771" y="1226"/>
                  </a:lnTo>
                  <a:lnTo>
                    <a:pt x="747" y="1230"/>
                  </a:lnTo>
                  <a:lnTo>
                    <a:pt x="722" y="1234"/>
                  </a:lnTo>
                  <a:lnTo>
                    <a:pt x="697" y="1236"/>
                  </a:lnTo>
                  <a:lnTo>
                    <a:pt x="671" y="1237"/>
                  </a:lnTo>
                  <a:lnTo>
                    <a:pt x="645" y="1237"/>
                  </a:lnTo>
                  <a:lnTo>
                    <a:pt x="643" y="1280"/>
                  </a:lnTo>
                  <a:lnTo>
                    <a:pt x="641" y="1321"/>
                  </a:lnTo>
                  <a:lnTo>
                    <a:pt x="641" y="1362"/>
                  </a:lnTo>
                  <a:lnTo>
                    <a:pt x="641" y="1403"/>
                  </a:lnTo>
                  <a:lnTo>
                    <a:pt x="643" y="1443"/>
                  </a:lnTo>
                  <a:lnTo>
                    <a:pt x="645" y="1483"/>
                  </a:lnTo>
                  <a:lnTo>
                    <a:pt x="649" y="1522"/>
                  </a:lnTo>
                  <a:lnTo>
                    <a:pt x="653" y="1560"/>
                  </a:lnTo>
                  <a:lnTo>
                    <a:pt x="658" y="1600"/>
                  </a:lnTo>
                  <a:lnTo>
                    <a:pt x="664" y="1637"/>
                  </a:lnTo>
                  <a:lnTo>
                    <a:pt x="671" y="1675"/>
                  </a:lnTo>
                  <a:lnTo>
                    <a:pt x="679" y="1712"/>
                  </a:lnTo>
                  <a:lnTo>
                    <a:pt x="688" y="1749"/>
                  </a:lnTo>
                  <a:lnTo>
                    <a:pt x="698" y="1785"/>
                  </a:lnTo>
                  <a:lnTo>
                    <a:pt x="709" y="1821"/>
                  </a:lnTo>
                  <a:lnTo>
                    <a:pt x="721" y="1856"/>
                  </a:lnTo>
                  <a:lnTo>
                    <a:pt x="735" y="1891"/>
                  </a:lnTo>
                  <a:lnTo>
                    <a:pt x="748" y="1926"/>
                  </a:lnTo>
                  <a:lnTo>
                    <a:pt x="763" y="1960"/>
                  </a:lnTo>
                  <a:lnTo>
                    <a:pt x="778" y="1993"/>
                  </a:lnTo>
                  <a:lnTo>
                    <a:pt x="795" y="2026"/>
                  </a:lnTo>
                  <a:lnTo>
                    <a:pt x="812" y="2060"/>
                  </a:lnTo>
                  <a:lnTo>
                    <a:pt x="831" y="2092"/>
                  </a:lnTo>
                  <a:lnTo>
                    <a:pt x="851" y="2123"/>
                  </a:lnTo>
                  <a:lnTo>
                    <a:pt x="871" y="2156"/>
                  </a:lnTo>
                  <a:lnTo>
                    <a:pt x="893" y="2186"/>
                  </a:lnTo>
                  <a:lnTo>
                    <a:pt x="915" y="2217"/>
                  </a:lnTo>
                  <a:lnTo>
                    <a:pt x="938" y="2248"/>
                  </a:lnTo>
                  <a:lnTo>
                    <a:pt x="963" y="2277"/>
                  </a:lnTo>
                  <a:lnTo>
                    <a:pt x="988" y="2306"/>
                  </a:lnTo>
                  <a:lnTo>
                    <a:pt x="1014" y="2335"/>
                  </a:lnTo>
                  <a:lnTo>
                    <a:pt x="1041" y="2364"/>
                  </a:lnTo>
                  <a:lnTo>
                    <a:pt x="367" y="2378"/>
                  </a:lnTo>
                  <a:lnTo>
                    <a:pt x="292" y="2296"/>
                  </a:lnTo>
                  <a:lnTo>
                    <a:pt x="227" y="2210"/>
                  </a:lnTo>
                  <a:lnTo>
                    <a:pt x="170" y="2121"/>
                  </a:lnTo>
                  <a:lnTo>
                    <a:pt x="122" y="2029"/>
                  </a:lnTo>
                  <a:lnTo>
                    <a:pt x="83" y="1934"/>
                  </a:lnTo>
                  <a:lnTo>
                    <a:pt x="50" y="1836"/>
                  </a:lnTo>
                  <a:lnTo>
                    <a:pt x="27" y="1736"/>
                  </a:lnTo>
                  <a:lnTo>
                    <a:pt x="10" y="1635"/>
                  </a:lnTo>
                  <a:lnTo>
                    <a:pt x="1" y="1533"/>
                  </a:lnTo>
                  <a:lnTo>
                    <a:pt x="0" y="1431"/>
                  </a:lnTo>
                  <a:lnTo>
                    <a:pt x="5" y="1329"/>
                  </a:lnTo>
                  <a:lnTo>
                    <a:pt x="16" y="1227"/>
                  </a:lnTo>
                  <a:lnTo>
                    <a:pt x="34" y="1126"/>
                  </a:lnTo>
                  <a:lnTo>
                    <a:pt x="59" y="1027"/>
                  </a:lnTo>
                  <a:lnTo>
                    <a:pt x="90" y="930"/>
                  </a:lnTo>
                  <a:lnTo>
                    <a:pt x="126" y="837"/>
                  </a:lnTo>
                  <a:lnTo>
                    <a:pt x="167" y="745"/>
                  </a:lnTo>
                  <a:lnTo>
                    <a:pt x="215" y="657"/>
                  </a:lnTo>
                  <a:lnTo>
                    <a:pt x="267" y="572"/>
                  </a:lnTo>
                  <a:lnTo>
                    <a:pt x="325" y="492"/>
                  </a:lnTo>
                  <a:lnTo>
                    <a:pt x="386" y="418"/>
                  </a:lnTo>
                  <a:lnTo>
                    <a:pt x="453" y="349"/>
                  </a:lnTo>
                  <a:lnTo>
                    <a:pt x="524" y="286"/>
                  </a:lnTo>
                  <a:lnTo>
                    <a:pt x="598" y="228"/>
                  </a:lnTo>
                  <a:lnTo>
                    <a:pt x="676" y="178"/>
                  </a:lnTo>
                  <a:lnTo>
                    <a:pt x="758" y="134"/>
                  </a:lnTo>
                  <a:lnTo>
                    <a:pt x="844" y="99"/>
                  </a:lnTo>
                  <a:lnTo>
                    <a:pt x="932" y="72"/>
                  </a:lnTo>
                  <a:lnTo>
                    <a:pt x="1023" y="53"/>
                  </a:lnTo>
                  <a:lnTo>
                    <a:pt x="1117" y="44"/>
                  </a:lnTo>
                  <a:lnTo>
                    <a:pt x="1214" y="45"/>
                  </a:lnTo>
                  <a:lnTo>
                    <a:pt x="1312" y="56"/>
                  </a:lnTo>
                  <a:lnTo>
                    <a:pt x="1420" y="32"/>
                  </a:lnTo>
                  <a:lnTo>
                    <a:pt x="1525" y="14"/>
                  </a:lnTo>
                  <a:lnTo>
                    <a:pt x="1626" y="4"/>
                  </a:lnTo>
                  <a:lnTo>
                    <a:pt x="1724" y="0"/>
                  </a:lnTo>
                  <a:lnTo>
                    <a:pt x="1818" y="3"/>
                  </a:lnTo>
                  <a:lnTo>
                    <a:pt x="1909" y="13"/>
                  </a:lnTo>
                  <a:lnTo>
                    <a:pt x="1997" y="29"/>
                  </a:lnTo>
                  <a:lnTo>
                    <a:pt x="2081" y="51"/>
                  </a:lnTo>
                  <a:lnTo>
                    <a:pt x="2161" y="81"/>
                  </a:lnTo>
                  <a:lnTo>
                    <a:pt x="2236" y="116"/>
                  </a:lnTo>
                  <a:lnTo>
                    <a:pt x="2307" y="158"/>
                  </a:lnTo>
                  <a:lnTo>
                    <a:pt x="2375" y="207"/>
                  </a:lnTo>
                  <a:lnTo>
                    <a:pt x="2437" y="261"/>
                  </a:lnTo>
                  <a:lnTo>
                    <a:pt x="2496" y="322"/>
                  </a:lnTo>
                  <a:lnTo>
                    <a:pt x="2549" y="388"/>
                  </a:lnTo>
                  <a:lnTo>
                    <a:pt x="2598" y="462"/>
                  </a:lnTo>
                  <a:lnTo>
                    <a:pt x="2641" y="541"/>
                  </a:lnTo>
                  <a:lnTo>
                    <a:pt x="2680" y="626"/>
                  </a:lnTo>
                  <a:lnTo>
                    <a:pt x="2714" y="716"/>
                  </a:lnTo>
                  <a:lnTo>
                    <a:pt x="2742" y="814"/>
                  </a:lnTo>
                  <a:lnTo>
                    <a:pt x="2765" y="916"/>
                  </a:lnTo>
                  <a:lnTo>
                    <a:pt x="2782" y="1025"/>
                  </a:lnTo>
                  <a:lnTo>
                    <a:pt x="2794" y="1139"/>
                  </a:lnTo>
                  <a:lnTo>
                    <a:pt x="2800" y="1259"/>
                  </a:lnTo>
                  <a:lnTo>
                    <a:pt x="2800" y="1386"/>
                  </a:lnTo>
                  <a:lnTo>
                    <a:pt x="2794" y="1517"/>
                  </a:lnTo>
                  <a:lnTo>
                    <a:pt x="2782" y="1654"/>
                  </a:lnTo>
                  <a:lnTo>
                    <a:pt x="2764" y="1796"/>
                  </a:lnTo>
                  <a:lnTo>
                    <a:pt x="2739" y="1944"/>
                  </a:lnTo>
                  <a:lnTo>
                    <a:pt x="2708" y="2097"/>
                  </a:lnTo>
                  <a:lnTo>
                    <a:pt x="2670" y="2256"/>
                  </a:lnTo>
                  <a:lnTo>
                    <a:pt x="2626" y="2419"/>
                  </a:lnTo>
                  <a:lnTo>
                    <a:pt x="1791" y="2335"/>
                  </a:lnTo>
                  <a:lnTo>
                    <a:pt x="1812" y="2315"/>
                  </a:lnTo>
                  <a:lnTo>
                    <a:pt x="1834" y="2294"/>
                  </a:lnTo>
                  <a:lnTo>
                    <a:pt x="1853" y="2273"/>
                  </a:lnTo>
                  <a:lnTo>
                    <a:pt x="1873" y="2251"/>
                  </a:lnTo>
                  <a:lnTo>
                    <a:pt x="1891" y="2227"/>
                  </a:lnTo>
                  <a:lnTo>
                    <a:pt x="1909" y="2204"/>
                  </a:lnTo>
                  <a:lnTo>
                    <a:pt x="1926" y="2181"/>
                  </a:lnTo>
                  <a:lnTo>
                    <a:pt x="1944" y="2157"/>
                  </a:lnTo>
                  <a:lnTo>
                    <a:pt x="1960" y="2132"/>
                  </a:lnTo>
                  <a:lnTo>
                    <a:pt x="1975" y="2107"/>
                  </a:lnTo>
                  <a:lnTo>
                    <a:pt x="1990" y="2082"/>
                  </a:lnTo>
                  <a:lnTo>
                    <a:pt x="2004" y="2056"/>
                  </a:lnTo>
                  <a:lnTo>
                    <a:pt x="2018" y="2029"/>
                  </a:lnTo>
                  <a:lnTo>
                    <a:pt x="2031" y="2002"/>
                  </a:lnTo>
                  <a:lnTo>
                    <a:pt x="2044" y="1974"/>
                  </a:lnTo>
                  <a:lnTo>
                    <a:pt x="2056" y="1947"/>
                  </a:lnTo>
                  <a:lnTo>
                    <a:pt x="2067" y="1917"/>
                  </a:lnTo>
                  <a:lnTo>
                    <a:pt x="2078" y="1889"/>
                  </a:lnTo>
                  <a:lnTo>
                    <a:pt x="2087" y="1860"/>
                  </a:lnTo>
                  <a:lnTo>
                    <a:pt x="2097" y="1830"/>
                  </a:lnTo>
                  <a:lnTo>
                    <a:pt x="2105" y="1799"/>
                  </a:lnTo>
                  <a:lnTo>
                    <a:pt x="2113" y="1768"/>
                  </a:lnTo>
                  <a:lnTo>
                    <a:pt x="2121" y="1737"/>
                  </a:lnTo>
                  <a:lnTo>
                    <a:pt x="2128" y="1705"/>
                  </a:lnTo>
                  <a:lnTo>
                    <a:pt x="2134" y="1672"/>
                  </a:lnTo>
                  <a:lnTo>
                    <a:pt x="2139" y="1640"/>
                  </a:lnTo>
                  <a:lnTo>
                    <a:pt x="2144" y="1607"/>
                  </a:lnTo>
                  <a:lnTo>
                    <a:pt x="2148" y="1572"/>
                  </a:lnTo>
                  <a:lnTo>
                    <a:pt x="2153" y="1538"/>
                  </a:lnTo>
                  <a:lnTo>
                    <a:pt x="2156" y="1504"/>
                  </a:lnTo>
                  <a:lnTo>
                    <a:pt x="2159" y="1468"/>
                  </a:lnTo>
                  <a:lnTo>
                    <a:pt x="2160" y="1432"/>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54" name="Freeform 13"/>
            <p:cNvSpPr>
              <a:spLocks noEditPoints="1"/>
            </p:cNvSpPr>
            <p:nvPr/>
          </p:nvSpPr>
          <p:spPr bwMode="auto">
            <a:xfrm>
              <a:off x="6261099" y="4703763"/>
              <a:ext cx="77788" cy="22225"/>
            </a:xfrm>
            <a:custGeom>
              <a:avLst/>
              <a:gdLst>
                <a:gd name="T0" fmla="*/ 984 w 1083"/>
                <a:gd name="T1" fmla="*/ 4 h 317"/>
                <a:gd name="T2" fmla="*/ 1005 w 1083"/>
                <a:gd name="T3" fmla="*/ 0 h 317"/>
                <a:gd name="T4" fmla="*/ 1027 w 1083"/>
                <a:gd name="T5" fmla="*/ 2 h 317"/>
                <a:gd name="T6" fmla="*/ 1046 w 1083"/>
                <a:gd name="T7" fmla="*/ 9 h 317"/>
                <a:gd name="T8" fmla="*/ 1063 w 1083"/>
                <a:gd name="T9" fmla="*/ 23 h 317"/>
                <a:gd name="T10" fmla="*/ 1076 w 1083"/>
                <a:gd name="T11" fmla="*/ 41 h 317"/>
                <a:gd name="T12" fmla="*/ 1082 w 1083"/>
                <a:gd name="T13" fmla="*/ 62 h 317"/>
                <a:gd name="T14" fmla="*/ 1082 w 1083"/>
                <a:gd name="T15" fmla="*/ 83 h 317"/>
                <a:gd name="T16" fmla="*/ 1077 w 1083"/>
                <a:gd name="T17" fmla="*/ 103 h 317"/>
                <a:gd name="T18" fmla="*/ 1065 w 1083"/>
                <a:gd name="T19" fmla="*/ 121 h 317"/>
                <a:gd name="T20" fmla="*/ 1049 w 1083"/>
                <a:gd name="T21" fmla="*/ 136 h 317"/>
                <a:gd name="T22" fmla="*/ 1012 w 1083"/>
                <a:gd name="T23" fmla="*/ 158 h 317"/>
                <a:gd name="T24" fmla="*/ 912 w 1083"/>
                <a:gd name="T25" fmla="*/ 214 h 317"/>
                <a:gd name="T26" fmla="*/ 817 w 1083"/>
                <a:gd name="T27" fmla="*/ 260 h 317"/>
                <a:gd name="T28" fmla="*/ 728 w 1083"/>
                <a:gd name="T29" fmla="*/ 291 h 317"/>
                <a:gd name="T30" fmla="*/ 641 w 1083"/>
                <a:gd name="T31" fmla="*/ 311 h 317"/>
                <a:gd name="T32" fmla="*/ 554 w 1083"/>
                <a:gd name="T33" fmla="*/ 317 h 317"/>
                <a:gd name="T34" fmla="*/ 601 w 1083"/>
                <a:gd name="T35" fmla="*/ 169 h 317"/>
                <a:gd name="T36" fmla="*/ 670 w 1083"/>
                <a:gd name="T37" fmla="*/ 156 h 317"/>
                <a:gd name="T38" fmla="*/ 745 w 1083"/>
                <a:gd name="T39" fmla="*/ 131 h 317"/>
                <a:gd name="T40" fmla="*/ 824 w 1083"/>
                <a:gd name="T41" fmla="*/ 95 h 317"/>
                <a:gd name="T42" fmla="*/ 910 w 1083"/>
                <a:gd name="T43" fmla="*/ 49 h 317"/>
                <a:gd name="T44" fmla="*/ 1049 w 1083"/>
                <a:gd name="T45" fmla="*/ 136 h 317"/>
                <a:gd name="T46" fmla="*/ 497 w 1083"/>
                <a:gd name="T47" fmla="*/ 315 h 317"/>
                <a:gd name="T48" fmla="*/ 408 w 1083"/>
                <a:gd name="T49" fmla="*/ 300 h 317"/>
                <a:gd name="T50" fmla="*/ 316 w 1083"/>
                <a:gd name="T51" fmla="*/ 273 h 317"/>
                <a:gd name="T52" fmla="*/ 219 w 1083"/>
                <a:gd name="T53" fmla="*/ 232 h 317"/>
                <a:gd name="T54" fmla="*/ 113 w 1083"/>
                <a:gd name="T55" fmla="*/ 179 h 317"/>
                <a:gd name="T56" fmla="*/ 110 w 1083"/>
                <a:gd name="T57" fmla="*/ 10 h 317"/>
                <a:gd name="T58" fmla="*/ 210 w 1083"/>
                <a:gd name="T59" fmla="*/ 65 h 317"/>
                <a:gd name="T60" fmla="*/ 300 w 1083"/>
                <a:gd name="T61" fmla="*/ 109 h 317"/>
                <a:gd name="T62" fmla="*/ 383 w 1083"/>
                <a:gd name="T63" fmla="*/ 141 h 317"/>
                <a:gd name="T64" fmla="*/ 458 w 1083"/>
                <a:gd name="T65" fmla="*/ 162 h 317"/>
                <a:gd name="T66" fmla="*/ 531 w 1083"/>
                <a:gd name="T67" fmla="*/ 171 h 317"/>
                <a:gd name="T68" fmla="*/ 37 w 1083"/>
                <a:gd name="T69" fmla="*/ 137 h 317"/>
                <a:gd name="T70" fmla="*/ 19 w 1083"/>
                <a:gd name="T71" fmla="*/ 122 h 317"/>
                <a:gd name="T72" fmla="*/ 7 w 1083"/>
                <a:gd name="T73" fmla="*/ 105 h 317"/>
                <a:gd name="T74" fmla="*/ 1 w 1083"/>
                <a:gd name="T75" fmla="*/ 85 h 317"/>
                <a:gd name="T76" fmla="*/ 0 w 1083"/>
                <a:gd name="T77" fmla="*/ 64 h 317"/>
                <a:gd name="T78" fmla="*/ 6 w 1083"/>
                <a:gd name="T79" fmla="*/ 44 h 317"/>
                <a:gd name="T80" fmla="*/ 18 w 1083"/>
                <a:gd name="T81" fmla="*/ 25 h 317"/>
                <a:gd name="T82" fmla="*/ 34 w 1083"/>
                <a:gd name="T83" fmla="*/ 11 h 317"/>
                <a:gd name="T84" fmla="*/ 55 w 1083"/>
                <a:gd name="T85" fmla="*/ 2 h 317"/>
                <a:gd name="T86" fmla="*/ 75 w 1083"/>
                <a:gd name="T87" fmla="*/ 0 h 317"/>
                <a:gd name="T88" fmla="*/ 96 w 1083"/>
                <a:gd name="T89" fmla="*/ 4 h 317"/>
                <a:gd name="T90" fmla="*/ 37 w 1083"/>
                <a:gd name="T91" fmla="*/ 13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317">
                  <a:moveTo>
                    <a:pt x="971" y="11"/>
                  </a:moveTo>
                  <a:lnTo>
                    <a:pt x="978" y="7"/>
                  </a:lnTo>
                  <a:lnTo>
                    <a:pt x="984" y="4"/>
                  </a:lnTo>
                  <a:lnTo>
                    <a:pt x="991" y="2"/>
                  </a:lnTo>
                  <a:lnTo>
                    <a:pt x="998" y="1"/>
                  </a:lnTo>
                  <a:lnTo>
                    <a:pt x="1005" y="0"/>
                  </a:lnTo>
                  <a:lnTo>
                    <a:pt x="1012" y="0"/>
                  </a:lnTo>
                  <a:lnTo>
                    <a:pt x="1020" y="0"/>
                  </a:lnTo>
                  <a:lnTo>
                    <a:pt x="1027" y="2"/>
                  </a:lnTo>
                  <a:lnTo>
                    <a:pt x="1034" y="4"/>
                  </a:lnTo>
                  <a:lnTo>
                    <a:pt x="1040" y="6"/>
                  </a:lnTo>
                  <a:lnTo>
                    <a:pt x="1046" y="9"/>
                  </a:lnTo>
                  <a:lnTo>
                    <a:pt x="1052" y="13"/>
                  </a:lnTo>
                  <a:lnTo>
                    <a:pt x="1058" y="17"/>
                  </a:lnTo>
                  <a:lnTo>
                    <a:pt x="1063" y="23"/>
                  </a:lnTo>
                  <a:lnTo>
                    <a:pt x="1068" y="29"/>
                  </a:lnTo>
                  <a:lnTo>
                    <a:pt x="1072" y="35"/>
                  </a:lnTo>
                  <a:lnTo>
                    <a:pt x="1076" y="41"/>
                  </a:lnTo>
                  <a:lnTo>
                    <a:pt x="1078" y="48"/>
                  </a:lnTo>
                  <a:lnTo>
                    <a:pt x="1081" y="55"/>
                  </a:lnTo>
                  <a:lnTo>
                    <a:pt x="1082" y="62"/>
                  </a:lnTo>
                  <a:lnTo>
                    <a:pt x="1083" y="69"/>
                  </a:lnTo>
                  <a:lnTo>
                    <a:pt x="1083" y="76"/>
                  </a:lnTo>
                  <a:lnTo>
                    <a:pt x="1082" y="83"/>
                  </a:lnTo>
                  <a:lnTo>
                    <a:pt x="1081" y="90"/>
                  </a:lnTo>
                  <a:lnTo>
                    <a:pt x="1079" y="96"/>
                  </a:lnTo>
                  <a:lnTo>
                    <a:pt x="1077" y="103"/>
                  </a:lnTo>
                  <a:lnTo>
                    <a:pt x="1073" y="109"/>
                  </a:lnTo>
                  <a:lnTo>
                    <a:pt x="1070" y="115"/>
                  </a:lnTo>
                  <a:lnTo>
                    <a:pt x="1065" y="121"/>
                  </a:lnTo>
                  <a:lnTo>
                    <a:pt x="1060" y="126"/>
                  </a:lnTo>
                  <a:lnTo>
                    <a:pt x="1055" y="132"/>
                  </a:lnTo>
                  <a:lnTo>
                    <a:pt x="1049" y="136"/>
                  </a:lnTo>
                  <a:lnTo>
                    <a:pt x="971" y="11"/>
                  </a:lnTo>
                  <a:close/>
                  <a:moveTo>
                    <a:pt x="1049" y="136"/>
                  </a:moveTo>
                  <a:lnTo>
                    <a:pt x="1012" y="158"/>
                  </a:lnTo>
                  <a:lnTo>
                    <a:pt x="978" y="178"/>
                  </a:lnTo>
                  <a:lnTo>
                    <a:pt x="944" y="197"/>
                  </a:lnTo>
                  <a:lnTo>
                    <a:pt x="912" y="214"/>
                  </a:lnTo>
                  <a:lnTo>
                    <a:pt x="879" y="230"/>
                  </a:lnTo>
                  <a:lnTo>
                    <a:pt x="848" y="246"/>
                  </a:lnTo>
                  <a:lnTo>
                    <a:pt x="817" y="260"/>
                  </a:lnTo>
                  <a:lnTo>
                    <a:pt x="787" y="272"/>
                  </a:lnTo>
                  <a:lnTo>
                    <a:pt x="757" y="282"/>
                  </a:lnTo>
                  <a:lnTo>
                    <a:pt x="728" y="291"/>
                  </a:lnTo>
                  <a:lnTo>
                    <a:pt x="699" y="299"/>
                  </a:lnTo>
                  <a:lnTo>
                    <a:pt x="669" y="306"/>
                  </a:lnTo>
                  <a:lnTo>
                    <a:pt x="641" y="311"/>
                  </a:lnTo>
                  <a:lnTo>
                    <a:pt x="612" y="314"/>
                  </a:lnTo>
                  <a:lnTo>
                    <a:pt x="584" y="316"/>
                  </a:lnTo>
                  <a:lnTo>
                    <a:pt x="554" y="317"/>
                  </a:lnTo>
                  <a:lnTo>
                    <a:pt x="554" y="172"/>
                  </a:lnTo>
                  <a:lnTo>
                    <a:pt x="577" y="171"/>
                  </a:lnTo>
                  <a:lnTo>
                    <a:pt x="601" y="169"/>
                  </a:lnTo>
                  <a:lnTo>
                    <a:pt x="624" y="166"/>
                  </a:lnTo>
                  <a:lnTo>
                    <a:pt x="647" y="161"/>
                  </a:lnTo>
                  <a:lnTo>
                    <a:pt x="670" y="156"/>
                  </a:lnTo>
                  <a:lnTo>
                    <a:pt x="695" y="149"/>
                  </a:lnTo>
                  <a:lnTo>
                    <a:pt x="720" y="141"/>
                  </a:lnTo>
                  <a:lnTo>
                    <a:pt x="745" y="131"/>
                  </a:lnTo>
                  <a:lnTo>
                    <a:pt x="770" y="120"/>
                  </a:lnTo>
                  <a:lnTo>
                    <a:pt x="796" y="108"/>
                  </a:lnTo>
                  <a:lnTo>
                    <a:pt x="824" y="95"/>
                  </a:lnTo>
                  <a:lnTo>
                    <a:pt x="851" y="81"/>
                  </a:lnTo>
                  <a:lnTo>
                    <a:pt x="880" y="65"/>
                  </a:lnTo>
                  <a:lnTo>
                    <a:pt x="910" y="49"/>
                  </a:lnTo>
                  <a:lnTo>
                    <a:pt x="940" y="31"/>
                  </a:lnTo>
                  <a:lnTo>
                    <a:pt x="971" y="11"/>
                  </a:lnTo>
                  <a:lnTo>
                    <a:pt x="1049" y="136"/>
                  </a:lnTo>
                  <a:close/>
                  <a:moveTo>
                    <a:pt x="554" y="317"/>
                  </a:moveTo>
                  <a:lnTo>
                    <a:pt x="525" y="317"/>
                  </a:lnTo>
                  <a:lnTo>
                    <a:pt x="497" y="315"/>
                  </a:lnTo>
                  <a:lnTo>
                    <a:pt x="467" y="311"/>
                  </a:lnTo>
                  <a:lnTo>
                    <a:pt x="438" y="306"/>
                  </a:lnTo>
                  <a:lnTo>
                    <a:pt x="408" y="300"/>
                  </a:lnTo>
                  <a:lnTo>
                    <a:pt x="379" y="293"/>
                  </a:lnTo>
                  <a:lnTo>
                    <a:pt x="347" y="283"/>
                  </a:lnTo>
                  <a:lnTo>
                    <a:pt x="316" y="273"/>
                  </a:lnTo>
                  <a:lnTo>
                    <a:pt x="285" y="261"/>
                  </a:lnTo>
                  <a:lnTo>
                    <a:pt x="252" y="248"/>
                  </a:lnTo>
                  <a:lnTo>
                    <a:pt x="219" y="232"/>
                  </a:lnTo>
                  <a:lnTo>
                    <a:pt x="185" y="216"/>
                  </a:lnTo>
                  <a:lnTo>
                    <a:pt x="150" y="198"/>
                  </a:lnTo>
                  <a:lnTo>
                    <a:pt x="113" y="179"/>
                  </a:lnTo>
                  <a:lnTo>
                    <a:pt x="75" y="159"/>
                  </a:lnTo>
                  <a:lnTo>
                    <a:pt x="37" y="137"/>
                  </a:lnTo>
                  <a:lnTo>
                    <a:pt x="110" y="10"/>
                  </a:lnTo>
                  <a:lnTo>
                    <a:pt x="145" y="30"/>
                  </a:lnTo>
                  <a:lnTo>
                    <a:pt x="178" y="48"/>
                  </a:lnTo>
                  <a:lnTo>
                    <a:pt x="210" y="65"/>
                  </a:lnTo>
                  <a:lnTo>
                    <a:pt x="241" y="81"/>
                  </a:lnTo>
                  <a:lnTo>
                    <a:pt x="271" y="95"/>
                  </a:lnTo>
                  <a:lnTo>
                    <a:pt x="300" y="109"/>
                  </a:lnTo>
                  <a:lnTo>
                    <a:pt x="328" y="120"/>
                  </a:lnTo>
                  <a:lnTo>
                    <a:pt x="355" y="132"/>
                  </a:lnTo>
                  <a:lnTo>
                    <a:pt x="383" y="141"/>
                  </a:lnTo>
                  <a:lnTo>
                    <a:pt x="409" y="149"/>
                  </a:lnTo>
                  <a:lnTo>
                    <a:pt x="434" y="156"/>
                  </a:lnTo>
                  <a:lnTo>
                    <a:pt x="458" y="162"/>
                  </a:lnTo>
                  <a:lnTo>
                    <a:pt x="484" y="166"/>
                  </a:lnTo>
                  <a:lnTo>
                    <a:pt x="507" y="169"/>
                  </a:lnTo>
                  <a:lnTo>
                    <a:pt x="531" y="171"/>
                  </a:lnTo>
                  <a:lnTo>
                    <a:pt x="554" y="172"/>
                  </a:lnTo>
                  <a:lnTo>
                    <a:pt x="554" y="317"/>
                  </a:lnTo>
                  <a:close/>
                  <a:moveTo>
                    <a:pt x="37" y="137"/>
                  </a:moveTo>
                  <a:lnTo>
                    <a:pt x="30" y="133"/>
                  </a:lnTo>
                  <a:lnTo>
                    <a:pt x="24" y="127"/>
                  </a:lnTo>
                  <a:lnTo>
                    <a:pt x="19" y="122"/>
                  </a:lnTo>
                  <a:lnTo>
                    <a:pt x="14" y="117"/>
                  </a:lnTo>
                  <a:lnTo>
                    <a:pt x="11" y="111"/>
                  </a:lnTo>
                  <a:lnTo>
                    <a:pt x="7" y="105"/>
                  </a:lnTo>
                  <a:lnTo>
                    <a:pt x="4" y="99"/>
                  </a:lnTo>
                  <a:lnTo>
                    <a:pt x="2" y="92"/>
                  </a:lnTo>
                  <a:lnTo>
                    <a:pt x="1" y="85"/>
                  </a:lnTo>
                  <a:lnTo>
                    <a:pt x="0" y="78"/>
                  </a:lnTo>
                  <a:lnTo>
                    <a:pt x="0" y="71"/>
                  </a:lnTo>
                  <a:lnTo>
                    <a:pt x="0" y="64"/>
                  </a:lnTo>
                  <a:lnTo>
                    <a:pt x="2" y="57"/>
                  </a:lnTo>
                  <a:lnTo>
                    <a:pt x="4" y="50"/>
                  </a:lnTo>
                  <a:lnTo>
                    <a:pt x="6" y="44"/>
                  </a:lnTo>
                  <a:lnTo>
                    <a:pt x="10" y="37"/>
                  </a:lnTo>
                  <a:lnTo>
                    <a:pt x="14" y="31"/>
                  </a:lnTo>
                  <a:lnTo>
                    <a:pt x="18" y="25"/>
                  </a:lnTo>
                  <a:lnTo>
                    <a:pt x="23" y="19"/>
                  </a:lnTo>
                  <a:lnTo>
                    <a:pt x="29" y="14"/>
                  </a:lnTo>
                  <a:lnTo>
                    <a:pt x="34" y="11"/>
                  </a:lnTo>
                  <a:lnTo>
                    <a:pt x="42" y="7"/>
                  </a:lnTo>
                  <a:lnTo>
                    <a:pt x="48" y="4"/>
                  </a:lnTo>
                  <a:lnTo>
                    <a:pt x="55" y="2"/>
                  </a:lnTo>
                  <a:lnTo>
                    <a:pt x="61" y="1"/>
                  </a:lnTo>
                  <a:lnTo>
                    <a:pt x="68" y="0"/>
                  </a:lnTo>
                  <a:lnTo>
                    <a:pt x="75" y="0"/>
                  </a:lnTo>
                  <a:lnTo>
                    <a:pt x="82" y="0"/>
                  </a:lnTo>
                  <a:lnTo>
                    <a:pt x="89" y="2"/>
                  </a:lnTo>
                  <a:lnTo>
                    <a:pt x="96" y="4"/>
                  </a:lnTo>
                  <a:lnTo>
                    <a:pt x="103" y="6"/>
                  </a:lnTo>
                  <a:lnTo>
                    <a:pt x="110" y="10"/>
                  </a:lnTo>
                  <a:lnTo>
                    <a:pt x="37" y="1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55" name="Freeform 14"/>
            <p:cNvSpPr>
              <a:spLocks/>
            </p:cNvSpPr>
            <p:nvPr/>
          </p:nvSpPr>
          <p:spPr bwMode="auto">
            <a:xfrm>
              <a:off x="6148387" y="4679951"/>
              <a:ext cx="292100" cy="165100"/>
            </a:xfrm>
            <a:custGeom>
              <a:avLst/>
              <a:gdLst>
                <a:gd name="T0" fmla="*/ 4020 w 4047"/>
                <a:gd name="T1" fmla="*/ 2217 h 2278"/>
                <a:gd name="T2" fmla="*/ 4037 w 4047"/>
                <a:gd name="T3" fmla="*/ 2024 h 2278"/>
                <a:gd name="T4" fmla="*/ 4046 w 4047"/>
                <a:gd name="T5" fmla="*/ 1827 h 2278"/>
                <a:gd name="T6" fmla="*/ 4046 w 4047"/>
                <a:gd name="T7" fmla="*/ 1629 h 2278"/>
                <a:gd name="T8" fmla="*/ 4034 w 4047"/>
                <a:gd name="T9" fmla="*/ 1434 h 2278"/>
                <a:gd name="T10" fmla="*/ 4006 w 4047"/>
                <a:gd name="T11" fmla="*/ 1243 h 2278"/>
                <a:gd name="T12" fmla="*/ 3959 w 4047"/>
                <a:gd name="T13" fmla="*/ 1059 h 2278"/>
                <a:gd name="T14" fmla="*/ 3892 w 4047"/>
                <a:gd name="T15" fmla="*/ 887 h 2278"/>
                <a:gd name="T16" fmla="*/ 3801 w 4047"/>
                <a:gd name="T17" fmla="*/ 729 h 2278"/>
                <a:gd name="T18" fmla="*/ 3683 w 4047"/>
                <a:gd name="T19" fmla="*/ 589 h 2278"/>
                <a:gd name="T20" fmla="*/ 3534 w 4047"/>
                <a:gd name="T21" fmla="*/ 468 h 2278"/>
                <a:gd name="T22" fmla="*/ 3370 w 4047"/>
                <a:gd name="T23" fmla="*/ 373 h 2278"/>
                <a:gd name="T24" fmla="*/ 3208 w 4047"/>
                <a:gd name="T25" fmla="*/ 290 h 2278"/>
                <a:gd name="T26" fmla="*/ 3048 w 4047"/>
                <a:gd name="T27" fmla="*/ 217 h 2278"/>
                <a:gd name="T28" fmla="*/ 2888 w 4047"/>
                <a:gd name="T29" fmla="*/ 155 h 2278"/>
                <a:gd name="T30" fmla="*/ 2730 w 4047"/>
                <a:gd name="T31" fmla="*/ 101 h 2278"/>
                <a:gd name="T32" fmla="*/ 2653 w 4047"/>
                <a:gd name="T33" fmla="*/ 89 h 2278"/>
                <a:gd name="T34" fmla="*/ 2739 w 4047"/>
                <a:gd name="T35" fmla="*/ 149 h 2278"/>
                <a:gd name="T36" fmla="*/ 2809 w 4047"/>
                <a:gd name="T37" fmla="*/ 202 h 2278"/>
                <a:gd name="T38" fmla="*/ 2875 w 4047"/>
                <a:gd name="T39" fmla="*/ 259 h 2278"/>
                <a:gd name="T40" fmla="*/ 2937 w 4047"/>
                <a:gd name="T41" fmla="*/ 319 h 2278"/>
                <a:gd name="T42" fmla="*/ 2995 w 4047"/>
                <a:gd name="T43" fmla="*/ 382 h 2278"/>
                <a:gd name="T44" fmla="*/ 3047 w 4047"/>
                <a:gd name="T45" fmla="*/ 448 h 2278"/>
                <a:gd name="T46" fmla="*/ 3092 w 4047"/>
                <a:gd name="T47" fmla="*/ 515 h 2278"/>
                <a:gd name="T48" fmla="*/ 3131 w 4047"/>
                <a:gd name="T49" fmla="*/ 584 h 2278"/>
                <a:gd name="T50" fmla="*/ 3160 w 4047"/>
                <a:gd name="T51" fmla="*/ 653 h 2278"/>
                <a:gd name="T52" fmla="*/ 3180 w 4047"/>
                <a:gd name="T53" fmla="*/ 723 h 2278"/>
                <a:gd name="T54" fmla="*/ 3190 w 4047"/>
                <a:gd name="T55" fmla="*/ 794 h 2278"/>
                <a:gd name="T56" fmla="*/ 2867 w 4047"/>
                <a:gd name="T57" fmla="*/ 821 h 2278"/>
                <a:gd name="T58" fmla="*/ 2115 w 4047"/>
                <a:gd name="T59" fmla="*/ 1521 h 2278"/>
                <a:gd name="T60" fmla="*/ 1353 w 4047"/>
                <a:gd name="T61" fmla="*/ 800 h 2278"/>
                <a:gd name="T62" fmla="*/ 1002 w 4047"/>
                <a:gd name="T63" fmla="*/ 795 h 2278"/>
                <a:gd name="T64" fmla="*/ 1042 w 4047"/>
                <a:gd name="T65" fmla="*/ 699 h 2278"/>
                <a:gd name="T66" fmla="*/ 1117 w 4047"/>
                <a:gd name="T67" fmla="*/ 557 h 2278"/>
                <a:gd name="T68" fmla="*/ 1208 w 4047"/>
                <a:gd name="T69" fmla="*/ 419 h 2278"/>
                <a:gd name="T70" fmla="*/ 1311 w 4047"/>
                <a:gd name="T71" fmla="*/ 293 h 2278"/>
                <a:gd name="T72" fmla="*/ 1403 w 4047"/>
                <a:gd name="T73" fmla="*/ 199 h 2278"/>
                <a:gd name="T74" fmla="*/ 1460 w 4047"/>
                <a:gd name="T75" fmla="*/ 149 h 2278"/>
                <a:gd name="T76" fmla="*/ 1543 w 4047"/>
                <a:gd name="T77" fmla="*/ 85 h 2278"/>
                <a:gd name="T78" fmla="*/ 1627 w 4047"/>
                <a:gd name="T79" fmla="*/ 31 h 2278"/>
                <a:gd name="T80" fmla="*/ 1648 w 4047"/>
                <a:gd name="T81" fmla="*/ 4 h 2278"/>
                <a:gd name="T82" fmla="*/ 1545 w 4047"/>
                <a:gd name="T83" fmla="*/ 22 h 2278"/>
                <a:gd name="T84" fmla="*/ 1443 w 4047"/>
                <a:gd name="T85" fmla="*/ 42 h 2278"/>
                <a:gd name="T86" fmla="*/ 1341 w 4047"/>
                <a:gd name="T87" fmla="*/ 68 h 2278"/>
                <a:gd name="T88" fmla="*/ 1239 w 4047"/>
                <a:gd name="T89" fmla="*/ 98 h 2278"/>
                <a:gd name="T90" fmla="*/ 1138 w 4047"/>
                <a:gd name="T91" fmla="*/ 133 h 2278"/>
                <a:gd name="T92" fmla="*/ 937 w 4047"/>
                <a:gd name="T93" fmla="*/ 216 h 2278"/>
                <a:gd name="T94" fmla="*/ 738 w 4047"/>
                <a:gd name="T95" fmla="*/ 319 h 2278"/>
                <a:gd name="T96" fmla="*/ 555 w 4047"/>
                <a:gd name="T97" fmla="*/ 432 h 2278"/>
                <a:gd name="T98" fmla="*/ 415 w 4047"/>
                <a:gd name="T99" fmla="*/ 556 h 2278"/>
                <a:gd name="T100" fmla="*/ 297 w 4047"/>
                <a:gd name="T101" fmla="*/ 703 h 2278"/>
                <a:gd name="T102" fmla="*/ 198 w 4047"/>
                <a:gd name="T103" fmla="*/ 869 h 2278"/>
                <a:gd name="T104" fmla="*/ 120 w 4047"/>
                <a:gd name="T105" fmla="*/ 1052 h 2278"/>
                <a:gd name="T106" fmla="*/ 61 w 4047"/>
                <a:gd name="T107" fmla="*/ 1245 h 2278"/>
                <a:gd name="T108" fmla="*/ 23 w 4047"/>
                <a:gd name="T109" fmla="*/ 1445 h 2278"/>
                <a:gd name="T110" fmla="*/ 3 w 4047"/>
                <a:gd name="T111" fmla="*/ 1647 h 2278"/>
                <a:gd name="T112" fmla="*/ 1 w 4047"/>
                <a:gd name="T113" fmla="*/ 1846 h 2278"/>
                <a:gd name="T114" fmla="*/ 17 w 4047"/>
                <a:gd name="T115" fmla="*/ 2039 h 2278"/>
                <a:gd name="T116" fmla="*/ 50 w 4047"/>
                <a:gd name="T117" fmla="*/ 2222 h 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7" h="2278">
                  <a:moveTo>
                    <a:pt x="65" y="2278"/>
                  </a:moveTo>
                  <a:lnTo>
                    <a:pt x="4014" y="2278"/>
                  </a:lnTo>
                  <a:lnTo>
                    <a:pt x="4020" y="2217"/>
                  </a:lnTo>
                  <a:lnTo>
                    <a:pt x="4026" y="2153"/>
                  </a:lnTo>
                  <a:lnTo>
                    <a:pt x="4032" y="2089"/>
                  </a:lnTo>
                  <a:lnTo>
                    <a:pt x="4037" y="2024"/>
                  </a:lnTo>
                  <a:lnTo>
                    <a:pt x="4041" y="1959"/>
                  </a:lnTo>
                  <a:lnTo>
                    <a:pt x="4044" y="1894"/>
                  </a:lnTo>
                  <a:lnTo>
                    <a:pt x="4046" y="1827"/>
                  </a:lnTo>
                  <a:lnTo>
                    <a:pt x="4047" y="1762"/>
                  </a:lnTo>
                  <a:lnTo>
                    <a:pt x="4047" y="1696"/>
                  </a:lnTo>
                  <a:lnTo>
                    <a:pt x="4046" y="1629"/>
                  </a:lnTo>
                  <a:lnTo>
                    <a:pt x="4044" y="1564"/>
                  </a:lnTo>
                  <a:lnTo>
                    <a:pt x="4040" y="1498"/>
                  </a:lnTo>
                  <a:lnTo>
                    <a:pt x="4034" y="1434"/>
                  </a:lnTo>
                  <a:lnTo>
                    <a:pt x="4026" y="1369"/>
                  </a:lnTo>
                  <a:lnTo>
                    <a:pt x="4017" y="1305"/>
                  </a:lnTo>
                  <a:lnTo>
                    <a:pt x="4006" y="1243"/>
                  </a:lnTo>
                  <a:lnTo>
                    <a:pt x="3992" y="1180"/>
                  </a:lnTo>
                  <a:lnTo>
                    <a:pt x="3977" y="1119"/>
                  </a:lnTo>
                  <a:lnTo>
                    <a:pt x="3959" y="1059"/>
                  </a:lnTo>
                  <a:lnTo>
                    <a:pt x="3940" y="1001"/>
                  </a:lnTo>
                  <a:lnTo>
                    <a:pt x="3917" y="943"/>
                  </a:lnTo>
                  <a:lnTo>
                    <a:pt x="3892" y="887"/>
                  </a:lnTo>
                  <a:lnTo>
                    <a:pt x="3864" y="833"/>
                  </a:lnTo>
                  <a:lnTo>
                    <a:pt x="3834" y="780"/>
                  </a:lnTo>
                  <a:lnTo>
                    <a:pt x="3801" y="729"/>
                  </a:lnTo>
                  <a:lnTo>
                    <a:pt x="3764" y="680"/>
                  </a:lnTo>
                  <a:lnTo>
                    <a:pt x="3725" y="633"/>
                  </a:lnTo>
                  <a:lnTo>
                    <a:pt x="3683" y="589"/>
                  </a:lnTo>
                  <a:lnTo>
                    <a:pt x="3636" y="545"/>
                  </a:lnTo>
                  <a:lnTo>
                    <a:pt x="3587" y="506"/>
                  </a:lnTo>
                  <a:lnTo>
                    <a:pt x="3534" y="468"/>
                  </a:lnTo>
                  <a:lnTo>
                    <a:pt x="3478" y="433"/>
                  </a:lnTo>
                  <a:lnTo>
                    <a:pt x="3423" y="402"/>
                  </a:lnTo>
                  <a:lnTo>
                    <a:pt x="3370" y="373"/>
                  </a:lnTo>
                  <a:lnTo>
                    <a:pt x="3316" y="345"/>
                  </a:lnTo>
                  <a:lnTo>
                    <a:pt x="3262" y="316"/>
                  </a:lnTo>
                  <a:lnTo>
                    <a:pt x="3208" y="290"/>
                  </a:lnTo>
                  <a:lnTo>
                    <a:pt x="3155" y="265"/>
                  </a:lnTo>
                  <a:lnTo>
                    <a:pt x="3101" y="241"/>
                  </a:lnTo>
                  <a:lnTo>
                    <a:pt x="3048" y="217"/>
                  </a:lnTo>
                  <a:lnTo>
                    <a:pt x="2994" y="195"/>
                  </a:lnTo>
                  <a:lnTo>
                    <a:pt x="2942" y="174"/>
                  </a:lnTo>
                  <a:lnTo>
                    <a:pt x="2888" y="155"/>
                  </a:lnTo>
                  <a:lnTo>
                    <a:pt x="2835" y="136"/>
                  </a:lnTo>
                  <a:lnTo>
                    <a:pt x="2782" y="118"/>
                  </a:lnTo>
                  <a:lnTo>
                    <a:pt x="2730" y="101"/>
                  </a:lnTo>
                  <a:lnTo>
                    <a:pt x="2676" y="85"/>
                  </a:lnTo>
                  <a:lnTo>
                    <a:pt x="2624" y="71"/>
                  </a:lnTo>
                  <a:lnTo>
                    <a:pt x="2653" y="89"/>
                  </a:lnTo>
                  <a:lnTo>
                    <a:pt x="2681" y="108"/>
                  </a:lnTo>
                  <a:lnTo>
                    <a:pt x="2711" y="128"/>
                  </a:lnTo>
                  <a:lnTo>
                    <a:pt x="2739" y="149"/>
                  </a:lnTo>
                  <a:lnTo>
                    <a:pt x="2762" y="166"/>
                  </a:lnTo>
                  <a:lnTo>
                    <a:pt x="2785" y="184"/>
                  </a:lnTo>
                  <a:lnTo>
                    <a:pt x="2809" y="202"/>
                  </a:lnTo>
                  <a:lnTo>
                    <a:pt x="2831" y="220"/>
                  </a:lnTo>
                  <a:lnTo>
                    <a:pt x="2853" y="240"/>
                  </a:lnTo>
                  <a:lnTo>
                    <a:pt x="2875" y="259"/>
                  </a:lnTo>
                  <a:lnTo>
                    <a:pt x="2896" y="279"/>
                  </a:lnTo>
                  <a:lnTo>
                    <a:pt x="2917" y="299"/>
                  </a:lnTo>
                  <a:lnTo>
                    <a:pt x="2937" y="319"/>
                  </a:lnTo>
                  <a:lnTo>
                    <a:pt x="2957" y="340"/>
                  </a:lnTo>
                  <a:lnTo>
                    <a:pt x="2976" y="361"/>
                  </a:lnTo>
                  <a:lnTo>
                    <a:pt x="2995" y="382"/>
                  </a:lnTo>
                  <a:lnTo>
                    <a:pt x="3012" y="404"/>
                  </a:lnTo>
                  <a:lnTo>
                    <a:pt x="3031" y="425"/>
                  </a:lnTo>
                  <a:lnTo>
                    <a:pt x="3047" y="448"/>
                  </a:lnTo>
                  <a:lnTo>
                    <a:pt x="3063" y="470"/>
                  </a:lnTo>
                  <a:lnTo>
                    <a:pt x="3078" y="492"/>
                  </a:lnTo>
                  <a:lnTo>
                    <a:pt x="3092" y="515"/>
                  </a:lnTo>
                  <a:lnTo>
                    <a:pt x="3105" y="537"/>
                  </a:lnTo>
                  <a:lnTo>
                    <a:pt x="3118" y="561"/>
                  </a:lnTo>
                  <a:lnTo>
                    <a:pt x="3131" y="584"/>
                  </a:lnTo>
                  <a:lnTo>
                    <a:pt x="3141" y="606"/>
                  </a:lnTo>
                  <a:lnTo>
                    <a:pt x="3151" y="629"/>
                  </a:lnTo>
                  <a:lnTo>
                    <a:pt x="3160" y="653"/>
                  </a:lnTo>
                  <a:lnTo>
                    <a:pt x="3168" y="677"/>
                  </a:lnTo>
                  <a:lnTo>
                    <a:pt x="3174" y="700"/>
                  </a:lnTo>
                  <a:lnTo>
                    <a:pt x="3180" y="723"/>
                  </a:lnTo>
                  <a:lnTo>
                    <a:pt x="3185" y="747"/>
                  </a:lnTo>
                  <a:lnTo>
                    <a:pt x="3188" y="770"/>
                  </a:lnTo>
                  <a:lnTo>
                    <a:pt x="3190" y="794"/>
                  </a:lnTo>
                  <a:lnTo>
                    <a:pt x="3191" y="817"/>
                  </a:lnTo>
                  <a:lnTo>
                    <a:pt x="3191" y="841"/>
                  </a:lnTo>
                  <a:lnTo>
                    <a:pt x="2867" y="821"/>
                  </a:lnTo>
                  <a:lnTo>
                    <a:pt x="2957" y="1038"/>
                  </a:lnTo>
                  <a:lnTo>
                    <a:pt x="2534" y="1280"/>
                  </a:lnTo>
                  <a:lnTo>
                    <a:pt x="2115" y="1521"/>
                  </a:lnTo>
                  <a:lnTo>
                    <a:pt x="1696" y="1280"/>
                  </a:lnTo>
                  <a:lnTo>
                    <a:pt x="1278" y="1038"/>
                  </a:lnTo>
                  <a:lnTo>
                    <a:pt x="1353" y="800"/>
                  </a:lnTo>
                  <a:lnTo>
                    <a:pt x="985" y="843"/>
                  </a:lnTo>
                  <a:lnTo>
                    <a:pt x="993" y="819"/>
                  </a:lnTo>
                  <a:lnTo>
                    <a:pt x="1002" y="795"/>
                  </a:lnTo>
                  <a:lnTo>
                    <a:pt x="1011" y="770"/>
                  </a:lnTo>
                  <a:lnTo>
                    <a:pt x="1021" y="747"/>
                  </a:lnTo>
                  <a:lnTo>
                    <a:pt x="1042" y="699"/>
                  </a:lnTo>
                  <a:lnTo>
                    <a:pt x="1066" y="651"/>
                  </a:lnTo>
                  <a:lnTo>
                    <a:pt x="1091" y="603"/>
                  </a:lnTo>
                  <a:lnTo>
                    <a:pt x="1117" y="557"/>
                  </a:lnTo>
                  <a:lnTo>
                    <a:pt x="1146" y="510"/>
                  </a:lnTo>
                  <a:lnTo>
                    <a:pt x="1177" y="465"/>
                  </a:lnTo>
                  <a:lnTo>
                    <a:pt x="1208" y="419"/>
                  </a:lnTo>
                  <a:lnTo>
                    <a:pt x="1241" y="376"/>
                  </a:lnTo>
                  <a:lnTo>
                    <a:pt x="1276" y="333"/>
                  </a:lnTo>
                  <a:lnTo>
                    <a:pt x="1311" y="293"/>
                  </a:lnTo>
                  <a:lnTo>
                    <a:pt x="1346" y="254"/>
                  </a:lnTo>
                  <a:lnTo>
                    <a:pt x="1384" y="217"/>
                  </a:lnTo>
                  <a:lnTo>
                    <a:pt x="1403" y="199"/>
                  </a:lnTo>
                  <a:lnTo>
                    <a:pt x="1422" y="182"/>
                  </a:lnTo>
                  <a:lnTo>
                    <a:pt x="1441" y="165"/>
                  </a:lnTo>
                  <a:lnTo>
                    <a:pt x="1460" y="149"/>
                  </a:lnTo>
                  <a:lnTo>
                    <a:pt x="1488" y="127"/>
                  </a:lnTo>
                  <a:lnTo>
                    <a:pt x="1516" y="105"/>
                  </a:lnTo>
                  <a:lnTo>
                    <a:pt x="1543" y="85"/>
                  </a:lnTo>
                  <a:lnTo>
                    <a:pt x="1571" y="66"/>
                  </a:lnTo>
                  <a:lnTo>
                    <a:pt x="1599" y="48"/>
                  </a:lnTo>
                  <a:lnTo>
                    <a:pt x="1627" y="31"/>
                  </a:lnTo>
                  <a:lnTo>
                    <a:pt x="1654" y="16"/>
                  </a:lnTo>
                  <a:lnTo>
                    <a:pt x="1682" y="0"/>
                  </a:lnTo>
                  <a:lnTo>
                    <a:pt x="1648" y="4"/>
                  </a:lnTo>
                  <a:lnTo>
                    <a:pt x="1614" y="10"/>
                  </a:lnTo>
                  <a:lnTo>
                    <a:pt x="1579" y="16"/>
                  </a:lnTo>
                  <a:lnTo>
                    <a:pt x="1545" y="22"/>
                  </a:lnTo>
                  <a:lnTo>
                    <a:pt x="1511" y="28"/>
                  </a:lnTo>
                  <a:lnTo>
                    <a:pt x="1476" y="35"/>
                  </a:lnTo>
                  <a:lnTo>
                    <a:pt x="1443" y="42"/>
                  </a:lnTo>
                  <a:lnTo>
                    <a:pt x="1409" y="50"/>
                  </a:lnTo>
                  <a:lnTo>
                    <a:pt x="1374" y="59"/>
                  </a:lnTo>
                  <a:lnTo>
                    <a:pt x="1341" y="68"/>
                  </a:lnTo>
                  <a:lnTo>
                    <a:pt x="1307" y="77"/>
                  </a:lnTo>
                  <a:lnTo>
                    <a:pt x="1274" y="87"/>
                  </a:lnTo>
                  <a:lnTo>
                    <a:pt x="1239" y="98"/>
                  </a:lnTo>
                  <a:lnTo>
                    <a:pt x="1206" y="109"/>
                  </a:lnTo>
                  <a:lnTo>
                    <a:pt x="1172" y="121"/>
                  </a:lnTo>
                  <a:lnTo>
                    <a:pt x="1138" y="133"/>
                  </a:lnTo>
                  <a:lnTo>
                    <a:pt x="1071" y="159"/>
                  </a:lnTo>
                  <a:lnTo>
                    <a:pt x="1004" y="187"/>
                  </a:lnTo>
                  <a:lnTo>
                    <a:pt x="937" y="216"/>
                  </a:lnTo>
                  <a:lnTo>
                    <a:pt x="871" y="249"/>
                  </a:lnTo>
                  <a:lnTo>
                    <a:pt x="804" y="283"/>
                  </a:lnTo>
                  <a:lnTo>
                    <a:pt x="738" y="319"/>
                  </a:lnTo>
                  <a:lnTo>
                    <a:pt x="672" y="358"/>
                  </a:lnTo>
                  <a:lnTo>
                    <a:pt x="605" y="398"/>
                  </a:lnTo>
                  <a:lnTo>
                    <a:pt x="555" y="432"/>
                  </a:lnTo>
                  <a:lnTo>
                    <a:pt x="506" y="471"/>
                  </a:lnTo>
                  <a:lnTo>
                    <a:pt x="459" y="512"/>
                  </a:lnTo>
                  <a:lnTo>
                    <a:pt x="415" y="556"/>
                  </a:lnTo>
                  <a:lnTo>
                    <a:pt x="373" y="602"/>
                  </a:lnTo>
                  <a:lnTo>
                    <a:pt x="333" y="651"/>
                  </a:lnTo>
                  <a:lnTo>
                    <a:pt x="297" y="703"/>
                  </a:lnTo>
                  <a:lnTo>
                    <a:pt x="261" y="756"/>
                  </a:lnTo>
                  <a:lnTo>
                    <a:pt x="228" y="812"/>
                  </a:lnTo>
                  <a:lnTo>
                    <a:pt x="198" y="869"/>
                  </a:lnTo>
                  <a:lnTo>
                    <a:pt x="169" y="929"/>
                  </a:lnTo>
                  <a:lnTo>
                    <a:pt x="144" y="989"/>
                  </a:lnTo>
                  <a:lnTo>
                    <a:pt x="120" y="1052"/>
                  </a:lnTo>
                  <a:lnTo>
                    <a:pt x="99" y="1116"/>
                  </a:lnTo>
                  <a:lnTo>
                    <a:pt x="79" y="1179"/>
                  </a:lnTo>
                  <a:lnTo>
                    <a:pt x="61" y="1245"/>
                  </a:lnTo>
                  <a:lnTo>
                    <a:pt x="46" y="1311"/>
                  </a:lnTo>
                  <a:lnTo>
                    <a:pt x="34" y="1378"/>
                  </a:lnTo>
                  <a:lnTo>
                    <a:pt x="23" y="1445"/>
                  </a:lnTo>
                  <a:lnTo>
                    <a:pt x="14" y="1512"/>
                  </a:lnTo>
                  <a:lnTo>
                    <a:pt x="7" y="1580"/>
                  </a:lnTo>
                  <a:lnTo>
                    <a:pt x="3" y="1647"/>
                  </a:lnTo>
                  <a:lnTo>
                    <a:pt x="0" y="1714"/>
                  </a:lnTo>
                  <a:lnTo>
                    <a:pt x="0" y="1781"/>
                  </a:lnTo>
                  <a:lnTo>
                    <a:pt x="1" y="1846"/>
                  </a:lnTo>
                  <a:lnTo>
                    <a:pt x="4" y="1912"/>
                  </a:lnTo>
                  <a:lnTo>
                    <a:pt x="10" y="1977"/>
                  </a:lnTo>
                  <a:lnTo>
                    <a:pt x="17" y="2039"/>
                  </a:lnTo>
                  <a:lnTo>
                    <a:pt x="26" y="2102"/>
                  </a:lnTo>
                  <a:lnTo>
                    <a:pt x="37" y="2162"/>
                  </a:lnTo>
                  <a:lnTo>
                    <a:pt x="50" y="2222"/>
                  </a:lnTo>
                  <a:lnTo>
                    <a:pt x="65" y="2278"/>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grpSp>
    </p:spTree>
    <p:extLst>
      <p:ext uri="{BB962C8B-B14F-4D97-AF65-F5344CB8AC3E}">
        <p14:creationId xmlns:p14="http://schemas.microsoft.com/office/powerpoint/2010/main" xmlns="" val="2156680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6648" y="4659"/>
            <a:ext cx="7977352" cy="881153"/>
          </a:xfrm>
        </p:spPr>
        <p:txBody>
          <a:bodyPr>
            <a:noAutofit/>
          </a:bodyPr>
          <a:lstStyle/>
          <a:p>
            <a:pPr algn="ctr"/>
            <a:r>
              <a:rPr lang="ru-RU" sz="3000" dirty="0"/>
              <a:t>Планируемые изменения </a:t>
            </a:r>
            <a:br>
              <a:rPr lang="ru-RU" sz="3000" dirty="0"/>
            </a:br>
            <a:r>
              <a:rPr lang="ru-RU" sz="3000" dirty="0"/>
              <a:t>в КИМ ОГЭ в 2018 году</a:t>
            </a:r>
          </a:p>
        </p:txBody>
      </p:sp>
      <p:sp>
        <p:nvSpPr>
          <p:cNvPr id="3" name="Объект 2"/>
          <p:cNvSpPr>
            <a:spLocks noGrp="1"/>
          </p:cNvSpPr>
          <p:nvPr>
            <p:ph idx="1"/>
          </p:nvPr>
        </p:nvSpPr>
        <p:spPr>
          <a:xfrm>
            <a:off x="-5224854" y="3603788"/>
            <a:ext cx="8229600" cy="4525963"/>
          </a:xfrm>
        </p:spPr>
        <p:txBody>
          <a:bodyPr>
            <a:normAutofit/>
          </a:bodyPr>
          <a:lstStyle/>
          <a:p>
            <a:pPr marL="0" indent="0">
              <a:buNone/>
            </a:pPr>
            <a:endParaRPr lang="ru-RU" dirty="0"/>
          </a:p>
          <a:p>
            <a:pPr marL="0" indent="0">
              <a:buNone/>
            </a:pP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xmlns="" val="2861870214"/>
              </p:ext>
            </p:extLst>
          </p:nvPr>
        </p:nvGraphicFramePr>
        <p:xfrm>
          <a:off x="315309" y="1029138"/>
          <a:ext cx="8550165" cy="4394200"/>
        </p:xfrm>
        <a:graphic>
          <a:graphicData uri="http://schemas.openxmlformats.org/drawingml/2006/table">
            <a:tbl>
              <a:tblPr firstRow="1" bandRow="1">
                <a:tableStyleId>{5C22544A-7EE6-4342-B048-85BDC9FD1C3A}</a:tableStyleId>
              </a:tblPr>
              <a:tblGrid>
                <a:gridCol w="2028498">
                  <a:extLst>
                    <a:ext uri="{9D8B030D-6E8A-4147-A177-3AD203B41FA5}">
                      <a16:colId xmlns:a16="http://schemas.microsoft.com/office/drawing/2014/main" xmlns="" val="20000"/>
                    </a:ext>
                  </a:extLst>
                </a:gridCol>
                <a:gridCol w="6521667">
                  <a:extLst>
                    <a:ext uri="{9D8B030D-6E8A-4147-A177-3AD203B41FA5}">
                      <a16:colId xmlns:a16="http://schemas.microsoft.com/office/drawing/2014/main" xmlns="" val="20001"/>
                    </a:ext>
                  </a:extLst>
                </a:gridCol>
              </a:tblGrid>
              <a:tr h="370840">
                <a:tc>
                  <a:txBody>
                    <a:bodyPr/>
                    <a:lstStyle/>
                    <a:p>
                      <a:pPr algn="ctr"/>
                      <a:r>
                        <a:rPr lang="ru-RU" dirty="0"/>
                        <a:t>Учебный предмет</a:t>
                      </a:r>
                    </a:p>
                  </a:txBody>
                  <a:tcPr/>
                </a:tc>
                <a:tc>
                  <a:txBody>
                    <a:bodyPr/>
                    <a:lstStyle/>
                    <a:p>
                      <a:pPr algn="ctr"/>
                      <a:r>
                        <a:rPr lang="ru-RU" dirty="0"/>
                        <a:t>Изменения в КИМ ОГЭ 2018 года</a:t>
                      </a:r>
                    </a:p>
                  </a:txBody>
                  <a:tcPr/>
                </a:tc>
                <a:extLst>
                  <a:ext uri="{0D108BD9-81ED-4DB2-BD59-A6C34878D82A}">
                    <a16:rowId xmlns:a16="http://schemas.microsoft.com/office/drawing/2014/main" xmlns="" val="10000"/>
                  </a:ext>
                </a:extLst>
              </a:tr>
              <a:tr h="370840">
                <a:tc>
                  <a:txBody>
                    <a:bodyPr/>
                    <a:lstStyle/>
                    <a:p>
                      <a:pPr algn="just"/>
                      <a:r>
                        <a:rPr lang="ru-RU" dirty="0"/>
                        <a:t>Литература</a:t>
                      </a:r>
                    </a:p>
                  </a:txBody>
                  <a:tcPr/>
                </a:tc>
                <a:tc>
                  <a:txBody>
                    <a:bodyPr/>
                    <a:lstStyle/>
                    <a:p>
                      <a:pPr marL="342900" indent="-342900" algn="just">
                        <a:buAutoNum type="arabicParenR"/>
                      </a:pPr>
                      <a:r>
                        <a:rPr lang="ru-RU" dirty="0"/>
                        <a:t>Усовершенствованы инструкции к работе и отдельным заданиям (они более полно, последовательно и чётко отражают требования критериев, дают ясное представление о том, какие действия и в какой логике должен выполнять экзаменуемый). </a:t>
                      </a:r>
                    </a:p>
                    <a:p>
                      <a:pPr marL="342900" indent="-342900" algn="just">
                        <a:buAutoNum type="arabicParenR"/>
                      </a:pPr>
                      <a:r>
                        <a:rPr lang="ru-RU" dirty="0"/>
                        <a:t>Переработаны и приведены в соответствие с ЕГЭ критерии оценивания развёрнутых ответов. </a:t>
                      </a:r>
                    </a:p>
                    <a:p>
                      <a:pPr marL="342900" indent="-342900" algn="just">
                        <a:buAutoNum type="arabicParenR"/>
                      </a:pPr>
                      <a:r>
                        <a:rPr lang="ru-RU" dirty="0"/>
                        <a:t>Максимальный первичный балл за выполнение всей работы увеличен с 23 до 29. </a:t>
                      </a:r>
                    </a:p>
                  </a:txBody>
                  <a:tcPr/>
                </a:tc>
                <a:extLst>
                  <a:ext uri="{0D108BD9-81ED-4DB2-BD59-A6C34878D82A}">
                    <a16:rowId xmlns:a16="http://schemas.microsoft.com/office/drawing/2014/main" xmlns="" val="10001"/>
                  </a:ext>
                </a:extLst>
              </a:tr>
              <a:tr h="370840">
                <a:tc>
                  <a:txBody>
                    <a:bodyPr/>
                    <a:lstStyle/>
                    <a:p>
                      <a:pPr algn="just"/>
                      <a:r>
                        <a:rPr lang="ru-RU" dirty="0"/>
                        <a:t>Математика</a:t>
                      </a:r>
                    </a:p>
                  </a:txBody>
                  <a:tcPr/>
                </a:tc>
                <a:tc>
                  <a:txBody>
                    <a:bodyPr/>
                    <a:lstStyle/>
                    <a:p>
                      <a:pPr algn="just"/>
                      <a:r>
                        <a:rPr lang="ru-RU" dirty="0"/>
                        <a:t>По сравнению со структурой 2017 года из работы исключён модуль «Реальная математика». Задачи этого модуля распределены по модулям «Алгебра» и «Геометрия». Количество заданий и максимальный первичный балл оставлены без изменений.</a:t>
                      </a:r>
                    </a:p>
                  </a:txBody>
                  <a:tcPr/>
                </a:tc>
                <a:extLst>
                  <a:ext uri="{0D108BD9-81ED-4DB2-BD59-A6C34878D82A}">
                    <a16:rowId xmlns:a16="http://schemas.microsoft.com/office/drawing/2014/main" xmlns="" val="10002"/>
                  </a:ext>
                </a:extLst>
              </a:tr>
            </a:tbl>
          </a:graphicData>
        </a:graphic>
      </p:graphicFrame>
      <p:sp>
        <p:nvSpPr>
          <p:cNvPr id="5" name="TextBox 4"/>
          <p:cNvSpPr txBox="1"/>
          <p:nvPr/>
        </p:nvSpPr>
        <p:spPr>
          <a:xfrm>
            <a:off x="315308" y="5570478"/>
            <a:ext cx="8660525" cy="769441"/>
          </a:xfrm>
          <a:prstGeom prst="rect">
            <a:avLst/>
          </a:prstGeom>
          <a:noFill/>
        </p:spPr>
        <p:txBody>
          <a:bodyPr wrap="square" rtlCol="0">
            <a:spAutoFit/>
          </a:bodyPr>
          <a:lstStyle/>
          <a:p>
            <a:r>
              <a:rPr lang="ru-RU" sz="2200" dirty="0"/>
              <a:t>На официальном сайте ФИПИ (</a:t>
            </a:r>
            <a:r>
              <a:rPr lang="en-US" sz="2200" dirty="0">
                <a:hlinkClick r:id="rId3"/>
              </a:rPr>
              <a:t>http://www.fipi.ru</a:t>
            </a:r>
            <a:r>
              <a:rPr lang="ru-RU" sz="2200" dirty="0"/>
              <a:t>) представлены </a:t>
            </a:r>
            <a:r>
              <a:rPr lang="ru-RU" sz="2200" u="sng" dirty="0"/>
              <a:t>проекты КИМ 2018 года</a:t>
            </a:r>
            <a:endParaRPr lang="ru-RU" sz="2200" dirty="0"/>
          </a:p>
        </p:txBody>
      </p:sp>
    </p:spTree>
    <p:extLst>
      <p:ext uri="{BB962C8B-B14F-4D97-AF65-F5344CB8AC3E}">
        <p14:creationId xmlns:p14="http://schemas.microsoft.com/office/powerpoint/2010/main" xmlns="" val="1503294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998" y="4659"/>
            <a:ext cx="7645409" cy="881153"/>
          </a:xfrm>
        </p:spPr>
        <p:txBody>
          <a:bodyPr>
            <a:noAutofit/>
          </a:bodyPr>
          <a:lstStyle/>
          <a:p>
            <a:r>
              <a:rPr lang="ru-RU" sz="2700" dirty="0"/>
              <a:t>Проведение апробации по итоговому собеседованию по русскому языку в 9 классе</a:t>
            </a:r>
          </a:p>
        </p:txBody>
      </p:sp>
      <p:sp>
        <p:nvSpPr>
          <p:cNvPr id="3" name="Объект 2"/>
          <p:cNvSpPr>
            <a:spLocks noGrp="1"/>
          </p:cNvSpPr>
          <p:nvPr>
            <p:ph idx="1"/>
          </p:nvPr>
        </p:nvSpPr>
        <p:spPr/>
        <p:txBody>
          <a:bodyPr>
            <a:normAutofit/>
          </a:bodyPr>
          <a:lstStyle/>
          <a:p>
            <a:pPr marL="0" indent="0" algn="just">
              <a:buNone/>
            </a:pPr>
            <a:r>
              <a:rPr lang="ru-RU" sz="2400" dirty="0" smtClean="0"/>
              <a:t>Планируется в </a:t>
            </a:r>
            <a:r>
              <a:rPr lang="ru-RU" sz="2400" dirty="0"/>
              <a:t>период </a:t>
            </a:r>
            <a:r>
              <a:rPr lang="ru-RU" sz="2400" u="sng" dirty="0">
                <a:solidFill>
                  <a:srgbClr val="FF0000"/>
                </a:solidFill>
              </a:rPr>
              <a:t>с 14 февраля по 16 февраля 2018 года </a:t>
            </a:r>
            <a:r>
              <a:rPr lang="ru-RU" sz="2400" dirty="0" smtClean="0"/>
              <a:t>проведение </a:t>
            </a:r>
            <a:r>
              <a:rPr lang="ru-RU" sz="2400" dirty="0"/>
              <a:t>мониторинга владения устной речью обучающимися 9 классов в форме итогового собеседования по русскому </a:t>
            </a:r>
            <a:r>
              <a:rPr lang="ru-RU" sz="2400" dirty="0" smtClean="0"/>
              <a:t>языку</a:t>
            </a:r>
            <a:endParaRPr lang="ru-RU" sz="2400" dirty="0"/>
          </a:p>
          <a:p>
            <a:pPr marL="0" indent="0" algn="just">
              <a:buNone/>
            </a:pPr>
            <a:endParaRPr lang="ru-RU" sz="2400" dirty="0"/>
          </a:p>
          <a:p>
            <a:pPr marL="0" indent="0" algn="just">
              <a:buNone/>
            </a:pPr>
            <a:r>
              <a:rPr lang="ru-RU" sz="2400" dirty="0"/>
              <a:t>Проект документов по итоговому собеседованию по русскому языку размещен на официальном сайте ФИПИ в разделе «Демоверсии, спецификации, кодификаторы»</a:t>
            </a:r>
          </a:p>
        </p:txBody>
      </p:sp>
    </p:spTree>
    <p:extLst>
      <p:ext uri="{BB962C8B-B14F-4D97-AF65-F5344CB8AC3E}">
        <p14:creationId xmlns:p14="http://schemas.microsoft.com/office/powerpoint/2010/main" xmlns="" val="960117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Содержимое 2"/>
          <p:cNvSpPr>
            <a:spLocks noGrp="1"/>
          </p:cNvSpPr>
          <p:nvPr>
            <p:ph idx="1"/>
          </p:nvPr>
        </p:nvSpPr>
        <p:spPr>
          <a:xfrm>
            <a:off x="0" y="1045029"/>
            <a:ext cx="9143999" cy="5447847"/>
          </a:xfrm>
        </p:spPr>
        <p:txBody>
          <a:bodyPr>
            <a:normAutofit lnSpcReduction="10000"/>
          </a:bodyPr>
          <a:lstStyle/>
          <a:p>
            <a:pPr marL="0" indent="0">
              <a:spcBef>
                <a:spcPct val="0"/>
              </a:spcBef>
            </a:pPr>
            <a:r>
              <a:rPr lang="ru-RU" sz="2000" u="sng" dirty="0">
                <a:solidFill>
                  <a:schemeClr val="tx2"/>
                </a:solidFill>
                <a:latin typeface="Arial" pitchFamily="34" charset="0"/>
                <a:cs typeface="Arial" pitchFamily="34" charset="0"/>
              </a:rPr>
              <a:t>обеспечить техническое оснащение </a:t>
            </a:r>
            <a:r>
              <a:rPr lang="ru-RU" sz="2000" dirty="0">
                <a:solidFill>
                  <a:schemeClr val="tx2"/>
                </a:solidFill>
                <a:latin typeface="Arial" pitchFamily="34" charset="0"/>
                <a:cs typeface="Arial" pitchFamily="34" charset="0"/>
              </a:rPr>
              <a:t>ППЭ для проведения экзаменов по иностранному языку, информатике и ИКТ, штабов/аудиторий ППЭ системами </a:t>
            </a:r>
            <a:r>
              <a:rPr lang="ru-RU" sz="2000" b="1" dirty="0">
                <a:solidFill>
                  <a:schemeClr val="tx2"/>
                </a:solidFill>
                <a:latin typeface="Arial" pitchFamily="34" charset="0"/>
                <a:cs typeface="Arial" pitchFamily="34" charset="0"/>
              </a:rPr>
              <a:t>видеонаблюдения</a:t>
            </a:r>
            <a:r>
              <a:rPr lang="ru-RU" sz="2000" dirty="0">
                <a:solidFill>
                  <a:schemeClr val="tx2"/>
                </a:solidFill>
                <a:latin typeface="Arial" pitchFamily="34" charset="0"/>
                <a:cs typeface="Arial" pitchFamily="34" charset="0"/>
              </a:rPr>
              <a:t> (офлайн), системами для </a:t>
            </a:r>
            <a:r>
              <a:rPr lang="ru-RU" sz="2000" b="1" dirty="0">
                <a:solidFill>
                  <a:schemeClr val="tx2"/>
                </a:solidFill>
                <a:latin typeface="Arial" pitchFamily="34" charset="0"/>
                <a:cs typeface="Arial" pitchFamily="34" charset="0"/>
              </a:rPr>
              <a:t>печати и сканирования </a:t>
            </a:r>
            <a:r>
              <a:rPr lang="ru-RU" sz="2000" dirty="0">
                <a:solidFill>
                  <a:schemeClr val="tx2"/>
                </a:solidFill>
                <a:latin typeface="Arial" pitchFamily="34" charset="0"/>
                <a:cs typeface="Arial" pitchFamily="34" charset="0"/>
              </a:rPr>
              <a:t>экзаменационных материалов в ППЭ;</a:t>
            </a:r>
          </a:p>
          <a:p>
            <a:pPr marL="0" indent="0">
              <a:spcBef>
                <a:spcPct val="0"/>
              </a:spcBef>
              <a:buNone/>
            </a:pPr>
            <a:endParaRPr lang="ru-RU" sz="2000" dirty="0">
              <a:solidFill>
                <a:schemeClr val="tx2"/>
              </a:solidFill>
              <a:latin typeface="Arial" pitchFamily="34" charset="0"/>
              <a:cs typeface="Arial" pitchFamily="34" charset="0"/>
            </a:endParaRPr>
          </a:p>
          <a:p>
            <a:pPr marL="0" indent="0">
              <a:spcBef>
                <a:spcPct val="0"/>
              </a:spcBef>
            </a:pPr>
            <a:r>
              <a:rPr lang="ru-RU" sz="2000" u="sng" dirty="0">
                <a:solidFill>
                  <a:schemeClr val="tx2"/>
                </a:solidFill>
                <a:latin typeface="Arial" pitchFamily="34" charset="0"/>
                <a:cs typeface="Arial" pitchFamily="34" charset="0"/>
              </a:rPr>
              <a:t>обеспечить обучение всех категорий специалистов для проведения ГИА-9</a:t>
            </a:r>
            <a:r>
              <a:rPr lang="ru-RU" sz="2000" dirty="0">
                <a:solidFill>
                  <a:schemeClr val="tx2"/>
                </a:solidFill>
                <a:latin typeface="Arial" pitchFamily="34" charset="0"/>
                <a:cs typeface="Arial" pitchFamily="34" charset="0"/>
              </a:rPr>
              <a:t>: руководителей ППЭ, уполномоченных представителей ГЭК, организаторов в аудитории, технических специалистов, учителей-предметников, входящих в состав экспертов предметных комиссий, специалистов по проведению инструктажа и лабораторных работ по физике, специалистов для проведения экзамена по английскому языку, информатике и ИКТ, общественных наблюдателей;</a:t>
            </a:r>
          </a:p>
          <a:p>
            <a:pPr marL="0" indent="0">
              <a:spcBef>
                <a:spcPct val="0"/>
              </a:spcBef>
            </a:pPr>
            <a:endParaRPr lang="ru-RU" sz="2000" dirty="0">
              <a:solidFill>
                <a:schemeClr val="tx2"/>
              </a:solidFill>
              <a:latin typeface="Arial" pitchFamily="34" charset="0"/>
              <a:cs typeface="Arial" pitchFamily="34" charset="0"/>
            </a:endParaRPr>
          </a:p>
          <a:p>
            <a:pPr marL="0" indent="0">
              <a:spcBef>
                <a:spcPct val="0"/>
              </a:spcBef>
            </a:pPr>
            <a:r>
              <a:rPr lang="ru-RU" sz="2000" dirty="0">
                <a:solidFill>
                  <a:schemeClr val="tx2"/>
                </a:solidFill>
                <a:latin typeface="Arial" pitchFamily="34" charset="0"/>
                <a:cs typeface="Arial" pitchFamily="34" charset="0"/>
              </a:rPr>
              <a:t> </a:t>
            </a:r>
            <a:r>
              <a:rPr lang="ru-RU" sz="2000" u="sng" dirty="0">
                <a:solidFill>
                  <a:schemeClr val="tx2"/>
                </a:solidFill>
                <a:latin typeface="Arial" pitchFamily="34" charset="0"/>
                <a:cs typeface="Arial" pitchFamily="34" charset="0"/>
              </a:rPr>
              <a:t>обеспечить контроль за выполнением обязанностей </a:t>
            </a:r>
            <a:r>
              <a:rPr lang="ru-RU" sz="2000" dirty="0">
                <a:solidFill>
                  <a:schemeClr val="tx2"/>
                </a:solidFill>
                <a:latin typeface="Arial" pitchFamily="34" charset="0"/>
                <a:cs typeface="Arial" pitchFamily="34" charset="0"/>
              </a:rPr>
              <a:t>всеми категориями </a:t>
            </a:r>
            <a:r>
              <a:rPr lang="ru-RU" sz="2000" u="sng" dirty="0">
                <a:solidFill>
                  <a:schemeClr val="tx2"/>
                </a:solidFill>
                <a:latin typeface="Arial" pitchFamily="34" charset="0"/>
                <a:cs typeface="Arial" pitchFamily="34" charset="0"/>
              </a:rPr>
              <a:t>специалистов</a:t>
            </a:r>
            <a:r>
              <a:rPr lang="ru-RU" sz="2000" dirty="0">
                <a:solidFill>
                  <a:schemeClr val="tx2"/>
                </a:solidFill>
                <a:latin typeface="Arial" pitchFamily="34" charset="0"/>
                <a:cs typeface="Arial" pitchFamily="34" charset="0"/>
              </a:rPr>
              <a:t> при проведении ГИА-9, </a:t>
            </a:r>
            <a:r>
              <a:rPr lang="ru-RU" sz="2000" u="sng" dirty="0">
                <a:solidFill>
                  <a:schemeClr val="tx2"/>
                </a:solidFill>
                <a:latin typeface="Arial" pitchFamily="34" charset="0"/>
                <a:cs typeface="Arial" pitchFamily="34" charset="0"/>
              </a:rPr>
              <a:t>усилить контроль за выполнением инструкций организаторами</a:t>
            </a:r>
            <a:r>
              <a:rPr lang="ru-RU" sz="2000" dirty="0">
                <a:solidFill>
                  <a:schemeClr val="tx2"/>
                </a:solidFill>
                <a:latin typeface="Arial" pitchFamily="34" charset="0"/>
                <a:cs typeface="Arial" pitchFamily="34" charset="0"/>
              </a:rPr>
              <a:t> в аудитории;</a:t>
            </a:r>
          </a:p>
          <a:p>
            <a:pPr marL="0" indent="0">
              <a:spcBef>
                <a:spcPct val="0"/>
              </a:spcBef>
              <a:buNone/>
            </a:pPr>
            <a:endParaRPr lang="ru-RU" sz="2000" dirty="0">
              <a:solidFill>
                <a:schemeClr val="tx2"/>
              </a:solidFill>
              <a:latin typeface="Arial" pitchFamily="34" charset="0"/>
              <a:cs typeface="Arial" pitchFamily="34" charset="0"/>
            </a:endParaRPr>
          </a:p>
          <a:p>
            <a:pPr marL="0" indent="0">
              <a:spcBef>
                <a:spcPct val="0"/>
              </a:spcBef>
            </a:pPr>
            <a:r>
              <a:rPr lang="ru-RU" sz="2000" dirty="0">
                <a:solidFill>
                  <a:schemeClr val="tx2"/>
                </a:solidFill>
                <a:latin typeface="Arial" pitchFamily="34" charset="0"/>
                <a:cs typeface="Arial" pitchFamily="34" charset="0"/>
              </a:rPr>
              <a:t> </a:t>
            </a:r>
            <a:r>
              <a:rPr lang="ru-RU" sz="2000" u="sng" dirty="0">
                <a:solidFill>
                  <a:schemeClr val="tx2"/>
                </a:solidFill>
                <a:latin typeface="Arial" pitchFamily="34" charset="0"/>
                <a:cs typeface="Arial" pitchFamily="34" charset="0"/>
              </a:rPr>
              <a:t>обучить технических специалистов работе с программным обеспечением</a:t>
            </a:r>
            <a:endParaRPr lang="ru-RU" sz="2000" dirty="0">
              <a:solidFill>
                <a:schemeClr val="tx2"/>
              </a:solidFill>
              <a:latin typeface="Arial" pitchFamily="34" charset="0"/>
              <a:cs typeface="Arial" pitchFamily="34" charset="0"/>
            </a:endParaRPr>
          </a:p>
          <a:p>
            <a:pPr marL="0" indent="0">
              <a:spcBef>
                <a:spcPct val="0"/>
              </a:spcBef>
              <a:buFont typeface="Arial" charset="0"/>
              <a:buNone/>
            </a:pPr>
            <a:endParaRPr lang="ru-RU" sz="1800" b="1" dirty="0">
              <a:latin typeface="Arial Narrow" pitchFamily="34" charset="0"/>
              <a:cs typeface="Times New Roman" pitchFamily="18" charset="0"/>
            </a:endParaRPr>
          </a:p>
        </p:txBody>
      </p:sp>
      <p:sp>
        <p:nvSpPr>
          <p:cNvPr id="4" name="Дата 3"/>
          <p:cNvSpPr>
            <a:spLocks noGrp="1"/>
          </p:cNvSpPr>
          <p:nvPr>
            <p:ph type="dt" sz="quarter" idx="10"/>
          </p:nvPr>
        </p:nvSpPr>
        <p:spPr/>
        <p:txBody>
          <a:bodyPr/>
          <a:lstStyle/>
          <a:p>
            <a:pPr>
              <a:defRPr/>
            </a:pPr>
            <a:r>
              <a:rPr lang="ru-RU" dirty="0"/>
              <a:t>18.11.2016</a:t>
            </a:r>
          </a:p>
        </p:txBody>
      </p:sp>
      <p:sp>
        <p:nvSpPr>
          <p:cNvPr id="23556" name="TextBox 5"/>
          <p:cNvSpPr txBox="1">
            <a:spLocks noChangeArrowheads="1"/>
          </p:cNvSpPr>
          <p:nvPr/>
        </p:nvSpPr>
        <p:spPr bwMode="auto">
          <a:xfrm>
            <a:off x="1037318" y="81643"/>
            <a:ext cx="7939088" cy="523220"/>
          </a:xfrm>
          <a:prstGeom prst="rect">
            <a:avLst/>
          </a:prstGeom>
          <a:noFill/>
          <a:ln w="9525">
            <a:noFill/>
            <a:miter lim="800000"/>
            <a:headEnd/>
            <a:tailEnd/>
          </a:ln>
          <a:effectLst>
            <a:outerShdw blurRad="50800" dist="38100" dir="5400000" algn="t" rotWithShape="0">
              <a:prstClr val="black">
                <a:alpha val="40000"/>
              </a:prstClr>
            </a:outerShdw>
          </a:effectLst>
        </p:spPr>
        <p:txBody>
          <a:bodyPr wrap="square">
            <a:spAutoFit/>
          </a:bodyPr>
          <a:lstStyle/>
          <a:p>
            <a:pPr algn="ctr">
              <a:defRPr/>
            </a:pPr>
            <a:r>
              <a:rPr lang="ru-RU" sz="2800" dirty="0">
                <a:solidFill>
                  <a:schemeClr val="bg1"/>
                </a:solidFill>
                <a:latin typeface="Arial" pitchFamily="34" charset="0"/>
                <a:cs typeface="Arial" pitchFamily="34" charset="0"/>
              </a:rPr>
              <a:t>Подготовка к ГИА-9 в 2018 году </a:t>
            </a:r>
          </a:p>
        </p:txBody>
      </p:sp>
    </p:spTree>
    <p:extLst>
      <p:ext uri="{BB962C8B-B14F-4D97-AF65-F5344CB8AC3E}">
        <p14:creationId xmlns:p14="http://schemas.microsoft.com/office/powerpoint/2010/main" xmlns="" val="2326847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251527" y="1594279"/>
            <a:ext cx="1507144" cy="553998"/>
          </a:xfrm>
          <a:prstGeom prst="rect">
            <a:avLst/>
          </a:prstGeom>
          <a:solidFill>
            <a:schemeClr val="bg1"/>
          </a:solidFill>
        </p:spPr>
        <p:txBody>
          <a:bodyPr wrap="none">
            <a:spAutoFit/>
          </a:bodyPr>
          <a:lstStyle/>
          <a:p>
            <a:r>
              <a:rPr lang="ru-RU" sz="1500" dirty="0">
                <a:solidFill>
                  <a:srgbClr val="000099"/>
                </a:solidFill>
              </a:rPr>
              <a:t>                   </a:t>
            </a:r>
          </a:p>
          <a:p>
            <a:r>
              <a:rPr lang="ru-RU" sz="1500" dirty="0">
                <a:solidFill>
                  <a:srgbClr val="000099"/>
                </a:solidFill>
              </a:rPr>
              <a:t>                         </a:t>
            </a:r>
          </a:p>
        </p:txBody>
      </p:sp>
      <p:sp>
        <p:nvSpPr>
          <p:cNvPr id="2" name="Прямоугольник 1"/>
          <p:cNvSpPr/>
          <p:nvPr/>
        </p:nvSpPr>
        <p:spPr>
          <a:xfrm>
            <a:off x="1475663" y="209694"/>
            <a:ext cx="7596336" cy="500135"/>
          </a:xfrm>
          <a:prstGeom prst="rect">
            <a:avLst/>
          </a:prstGeom>
          <a:noFill/>
          <a:effectLst>
            <a:outerShdw blurRad="50800" dist="38100" dir="5400000" algn="t" rotWithShape="0">
              <a:prstClr val="black">
                <a:alpha val="40000"/>
              </a:prstClr>
            </a:outerShdw>
          </a:effectLst>
        </p:spPr>
        <p:txBody>
          <a:bodyPr wrap="square" lIns="68529" tIns="34289" rIns="68529" bIns="34289">
            <a:spAutoFit/>
          </a:bodyPr>
          <a:lstStyle/>
          <a:p>
            <a:pPr fontAlgn="base">
              <a:spcBef>
                <a:spcPct val="0"/>
              </a:spcBef>
              <a:spcAft>
                <a:spcPct val="0"/>
              </a:spcAft>
            </a:pPr>
            <a:r>
              <a:rPr lang="ru-RU" sz="2800" b="1" dirty="0">
                <a:solidFill>
                  <a:schemeClr val="bg1"/>
                </a:solidFill>
                <a:latin typeface="Cambria" pitchFamily="18" charset="0"/>
              </a:rPr>
              <a:t>Нормативные правовые акты</a:t>
            </a:r>
            <a:endParaRPr lang="ru-RU" sz="2800" dirty="0">
              <a:solidFill>
                <a:schemeClr val="bg1"/>
              </a:solidFill>
              <a:latin typeface="Cambria" pitchFamily="18" charset="0"/>
            </a:endParaRPr>
          </a:p>
        </p:txBody>
      </p:sp>
      <p:sp>
        <p:nvSpPr>
          <p:cNvPr id="6" name="Прямоугольник 5"/>
          <p:cNvSpPr/>
          <p:nvPr/>
        </p:nvSpPr>
        <p:spPr>
          <a:xfrm>
            <a:off x="250611" y="1161625"/>
            <a:ext cx="8821387" cy="1323439"/>
          </a:xfrm>
          <a:prstGeom prst="rect">
            <a:avLst/>
          </a:prstGeom>
          <a:solidFill>
            <a:srgbClr val="B9CDE5">
              <a:alpha val="31000"/>
            </a:srgbClr>
          </a:solidFill>
        </p:spPr>
        <p:txBody>
          <a:bodyPr wrap="square">
            <a:spAutoFit/>
          </a:bodyPr>
          <a:lstStyle/>
          <a:p>
            <a:pPr algn="ctr"/>
            <a:r>
              <a:rPr lang="ru-RU" sz="2000" dirty="0">
                <a:solidFill>
                  <a:srgbClr val="000099"/>
                </a:solidFill>
                <a:latin typeface="Arial" panose="020B0604020202020204" pitchFamily="34" charset="0"/>
                <a:cs typeface="Arial" panose="020B0604020202020204" pitchFamily="34" charset="0"/>
              </a:rPr>
              <a:t>Проект приказа Минобрнауки России </a:t>
            </a:r>
            <a:r>
              <a:rPr lang="ru-RU" sz="2000" b="1" dirty="0">
                <a:solidFill>
                  <a:srgbClr val="000099"/>
                </a:solidFill>
                <a:latin typeface="Arial" panose="020B0604020202020204" pitchFamily="34" charset="0"/>
                <a:cs typeface="Arial" panose="020B0604020202020204" pitchFamily="34" charset="0"/>
              </a:rPr>
              <a:t>«О внесении изменений в Порядок проведения ГИА-9» </a:t>
            </a:r>
            <a:r>
              <a:rPr lang="ru-RU" sz="2000" i="1" dirty="0">
                <a:solidFill>
                  <a:srgbClr val="000099"/>
                </a:solidFill>
                <a:latin typeface="Arial" panose="020B0604020202020204" pitchFamily="34" charset="0"/>
                <a:cs typeface="Arial" panose="020B0604020202020204" pitchFamily="34" charset="0"/>
              </a:rPr>
              <a:t>находится на общественном обсуждении, на Федеральном портале проектов НПА </a:t>
            </a:r>
            <a:r>
              <a:rPr lang="ru-RU" sz="2000" dirty="0">
                <a:solidFill>
                  <a:srgbClr val="000099"/>
                </a:solidFill>
                <a:latin typeface="Arial" panose="020B0604020202020204" pitchFamily="34" charset="0"/>
                <a:cs typeface="Arial" panose="020B0604020202020204" pitchFamily="34" charset="0"/>
              </a:rPr>
              <a:t>(</a:t>
            </a:r>
            <a:r>
              <a:rPr lang="ru-RU" sz="2000" dirty="0">
                <a:solidFill>
                  <a:srgbClr val="000099"/>
                </a:solidFill>
                <a:latin typeface="Arial" panose="020B0604020202020204" pitchFamily="34" charset="0"/>
                <a:cs typeface="Arial" panose="020B0604020202020204" pitchFamily="34" charset="0"/>
                <a:hlinkClick r:id="rId3"/>
              </a:rPr>
              <a:t>http://regulation.gov.ru</a:t>
            </a:r>
            <a:r>
              <a:rPr lang="ru-RU" sz="2000" dirty="0" smtClean="0">
                <a:solidFill>
                  <a:srgbClr val="000099"/>
                </a:solidFill>
                <a:latin typeface="Arial" panose="020B0604020202020204" pitchFamily="34" charset="0"/>
                <a:cs typeface="Arial" panose="020B0604020202020204" pitchFamily="34" charset="0"/>
                <a:hlinkClick r:id="rId3"/>
              </a:rPr>
              <a:t>/</a:t>
            </a:r>
            <a:r>
              <a:rPr lang="ru-RU" sz="2000" dirty="0" smtClean="0">
                <a:solidFill>
                  <a:srgbClr val="000099"/>
                </a:solidFill>
                <a:latin typeface="Arial" panose="020B0604020202020204" pitchFamily="34" charset="0"/>
                <a:cs typeface="Arial" panose="020B0604020202020204" pitchFamily="34" charset="0"/>
              </a:rPr>
              <a:t>)</a:t>
            </a:r>
            <a:endParaRPr lang="ru-RU" sz="2000" b="1" dirty="0">
              <a:solidFill>
                <a:srgbClr val="C00000"/>
              </a:solidFill>
              <a:latin typeface="Arial" panose="020B0604020202020204" pitchFamily="34" charset="0"/>
              <a:cs typeface="Arial" panose="020B0604020202020204" pitchFamily="34" charset="0"/>
            </a:endParaRPr>
          </a:p>
        </p:txBody>
      </p:sp>
      <p:sp>
        <p:nvSpPr>
          <p:cNvPr id="21" name="Прямоугольник 20"/>
          <p:cNvSpPr/>
          <p:nvPr/>
        </p:nvSpPr>
        <p:spPr>
          <a:xfrm>
            <a:off x="250612" y="2946729"/>
            <a:ext cx="8821387" cy="1631216"/>
          </a:xfrm>
          <a:prstGeom prst="rect">
            <a:avLst/>
          </a:prstGeom>
          <a:solidFill>
            <a:srgbClr val="B9CDE5">
              <a:alpha val="31000"/>
            </a:srgbClr>
          </a:solidFill>
        </p:spPr>
        <p:txBody>
          <a:bodyPr wrap="square">
            <a:spAutoFit/>
          </a:bodyPr>
          <a:lstStyle/>
          <a:p>
            <a:pPr algn="ctr"/>
            <a:r>
              <a:rPr lang="ru-RU" sz="2000" dirty="0">
                <a:solidFill>
                  <a:srgbClr val="000099"/>
                </a:solidFill>
                <a:latin typeface="Cambria" panose="02040503050406030204" pitchFamily="18" charset="0"/>
              </a:rPr>
              <a:t>Проекты приказов Минобрнауки России </a:t>
            </a:r>
            <a:r>
              <a:rPr lang="ru-RU" sz="2000" b="1" dirty="0">
                <a:solidFill>
                  <a:srgbClr val="000099"/>
                </a:solidFill>
                <a:latin typeface="Cambria" panose="02040503050406030204" pitchFamily="18" charset="0"/>
              </a:rPr>
              <a:t>о расписании ЕГЭ, ОГЭ, ГВЭ-9 и ГВЭ-11 в 2018 году </a:t>
            </a:r>
            <a:r>
              <a:rPr lang="ru-RU" sz="2000" dirty="0">
                <a:solidFill>
                  <a:srgbClr val="000099"/>
                </a:solidFill>
                <a:latin typeface="Cambria" panose="02040503050406030204" pitchFamily="18" charset="0"/>
              </a:rPr>
              <a:t>находится на общественном обсуждении, на Федеральном портале проектов НПА (</a:t>
            </a:r>
            <a:r>
              <a:rPr lang="ru-RU" sz="2000" dirty="0">
                <a:solidFill>
                  <a:srgbClr val="000099"/>
                </a:solidFill>
                <a:latin typeface="Cambria" panose="02040503050406030204" pitchFamily="18" charset="0"/>
                <a:hlinkClick r:id="rId3"/>
              </a:rPr>
              <a:t>http://regulation.gov.ru/</a:t>
            </a:r>
            <a:r>
              <a:rPr lang="ru-RU" sz="2000" dirty="0">
                <a:solidFill>
                  <a:srgbClr val="000099"/>
                </a:solidFill>
                <a:latin typeface="Cambria" panose="02040503050406030204" pitchFamily="18" charset="0"/>
              </a:rPr>
              <a:t>). </a:t>
            </a:r>
            <a:endParaRPr lang="ru-RU" sz="2000" b="1" dirty="0">
              <a:solidFill>
                <a:srgbClr val="C00000"/>
              </a:solidFill>
              <a:latin typeface="Cambria" panose="02040503050406030204" pitchFamily="18" charset="0"/>
            </a:endParaRPr>
          </a:p>
          <a:p>
            <a:pPr algn="ctr"/>
            <a:r>
              <a:rPr lang="ru-RU" sz="2000" b="1" dirty="0">
                <a:solidFill>
                  <a:srgbClr val="000099"/>
                </a:solidFill>
                <a:latin typeface="Cambria" panose="02040503050406030204" pitchFamily="18" charset="0"/>
              </a:rPr>
              <a:t>Проект расписания на 2018 год </a:t>
            </a:r>
            <a:r>
              <a:rPr lang="ru-RU" sz="2000" dirty="0">
                <a:solidFill>
                  <a:srgbClr val="000099"/>
                </a:solidFill>
                <a:latin typeface="Cambria" panose="02040503050406030204" pitchFamily="18" charset="0"/>
              </a:rPr>
              <a:t>также размещен на портале ЕГЭ </a:t>
            </a:r>
            <a:r>
              <a:rPr lang="ru-RU" sz="2000" dirty="0">
                <a:solidFill>
                  <a:srgbClr val="000099"/>
                </a:solidFill>
                <a:latin typeface="Cambria" panose="02040503050406030204" pitchFamily="18" charset="0"/>
                <a:hlinkClick r:id="rId4"/>
              </a:rPr>
              <a:t>http://www.ege.edu.ru</a:t>
            </a:r>
            <a:r>
              <a:rPr lang="ru-RU" sz="2000" dirty="0">
                <a:solidFill>
                  <a:srgbClr val="000099"/>
                </a:solidFill>
                <a:latin typeface="Cambria" panose="02040503050406030204" pitchFamily="18" charset="0"/>
              </a:rPr>
              <a:t> </a:t>
            </a:r>
          </a:p>
        </p:txBody>
      </p:sp>
      <p:sp>
        <p:nvSpPr>
          <p:cNvPr id="22" name="Прямоугольник 21"/>
          <p:cNvSpPr/>
          <p:nvPr/>
        </p:nvSpPr>
        <p:spPr>
          <a:xfrm>
            <a:off x="250611" y="4973704"/>
            <a:ext cx="8820471" cy="630942"/>
          </a:xfrm>
          <a:prstGeom prst="rect">
            <a:avLst/>
          </a:prstGeom>
          <a:solidFill>
            <a:srgbClr val="B9CDE5">
              <a:alpha val="31000"/>
            </a:srgbClr>
          </a:solidFill>
        </p:spPr>
        <p:txBody>
          <a:bodyPr wrap="square">
            <a:spAutoFit/>
          </a:bodyPr>
          <a:lstStyle/>
          <a:p>
            <a:pPr algn="ctr"/>
            <a:r>
              <a:rPr lang="ru-RU" sz="2000" b="1" u="sng" dirty="0">
                <a:solidFill>
                  <a:srgbClr val="000099"/>
                </a:solidFill>
                <a:latin typeface="Cambria" panose="02040503050406030204" pitchFamily="18" charset="0"/>
              </a:rPr>
              <a:t>Порядок проведения ГИА-11 № 1400 от 26.12.2013: </a:t>
            </a:r>
          </a:p>
          <a:p>
            <a:pPr algn="ctr"/>
            <a:endParaRPr lang="ru-RU" sz="1500" dirty="0">
              <a:solidFill>
                <a:srgbClr val="000099"/>
              </a:solidFill>
              <a:latin typeface="Cambria" panose="02040503050406030204" pitchFamily="18" charset="0"/>
            </a:endParaRPr>
          </a:p>
        </p:txBody>
      </p:sp>
    </p:spTree>
    <p:extLst>
      <p:ext uri="{BB962C8B-B14F-4D97-AF65-F5344CB8AC3E}">
        <p14:creationId xmlns:p14="http://schemas.microsoft.com/office/powerpoint/2010/main" xmlns="" val="648578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EF08A22-18AF-4D0C-A2F8-03699B390180}"/>
              </a:ext>
            </a:extLst>
          </p:cNvPr>
          <p:cNvSpPr>
            <a:spLocks noGrp="1"/>
          </p:cNvSpPr>
          <p:nvPr>
            <p:ph type="title"/>
          </p:nvPr>
        </p:nvSpPr>
        <p:spPr>
          <a:xfrm>
            <a:off x="1007390" y="56644"/>
            <a:ext cx="8012624" cy="864096"/>
          </a:xfrm>
        </p:spPr>
        <p:txBody>
          <a:bodyPr/>
          <a:lstStyle/>
          <a:p>
            <a:r>
              <a:rPr lang="ru-RU" sz="2800" b="1" dirty="0">
                <a:latin typeface="Arial" panose="020B0604020202020204" pitchFamily="34" charset="0"/>
                <a:cs typeface="Arial" panose="020B0604020202020204" pitchFamily="34" charset="0"/>
              </a:rPr>
              <a:t>Задачи перед руководителями МОУО</a:t>
            </a:r>
          </a:p>
        </p:txBody>
      </p:sp>
      <p:sp>
        <p:nvSpPr>
          <p:cNvPr id="3" name="Объект 2">
            <a:extLst>
              <a:ext uri="{FF2B5EF4-FFF2-40B4-BE49-F238E27FC236}">
                <a16:creationId xmlns:a16="http://schemas.microsoft.com/office/drawing/2014/main" xmlns="" id="{926E8CA1-948E-46D3-B3E7-17F9504D47C6}"/>
              </a:ext>
            </a:extLst>
          </p:cNvPr>
          <p:cNvSpPr>
            <a:spLocks noGrp="1"/>
          </p:cNvSpPr>
          <p:nvPr>
            <p:ph idx="1"/>
          </p:nvPr>
        </p:nvSpPr>
        <p:spPr>
          <a:xfrm>
            <a:off x="488731" y="1141458"/>
            <a:ext cx="8229600" cy="5205424"/>
          </a:xfrm>
        </p:spPr>
        <p:txBody>
          <a:bodyPr/>
          <a:lstStyle/>
          <a:p>
            <a:r>
              <a:rPr lang="ru-RU" sz="2400" dirty="0">
                <a:latin typeface="Arial" panose="020B0604020202020204" pitchFamily="34" charset="0"/>
                <a:cs typeface="Arial" panose="020B0604020202020204" pitchFamily="34" charset="0"/>
              </a:rPr>
              <a:t>Проанализировать результаты ГИА (сайт ЦОКО, ФИПИ)</a:t>
            </a:r>
            <a:r>
              <a:rPr lang="ru-RU" sz="2400" dirty="0"/>
              <a:t>, организовать работу, </a:t>
            </a:r>
            <a:r>
              <a:rPr lang="ru-RU" sz="2400" dirty="0">
                <a:latin typeface="Arial" panose="020B0604020202020204" pitchFamily="34" charset="0"/>
                <a:cs typeface="Arial" panose="020B0604020202020204" pitchFamily="34" charset="0"/>
              </a:rPr>
              <a:t>направленную на повышение качества образования;</a:t>
            </a:r>
          </a:p>
          <a:p>
            <a:r>
              <a:rPr lang="ru-RU" sz="2400" dirty="0"/>
              <a:t>Проанализировать все «проблемные зоны» при проведении ГИА на территории муниципалитета (подготовка ППЭ, подготовка специалистов, проведение ГИА, создание условий для проведения экзаменов, организация взаимодействия всех служб, допущенные нарушения, основания выдачи заключений ПМПК и т.д.);</a:t>
            </a:r>
          </a:p>
          <a:p>
            <a:r>
              <a:rPr lang="ru-RU" sz="2400" dirty="0"/>
              <a:t>На основе </a:t>
            </a:r>
            <a:r>
              <a:rPr lang="ru-RU" sz="2400"/>
              <a:t>анализа спланировать работу </a:t>
            </a:r>
            <a:r>
              <a:rPr lang="ru-RU" sz="2400" dirty="0"/>
              <a:t>на 2017/2018 учебный год</a:t>
            </a:r>
          </a:p>
          <a:p>
            <a:pPr marL="0" indent="0">
              <a:buNone/>
            </a:pPr>
            <a:endParaRPr lang="ru-RU" sz="2400" dirty="0">
              <a:latin typeface="Arial" panose="020B0604020202020204" pitchFamily="34" charset="0"/>
              <a:cs typeface="Arial" panose="020B0604020202020204" pitchFamily="34" charset="0"/>
            </a:endParaRPr>
          </a:p>
          <a:p>
            <a:pPr marL="0" indent="0">
              <a:buNone/>
            </a:pPr>
            <a:endParaRPr lang="ru-RU" dirty="0"/>
          </a:p>
        </p:txBody>
      </p:sp>
    </p:spTree>
    <p:extLst>
      <p:ext uri="{BB962C8B-B14F-4D97-AF65-F5344CB8AC3E}">
        <p14:creationId xmlns:p14="http://schemas.microsoft.com/office/powerpoint/2010/main" xmlns="" val="324290756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07004"/>
        </a:solidFill>
        <a:ln w="38100"/>
      </a:spPr>
      <a:bodyPr lIns="36000" tIns="36000" rIns="36000" bIns="36000" anchor="ctr"/>
      <a:lstStyle/>
      <a:style>
        <a:lnRef idx="3">
          <a:schemeClr val="lt1"/>
        </a:lnRef>
        <a:fillRef idx="1">
          <a:schemeClr val="accent1"/>
        </a:fillRef>
        <a:effectRef idx="1">
          <a:schemeClr val="accent1"/>
        </a:effectRef>
        <a:fontRef idx="minor">
          <a:schemeClr val="lt1"/>
        </a:fontRef>
      </a:style>
    </a:spDef>
  </a:objectDefaults>
  <a:extraClrSchemeLst/>
</a:theme>
</file>

<file path=ppt/theme/theme2.xml><?xml version="1.0" encoding="utf-8"?>
<a:theme xmlns:a="http://schemas.openxmlformats.org/drawingml/2006/main" name="2017 - МИНОБР">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32883</TotalTime>
  <Words>1227</Words>
  <Application>Microsoft Office PowerPoint</Application>
  <PresentationFormat>Экран (4:3)</PresentationFormat>
  <Paragraphs>163</Paragraphs>
  <Slides>14</Slides>
  <Notes>5</Notes>
  <HiddenSlides>0</HiddenSlides>
  <MMClips>0</MMClips>
  <ScaleCrop>false</ScaleCrop>
  <HeadingPairs>
    <vt:vector size="4" baseType="variant">
      <vt:variant>
        <vt:lpstr>Тема</vt:lpstr>
      </vt:variant>
      <vt:variant>
        <vt:i4>2</vt:i4>
      </vt:variant>
      <vt:variant>
        <vt:lpstr>Заголовки слайдов</vt:lpstr>
      </vt:variant>
      <vt:variant>
        <vt:i4>14</vt:i4>
      </vt:variant>
    </vt:vector>
  </HeadingPairs>
  <TitlesOfParts>
    <vt:vector size="16" baseType="lpstr">
      <vt:lpstr>Тема Office</vt:lpstr>
      <vt:lpstr>2017 - МИНОБР</vt:lpstr>
      <vt:lpstr>Об итогах государственной итоговой аттестации  по образовательным программам основного общего и среднего общего образования. Об организации ГИА в 2018 году</vt:lpstr>
      <vt:lpstr>Общая характеристика организации и проведения ГИА</vt:lpstr>
      <vt:lpstr>Анализ результатов ЕГЭ</vt:lpstr>
      <vt:lpstr>Итоговое сочинение</vt:lpstr>
      <vt:lpstr>Слайд 5</vt:lpstr>
      <vt:lpstr>Предварительное расписание ЕГЭ-2018 (проект)</vt:lpstr>
      <vt:lpstr>Изменения в заданиях ЕГЭ</vt:lpstr>
      <vt:lpstr>ЕГЭ - 2018 </vt:lpstr>
      <vt:lpstr>Общая характеристика организации и проведения ГИА-9</vt:lpstr>
      <vt:lpstr>Планируемые изменения  в КИМ ОГЭ в 2018 году</vt:lpstr>
      <vt:lpstr>Проведение апробации по итоговому собеседованию по русскому языку в 9 классе</vt:lpstr>
      <vt:lpstr>Слайд 12</vt:lpstr>
      <vt:lpstr>Слайд 13</vt:lpstr>
      <vt:lpstr>Задачи перед руководителями МОУО</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Мелькикян Марина Аркадьевна</dc:creator>
  <cp:lastModifiedBy>los</cp:lastModifiedBy>
  <cp:revision>4241</cp:revision>
  <dcterms:created xsi:type="dcterms:W3CDTF">2011-03-04T05:46:20Z</dcterms:created>
  <dcterms:modified xsi:type="dcterms:W3CDTF">2017-10-30T07:36:40Z</dcterms:modified>
</cp:coreProperties>
</file>