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60" r:id="rId6"/>
    <p:sldId id="262" r:id="rId7"/>
    <p:sldId id="261" r:id="rId8"/>
    <p:sldId id="264" r:id="rId9"/>
    <p:sldId id="263" r:id="rId10"/>
    <p:sldId id="265" r:id="rId11"/>
    <p:sldId id="268" r:id="rId12"/>
    <p:sldId id="269" r:id="rId13"/>
    <p:sldId id="270" r:id="rId14"/>
    <p:sldId id="267" r:id="rId15"/>
    <p:sldId id="272" r:id="rId16"/>
    <p:sldId id="273" r:id="rId17"/>
    <p:sldId id="274" r:id="rId18"/>
    <p:sldId id="271" r:id="rId19"/>
    <p:sldId id="275" r:id="rId20"/>
    <p:sldId id="276" r:id="rId21"/>
    <p:sldId id="281" r:id="rId22"/>
    <p:sldId id="280" r:id="rId23"/>
    <p:sldId id="279" r:id="rId24"/>
    <p:sldId id="278" r:id="rId25"/>
    <p:sldId id="282" r:id="rId26"/>
    <p:sldId id="277" r:id="rId27"/>
    <p:sldId id="284" r:id="rId28"/>
    <p:sldId id="285" r:id="rId29"/>
    <p:sldId id="283" r:id="rId30"/>
    <p:sldId id="286" r:id="rId31"/>
    <p:sldId id="287" r:id="rId32"/>
    <p:sldId id="289" r:id="rId33"/>
    <p:sldId id="288" r:id="rId34"/>
    <p:sldId id="291" r:id="rId35"/>
    <p:sldId id="293" r:id="rId36"/>
    <p:sldId id="292" r:id="rId37"/>
    <p:sldId id="290" r:id="rId38"/>
    <p:sldId id="297" r:id="rId39"/>
    <p:sldId id="296" r:id="rId40"/>
    <p:sldId id="295" r:id="rId41"/>
    <p:sldId id="294" r:id="rId42"/>
    <p:sldId id="298" r:id="rId43"/>
    <p:sldId id="299" r:id="rId44"/>
    <p:sldId id="300" r:id="rId45"/>
    <p:sldId id="301" r:id="rId46"/>
    <p:sldId id="256" r:id="rId4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BA27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816" y="-1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0_56a4d_bdec7aca_XL.png"/>
          <p:cNvPicPr>
            <a:picLocks noChangeAspect="1"/>
          </p:cNvPicPr>
          <p:nvPr userDrawn="1"/>
        </p:nvPicPr>
        <p:blipFill>
          <a:blip r:embed="rId2" cstate="print"/>
          <a:srcRect l="21429"/>
          <a:stretch>
            <a:fillRect/>
          </a:stretch>
        </p:blipFill>
        <p:spPr>
          <a:xfrm>
            <a:off x="107504" y="51472"/>
            <a:ext cx="1800200" cy="5020020"/>
          </a:xfrm>
          <a:prstGeom prst="rect">
            <a:avLst/>
          </a:prstGeom>
        </p:spPr>
      </p:pic>
      <p:pic>
        <p:nvPicPr>
          <p:cNvPr id="10" name="Рисунок 9" descr="18949729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79512" y="60998"/>
            <a:ext cx="1196690" cy="12146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E6DB-B1E6-4294-8801-3184D552EAE8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 descr="37.png"/>
          <p:cNvPicPr>
            <a:picLocks noChangeAspect="1"/>
          </p:cNvPicPr>
          <p:nvPr userDrawn="1"/>
        </p:nvPicPr>
        <p:blipFill>
          <a:blip r:embed="rId4" cstate="print">
            <a:lum bright="-10000"/>
          </a:blip>
          <a:stretch>
            <a:fillRect/>
          </a:stretch>
        </p:blipFill>
        <p:spPr>
          <a:xfrm>
            <a:off x="118914" y="3872694"/>
            <a:ext cx="1500758" cy="11505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E6DB-B1E6-4294-8801-3184D552EAE8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E6DB-B1E6-4294-8801-3184D552EAE8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62E9-BB08-4BE8-84E5-F3DB70E5881F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62E9-BB08-4BE8-84E5-F3DB70E5881F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62E9-BB08-4BE8-84E5-F3DB70E5881F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62E9-BB08-4BE8-84E5-F3DB70E5881F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62E9-BB08-4BE8-84E5-F3DB70E5881F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62E9-BB08-4BE8-84E5-F3DB70E5881F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62E9-BB08-4BE8-84E5-F3DB70E5881F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62E9-BB08-4BE8-84E5-F3DB70E5881F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E6DB-B1E6-4294-8801-3184D552EAE8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62E9-BB08-4BE8-84E5-F3DB70E5881F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62E9-BB08-4BE8-84E5-F3DB70E5881F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62E9-BB08-4BE8-84E5-F3DB70E5881F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E6DB-B1E6-4294-8801-3184D552EAE8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E6DB-B1E6-4294-8801-3184D552EAE8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E6DB-B1E6-4294-8801-3184D552EAE8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E6DB-B1E6-4294-8801-3184D552EAE8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E6DB-B1E6-4294-8801-3184D552EAE8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E6DB-B1E6-4294-8801-3184D552EAE8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E6DB-B1E6-4294-8801-3184D552EAE8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0" name="Picture 12" descr="https://up.enterdesk.com/edpic/b5/37/75/b537755d472961392d5d69eb32e2d94e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1" name="Рисунок 10" descr="tricolor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 rot="5400000">
            <a:off x="-2069168" y="2104664"/>
            <a:ext cx="5143500" cy="9341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BE6DB-B1E6-4294-8801-3184D552EAE8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18949729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66129" y="113546"/>
            <a:ext cx="1337519" cy="1306076"/>
          </a:xfrm>
          <a:prstGeom prst="rect">
            <a:avLst/>
          </a:prstGeom>
        </p:spPr>
      </p:pic>
      <p:pic>
        <p:nvPicPr>
          <p:cNvPr id="16" name="Рисунок 15" descr="ad8a463e9b7c.png"/>
          <p:cNvPicPr>
            <a:picLocks noChangeAspect="1"/>
          </p:cNvPicPr>
          <p:nvPr userDrawn="1"/>
        </p:nvPicPr>
        <p:blipFill>
          <a:blip r:embed="rId16" cstate="print">
            <a:lum bright="-30000"/>
          </a:blip>
          <a:stretch>
            <a:fillRect/>
          </a:stretch>
        </p:blipFill>
        <p:spPr>
          <a:xfrm>
            <a:off x="111547" y="3879304"/>
            <a:ext cx="1076077" cy="1140718"/>
          </a:xfrm>
          <a:prstGeom prst="rect">
            <a:avLst/>
          </a:prstGeom>
        </p:spPr>
      </p:pic>
      <p:sp>
        <p:nvSpPr>
          <p:cNvPr id="27" name="Рамка 26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1913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062E9-BB08-4BE8-84E5-F3DB70E5881F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3.bp.blogspot.com/-z0h5GVIBHm8/WBswH9ye1kI/AA" TargetMode="External"/><Relationship Id="rId3" Type="http://schemas.openxmlformats.org/officeDocument/2006/relationships/hyperlink" Target="https://fresh-cards.ru/resized/images/stories/virtuemart/product/kontour-otkrytki-na-23-fevralya.jpgf" TargetMode="External"/><Relationship Id="rId7" Type="http://schemas.openxmlformats.org/officeDocument/2006/relationships/hyperlink" Target="http://new.enigma32.ru/upload/iblock/df1/df1d5b6fb8bh" TargetMode="External"/><Relationship Id="rId2" Type="http://schemas.openxmlformats.org/officeDocument/2006/relationships/hyperlink" Target="https://up.enterdesk.com/edpic/b5/37/75/b537755d472961392d5d69eb32e2d94e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vatars.mds.yandex.net/get-pdb/1634801/1513cc" TargetMode="External"/><Relationship Id="rId5" Type="http://schemas.openxmlformats.org/officeDocument/2006/relationships/hyperlink" Target="https://img2.freepng.ru/20180418/hdw/kisspng-coat-of" TargetMode="External"/><Relationship Id="rId4" Type="http://schemas.openxmlformats.org/officeDocument/2006/relationships/hyperlink" Target="file:///C:\Users\user\Pictures\0\18949729.pn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99592" y="843558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5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Несокрушимая </a:t>
            </a:r>
            <a:br>
              <a:rPr lang="ru-RU" sz="5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легендарная!</a:t>
            </a:r>
            <a:endParaRPr lang="ru-RU" sz="3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372200" y="3507854"/>
            <a:ext cx="2120280" cy="505222"/>
          </a:xfrm>
        </p:spPr>
        <p:txBody>
          <a:bodyPr>
            <a:noAutofit/>
          </a:bodyPr>
          <a:lstStyle/>
          <a:p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Гармашова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Анатольевна, учитель начальных классов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Лиховской СОШ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3478"/>
            <a:ext cx="6453336" cy="484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5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7534"/>
            <a:ext cx="10081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1 -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2 -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3 -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/>
          </a:p>
        </p:txBody>
      </p:sp>
      <p:sp>
        <p:nvSpPr>
          <p:cNvPr id="3" name="Овал 2"/>
          <p:cNvSpPr/>
          <p:nvPr/>
        </p:nvSpPr>
        <p:spPr>
          <a:xfrm>
            <a:off x="3059832" y="483518"/>
            <a:ext cx="864096" cy="86409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059832" y="1923678"/>
            <a:ext cx="864096" cy="864096"/>
          </a:xfrm>
          <a:prstGeom prst="ellipse">
            <a:avLst/>
          </a:prstGeom>
          <a:solidFill>
            <a:srgbClr val="FFFF00"/>
          </a:solidFill>
          <a:ln>
            <a:solidFill>
              <a:srgbClr val="C1BA2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059832" y="3363838"/>
            <a:ext cx="864096" cy="86409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14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555526"/>
            <a:ext cx="5909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Великие победы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avatars.mds.yandex.net/i?id=85e3578904ba2df8739eda91425e982818af7ad8-824094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63412"/>
            <a:ext cx="6408712" cy="361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34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cf3.ppt-online.org/files3/slide/m/meW1KDMLtZpoHXAIdEaTqsU3ibklN0B5C8jgQ7/slide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3478"/>
            <a:ext cx="6696744" cy="485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382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cdn.culture.ru/images/f40bf00b-ad9b-5e07-9004-e926b3dcef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5486"/>
            <a:ext cx="640871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236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fsd.multiurok.ru/html/2021/01/29/s_6013de51b7afe/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5486"/>
            <a:ext cx="655272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182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fs.znanio.ru/d5af0e/3f/ba/30c012101dc0865329af7bb096a1c0dd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3478"/>
            <a:ext cx="6552695" cy="492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58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vatars.mds.yandex.net/i?id=12b45c529e44e9a5b15c636d730b4d863c209248-7546005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3478"/>
            <a:ext cx="6336704" cy="474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421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hareslide.ru/img/thumbs/256ea45ff0c1b4ec5fb6de38b85b92e2-80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0338"/>
            <a:ext cx="6984776" cy="491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34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fs.znanio.ru/methodology/images/56/70/5670d2871fc21db33d11914e5eb994561812bb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0404"/>
            <a:ext cx="6912768" cy="49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992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131590"/>
            <a:ext cx="46622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00330" algn="just">
              <a:spcBef>
                <a:spcPts val="2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воспитание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уважения к Российской армии и  создание условий для формирования представлений у обучающихся о традициях празднования Дня  защитника Отечества.</a:t>
            </a:r>
            <a:endParaRPr lang="ru-RU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thepresentation.ru/img/tmb/3/258343/3aeb76f47c923a15ca9f37849ec91987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3478"/>
            <a:ext cx="66247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276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ckd-seroglazka.ru/wp-content/uploads/2023/02/f8c2300302ea0d7a1a4d949b8370ff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3478"/>
            <a:ext cx="8000889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208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cf2.ppt-online.org/files2/slide/7/7k2VhUQpCtorcYxIBslDbSXRP9046zgnHTNq1L/slide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5486"/>
            <a:ext cx="6696744" cy="485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75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chool7.centerstart.ru/sites/school7.centerstart.ru/files/tmp/news/%D0%BB%D0%BE%D0%B7%D1%83%D0%BD%D0%B3%20%D0%B8%20%D0%BD%D0%B0%D0%B7%D0%B2%D0%B0%D0%BD%D0%B8%D0%B5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7494"/>
            <a:ext cx="7894338" cy="458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173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7534"/>
            <a:ext cx="10081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1 -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2 -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3 -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/>
          </a:p>
        </p:txBody>
      </p:sp>
      <p:sp>
        <p:nvSpPr>
          <p:cNvPr id="3" name="Овал 2"/>
          <p:cNvSpPr/>
          <p:nvPr/>
        </p:nvSpPr>
        <p:spPr>
          <a:xfrm>
            <a:off x="3059832" y="483518"/>
            <a:ext cx="864096" cy="86409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059832" y="1923678"/>
            <a:ext cx="864096" cy="864096"/>
          </a:xfrm>
          <a:prstGeom prst="ellipse">
            <a:avLst/>
          </a:prstGeom>
          <a:solidFill>
            <a:srgbClr val="FFFF00"/>
          </a:solidFill>
          <a:ln>
            <a:solidFill>
              <a:srgbClr val="C1BA2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059832" y="3363838"/>
            <a:ext cx="864096" cy="86409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13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411510"/>
            <a:ext cx="411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нашего времени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tatic.riafan.ru/upload/images/2022/3/21/37800_full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376" y="1007121"/>
            <a:ext cx="7006032" cy="394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020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31626"/>
            <a:ext cx="2952328" cy="39071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95936" y="915566"/>
            <a:ext cx="56886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Капитан Александр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Хилько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со своими 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подчиненными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выполнял задачи по освобождению 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одного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населенных пунктов от подразделений 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вооруженных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националистов. Несмотря на 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превосходящие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силы противника, Александр 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Хилько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вместе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подчиненными уничтожил 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вражеские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доты. 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ходе боя силами российских военнослужащих 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командованием капитана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Хилько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было 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уничтожено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12 боевиков. 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Опорный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 боевиков был также уничтожен.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8711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2-3.userapi.com/impg/rl778TXJrwlSVdVbirVpB0pIrCE4HpQvSEqmnQ/IEMKcZluTLs.jpg?size=981x1280&amp;quality=95&amp;sign=ff5dff92e5984a742d0f7eb52c4a80a5&amp;c_uniq_tag=rZAiYWJDWVhtgCtxEiFTTOf6cnVCV6fLLLnijlRy-Bk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7534"/>
            <a:ext cx="2592288" cy="38811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23928" y="411510"/>
            <a:ext cx="48965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зенитного ракетного комплекса под командованием старшего лейтенанта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Сергея Скворцова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поражал воздушные объекты националистов.</a:t>
            </a:r>
            <a:b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попытки контрнаступления украинских боевиков четыре беспилотных летательных аппарата оказались в зоне ответственности расчета Сергея Скворцова. Старший лейтенант грамотно поставил задачи подчиненным и лично, действуя в составе расчета, приступил к огневому поражению воздушных целей. В результате точных ударов расчета Скворцова были ликвидированы три разведывательных БПЛА националистов и один ударный, а также нанесен значительный урон живой силе противника.</a:t>
            </a:r>
          </a:p>
        </p:txBody>
      </p:sp>
    </p:spTree>
    <p:extLst>
      <p:ext uri="{BB962C8B-B14F-4D97-AF65-F5344CB8AC3E}">
        <p14:creationId xmlns:p14="http://schemas.microsoft.com/office/powerpoint/2010/main" val="995227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2-3.userapi.com/impg/3f-Uuzv49tnaD6PudJw-tOjybpPc8g9zZChFtw/HL_x5L5MluE.jpg?size=1074x1280&amp;quality=96&amp;sign=656d5c789a1d4e622f524486796bca37&amp;c_uniq_tag=HTKkjFIsSP0tf03c9qE376wcYU2EcCP_GTG95IG-XBs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83518"/>
            <a:ext cx="2808312" cy="43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995936" y="77155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Прапорщик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Владимир Макаров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выполнял боевые задачи по организации бесперебойной связи в интересах пункта управления группировки российских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Вооруженных сил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Благодаря отваге и профессионализму прапорщика Макарова, оборванные линии связи были оперативно восстановлены, что позволило обеспечить устойчивое управление подразделениями в бою и отразить атаку националистов.</a:t>
            </a:r>
            <a:endParaRPr lang="ru-RU" sz="1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039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483518"/>
            <a:ext cx="6840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среди защитников и наши земляки. Это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Безверхов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Владимир, Синяк Алексей, Данченко Денис,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Калюжин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Александр,  Головков Евгений</a:t>
            </a:r>
            <a:r>
              <a:rPr lang="ru-RU" sz="2000" b="1" spc="15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Мы гордимся ими и желаем им победы!!!</a:t>
            </a:r>
            <a:endParaRPr lang="ru-RU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avatars.mds.yandex.net/i?id=a067f0c7ea8ed4ca62809fda9480eedf71260e2e-5480143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9117"/>
            <a:ext cx="431482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386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843558"/>
            <a:ext cx="6696744" cy="2701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 есть особого значенья –</a:t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Сыновей отважных день рождения.</a:t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Весь народ российский в эту дату</a:t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Шлёт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привет матросу и солдату.</a:t>
            </a:r>
            <a:endParaRPr lang="ru-RU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prazdniki-spb.ru/wp-content/uploads/2021/01/3771AFD6-4DD1-4570-9908-E3473367E34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859782"/>
            <a:ext cx="1344482" cy="205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agazin-gramot.ru/upload/iblock/896/896ef51a23fd7cf986437c4c277039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859782"/>
            <a:ext cx="1295292" cy="22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138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0" y="10902"/>
            <a:ext cx="2414867" cy="32198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477" y="411510"/>
            <a:ext cx="3062939" cy="40839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16" y="1131590"/>
            <a:ext cx="2939523" cy="3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233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339502"/>
            <a:ext cx="39724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</a:rPr>
              <a:t>Солдат </a:t>
            </a:r>
          </a:p>
          <a:p>
            <a:r>
              <a:rPr lang="ru-RU" sz="5400" b="1" i="1" dirty="0" smtClean="0">
                <a:solidFill>
                  <a:srgbClr val="C00000"/>
                </a:solidFill>
              </a:rPr>
              <a:t>Защитник </a:t>
            </a:r>
          </a:p>
          <a:p>
            <a:r>
              <a:rPr lang="ru-RU" sz="5400" b="1" i="1" dirty="0" smtClean="0">
                <a:solidFill>
                  <a:srgbClr val="C00000"/>
                </a:solidFill>
              </a:rPr>
              <a:t>Герой </a:t>
            </a:r>
          </a:p>
          <a:p>
            <a:r>
              <a:rPr lang="ru-RU" sz="5400" b="1" i="1" dirty="0" smtClean="0">
                <a:solidFill>
                  <a:srgbClr val="C00000"/>
                </a:solidFill>
              </a:rPr>
              <a:t>Родина </a:t>
            </a:r>
          </a:p>
          <a:p>
            <a:r>
              <a:rPr lang="ru-RU" sz="5400" b="1" i="1" dirty="0" smtClean="0">
                <a:solidFill>
                  <a:srgbClr val="C00000"/>
                </a:solidFill>
              </a:rPr>
              <a:t>Победа</a:t>
            </a:r>
            <a:endParaRPr lang="ru-RU" sz="5400" b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3074" name="Picture 2" descr="https://damion.club/uploads/posts/2022-09/1663769179_1-damion-club-p-rossiiskii-soldat-risunok-instagram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83518"/>
            <a:ext cx="2937813" cy="376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804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483518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папы – </a:t>
            </a:r>
            <a:r>
              <a:rPr 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защитники</a:t>
            </a:r>
            <a:endParaRPr lang="ru-RU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i.ytimg.com/vi/lE2ESQDHvPA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336" y="1131590"/>
            <a:ext cx="6839471" cy="384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046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5486"/>
            <a:ext cx="2230121" cy="33638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9952" y="411510"/>
            <a:ext cx="4608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Жмуриной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Леры, Шаров Владимир, с 2006 по 2009 год служил в Московской области. Таманская дивизия, легендарный 15-й мотострелковый полк, второй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гаубично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-артиллерийский дивизион.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149" y="2121712"/>
            <a:ext cx="4205267" cy="283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24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5486"/>
            <a:ext cx="3249050" cy="48107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4048" y="555526"/>
            <a:ext cx="374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 Войтенко Леры, Войтенко ,</a:t>
            </a:r>
          </a:p>
          <a:p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2006 по 2008 год служил в ракетных войсках стратегического назначения в городе Оренбурге.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064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5486"/>
            <a:ext cx="3312368" cy="4765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20072" y="339502"/>
            <a:ext cx="35283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 Черноокова Стёпы, Чернооков Вадим, с 1994 года по 1996 год служил в городе Ростов-на-Дону в войсках противовоздушной обороны. Получил звание младший сержант, был командиром отделения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533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7494"/>
            <a:ext cx="3087147" cy="47525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1960" y="411510"/>
            <a:ext cx="43924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Битюгина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Ромы,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Битюгин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Владимир, служил в городе Краснодар во внутренних войсках старшим водителем с 2000 по 2003 год.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275838"/>
            <a:ext cx="4176464" cy="273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67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5486"/>
            <a:ext cx="3512988" cy="4683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67537" y="411510"/>
            <a:ext cx="40324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Буракова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Никиты, Бураков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енис Андреевич, служил в городе Ростов-на-Дону в военно-воздушных войсках с  2011 по 2012 год.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51275"/>
            <a:ext cx="3744417" cy="282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932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55526"/>
            <a:ext cx="3328041" cy="4176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339502"/>
            <a:ext cx="4592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это дедушки Соломенко Гриши, Александр и Николай. Дедушка Саша служил в Чите, дедушка Коля - в Германии.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630" y="1622872"/>
            <a:ext cx="4554834" cy="328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651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38.userapi.com/impg/ohFegCpFr_aC5ZbRuE9yfWc1z7rb3JfJ1szyQg/u6vAuVHxEaQ.jpg?size=1200x675&amp;quality=96&amp;sign=2c8125bc2062be413ab622378caaac60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1510"/>
            <a:ext cx="780886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380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5_1235377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5486"/>
            <a:ext cx="6912768" cy="4759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79833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267494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Будущие защитники</a:t>
            </a:r>
          </a:p>
        </p:txBody>
      </p:sp>
      <p:pic>
        <p:nvPicPr>
          <p:cNvPr id="2050" name="Picture 2" descr="https://chebarkul-biblio.chel.muzkult.ru/media/2021/02/11/1247771465/VLuadmVJ7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87574"/>
            <a:ext cx="7305675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4337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maam.ru/upload/blogs/detsad-275459-1518932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7494"/>
            <a:ext cx="5981700" cy="44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049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edblog.ru/_ld/2/229217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11510"/>
            <a:ext cx="695325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4285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ikiwiki.com/uploads/posts/2022-02/1645015752_10-fikiwiki-com-p-salyut-krasivie-kartinki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332"/>
            <a:ext cx="903649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408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7039" y="4173694"/>
            <a:ext cx="180387" cy="136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http://berezino.edu.by/ru/sm_full.aspx?guid=525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887"/>
            <a:ext cx="8928992" cy="500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5082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Источники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755576" y="1059582"/>
            <a:ext cx="8208912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2"/>
              </a:rPr>
              <a:t>https://up.enterdesk.com/edpic/b5/37/75/b537755d472961392d5d69eb32e2d94e.jpg</a:t>
            </a: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  <a:hlinkClick r:id="rId3"/>
              </a:rPr>
              <a:t>https://fresh-cards.ru/resized/images/stories/virtuemart/product/kontour-otkrytki-na-23-fevralya.jpgf</a:t>
            </a: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  <a:hlinkClick r:id="rId4" action="ppaction://hlinkfile"/>
              </a:rPr>
              <a:t>file:///C:/Users/user/Pictures/0/18949729.png</a:t>
            </a: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  <a:hlinkClick r:id="rId5"/>
              </a:rPr>
              <a:t>https://img2.freepng.ru/20180418/hdw/kisspng-coat-of</a:t>
            </a: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  <a:hlinkClick r:id="rId6"/>
              </a:rPr>
              <a:t>https://avatars.mds.yandex.net/get-pdb/1634801/1513cc</a:t>
            </a: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  <a:hlinkClick r:id="rId7"/>
              </a:rPr>
              <a:t>http://new.enigma32.ru/upload/iblock/df1/df1d5b6fb8b</a:t>
            </a: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  <a:hlinkClick r:id="rId7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  <a:hlinkClick r:id="rId8"/>
              </a:rPr>
              <a:t>https://3.bp.blogspot.com/-z0h5GVIBHm8/WBswH9ye1kI/AA</a:t>
            </a: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696" y="339502"/>
            <a:ext cx="6125871" cy="459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63920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i?id=21a79db371c55296db57ef58a4ef4fa5-529261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91" y="1707654"/>
            <a:ext cx="5083762" cy="272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1800" y="483518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Устный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журнал</a:t>
            </a:r>
          </a:p>
        </p:txBody>
      </p:sp>
    </p:spTree>
    <p:extLst>
      <p:ext uri="{BB962C8B-B14F-4D97-AF65-F5344CB8AC3E}">
        <p14:creationId xmlns:p14="http://schemas.microsoft.com/office/powerpoint/2010/main" val="1434447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8518" y="3318857"/>
            <a:ext cx="4960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праздника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avatars.mds.yandex.net/i?id=9748ab36fb61f7e7eaa03f0b414799bf98b91f52-706630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35" y="213489"/>
            <a:ext cx="7460029" cy="466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750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771550"/>
            <a:ext cx="3438444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существует праздник, называемый День защитника </a:t>
            </a:r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отмечают 23 февраля. </a:t>
            </a:r>
          </a:p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праздничный день берет свои истоки еще в </a:t>
            </a:r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послереволюционный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период,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молодое Российское государство </a:t>
            </a:r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начинало свое становление.</a:t>
            </a:r>
          </a:p>
          <a:p>
            <a:pPr fontAlgn="base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Раньше, после революции, праздник был назван День Красной армии, </a:t>
            </a:r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планировалось провести 28 января 1919 года, </a:t>
            </a:r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приурочив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1-й годовщине создания советской армии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ряду причин подготовка празднования затянулась, </a:t>
            </a:r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 праздник перенесли на 23 февраля, </a:t>
            </a:r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настоящая его дата со временем была забыта.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1398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83518"/>
            <a:ext cx="2339716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Следующее празднование было организовано уже только </a:t>
            </a:r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1922 году,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того времени его стали праздновать ежегодно, </a:t>
            </a:r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то,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фактическая дата основания Советской </a:t>
            </a:r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армии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другой.</a:t>
            </a:r>
          </a:p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1946 году памятный день решили переименовать, </a:t>
            </a:r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чего он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новое название – </a:t>
            </a:r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Советской Армии и Военно-морского флота. </a:t>
            </a:r>
          </a:p>
          <a:p>
            <a:pPr fontAlgn="base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в 1991 г. произошел распад Советского Союза, </a:t>
            </a:r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утратил своей актуальности и сохранился, </a:t>
            </a:r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наименование и статус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претерпели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очередные </a:t>
            </a:r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21555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466</Words>
  <Application>Microsoft Office PowerPoint</Application>
  <PresentationFormat>Экран (16:9)</PresentationFormat>
  <Paragraphs>89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50" baseType="lpstr">
      <vt:lpstr>Arial</vt:lpstr>
      <vt:lpstr>Calibri</vt:lpstr>
      <vt:lpstr>Times New Roman</vt:lpstr>
      <vt:lpstr>Тема Office</vt:lpstr>
      <vt:lpstr>Специальное оформление</vt:lpstr>
      <vt:lpstr> Несокрушимая  и легендарная!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Администратор</cp:lastModifiedBy>
  <cp:revision>58</cp:revision>
  <dcterms:created xsi:type="dcterms:W3CDTF">2020-02-16T23:58:12Z</dcterms:created>
  <dcterms:modified xsi:type="dcterms:W3CDTF">2023-02-07T15:21:47Z</dcterms:modified>
</cp:coreProperties>
</file>