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</p:sldMasterIdLst>
  <p:notesMasterIdLst>
    <p:notesMasterId r:id="rId37"/>
  </p:notesMasterIdLst>
  <p:sldIdLst>
    <p:sldId id="256" r:id="rId8"/>
    <p:sldId id="280" r:id="rId9"/>
    <p:sldId id="267" r:id="rId10"/>
    <p:sldId id="312" r:id="rId11"/>
    <p:sldId id="309" r:id="rId12"/>
    <p:sldId id="314" r:id="rId13"/>
    <p:sldId id="301" r:id="rId14"/>
    <p:sldId id="302" r:id="rId15"/>
    <p:sldId id="313" r:id="rId16"/>
    <p:sldId id="281" r:id="rId17"/>
    <p:sldId id="303" r:id="rId18"/>
    <p:sldId id="271" r:id="rId19"/>
    <p:sldId id="304" r:id="rId20"/>
    <p:sldId id="306" r:id="rId21"/>
    <p:sldId id="287" r:id="rId22"/>
    <p:sldId id="288" r:id="rId23"/>
    <p:sldId id="289" r:id="rId24"/>
    <p:sldId id="277" r:id="rId25"/>
    <p:sldId id="310" r:id="rId26"/>
    <p:sldId id="311" r:id="rId27"/>
    <p:sldId id="290" r:id="rId28"/>
    <p:sldId id="273" r:id="rId29"/>
    <p:sldId id="307" r:id="rId30"/>
    <p:sldId id="293" r:id="rId31"/>
    <p:sldId id="294" r:id="rId32"/>
    <p:sldId id="308" r:id="rId33"/>
    <p:sldId id="261" r:id="rId34"/>
    <p:sldId id="291" r:id="rId35"/>
    <p:sldId id="292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2281F-09D9-460C-83CD-2353807B074C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0BB907-3597-433B-BD78-21E232AF619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51379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D2052E5-0EEC-436E-9685-1A413F13462C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alt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35322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54ACADC-2072-4621-A09F-E8253028158E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alt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10194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52837B-29EE-4FAF-96FC-6E89E11F6096}" type="slidenum">
              <a:rPr kumimoji="0" lang="ru-RU" alt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ru-RU" altLang="ru-RU" sz="12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02605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BB907-3597-433B-BD78-21E232AF6197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3934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17766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4973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8121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9068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751197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390026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02177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84796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436499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0645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85909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75467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53057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9195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839783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435949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71959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9087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558720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79409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801428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525219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799319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72972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6943138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2387317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4348619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0910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254417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55515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01010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69346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410977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16865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19354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885457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872732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43795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7899164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5418682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5757632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2950391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486733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497678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172082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5748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289662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72340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56045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484593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9090881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646619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87441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602954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230912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F2FED7C-051E-4F27-8AA9-760A8AD917B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FFF0B67-4B09-49AC-97DC-F908E49E4309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7274048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CCDEB3-6E8C-4EA7-BE67-C4B12A1B81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BE8DCFB-9C36-40DC-826D-6BC3B962FBE4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1091002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E0266B6-C1C0-483B-9F9E-D6E57F06DAFA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0CCE539-2BCD-4EED-A323-C79AB16F0D52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3292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2779521-1B23-4FD0-87A3-AF2A16E97AA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04BA9A4-6CD7-4A12-97FD-DDBC89E25BC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206993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BBA9F2-4A6F-439D-9DCF-DE3CF4A10223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A930C9-BB7F-44EB-89FE-6A1F08D18BEE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240272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00718ED-DDB0-4E28-86C6-11E8FF23F00F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C9F1AD4-DF26-48A9-AF64-8BF0279E64CF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0624854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2717DC-D281-46D8-AEC4-5A2E1097CDE6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1016E6C-FA92-4695-9BCD-7A873B25352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823676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9837A92-C474-46DE-840C-0F699160AF58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268F6E4A-BB59-46D4-9914-8EE9BD33779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328411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CC672DAA-0A65-45E2-AFF4-9E4210D56822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E6BECE4-625C-4C84-8D1A-A2372EE6FE16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5062654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842CDB1-DE61-46C7-911E-079DDA666BC0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E129136-CD97-4260-8E5A-6D270D8F0541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904426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F1BF9BF2-1BF9-4FB3-8977-1D92B6B88C2D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55ED9392-E343-46CE-B9B7-0BFA6A55BCA5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95833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F862C731-7B3F-4ED5-80A5-CD43B1CF1829}" type="datetimeFigureOut">
              <a:rPr lang="ru-RU" smtClean="0"/>
              <a:pPr/>
              <a:t>19.11.2023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8DDD3E7F-C8BC-45DF-81D6-A2074E2B30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4928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2205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919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1157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8602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C611855-F4FF-4046-8F04-77E92F2D113E}" type="datetimeFigureOut">
              <a:rPr kumimoji="0" lang="ru-RU" sz="1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19.11.2023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D3C4A-AD66-4742-9487-16B944C4FD48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4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77714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1340768"/>
            <a:ext cx="8458200" cy="1470025"/>
          </a:xfrm>
        </p:spPr>
        <p:txBody>
          <a:bodyPr>
            <a:noAutofit/>
          </a:bodyPr>
          <a:lstStyle/>
          <a:p>
            <a:pPr algn="ctr"/>
            <a:r>
              <a:rPr lang="ru-RU" dirty="0" smtClean="0"/>
              <a:t>Образование страдательных причастий прошедшего времени.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857628"/>
            <a:ext cx="8507288" cy="3000372"/>
          </a:xfrm>
        </p:spPr>
        <p:txBody>
          <a:bodyPr>
            <a:normAutofit fontScale="92500" lnSpcReduction="10000"/>
          </a:bodyPr>
          <a:lstStyle/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/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                                                     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3" y="4437112"/>
            <a:ext cx="2071970" cy="24208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86116" y="4714884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Составитель: </a:t>
            </a:r>
            <a:r>
              <a:rPr lang="ru-RU" dirty="0" err="1" smtClean="0"/>
              <a:t>Буракова</a:t>
            </a:r>
            <a:r>
              <a:rPr lang="ru-RU" dirty="0" smtClean="0"/>
              <a:t> Е.В. Учитель русского языка и литературы </a:t>
            </a:r>
            <a:r>
              <a:rPr lang="ru-RU" smtClean="0"/>
              <a:t>МБОУ Лиховской СОШ</a:t>
            </a:r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Работа с учебником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13184" y="1473455"/>
            <a:ext cx="8229600" cy="4325112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200" dirty="0" smtClean="0"/>
              <a:t>Страница 135</a:t>
            </a:r>
          </a:p>
          <a:p>
            <a:pPr marL="109728" indent="0" algn="ctr">
              <a:buNone/>
            </a:pPr>
            <a:r>
              <a:rPr lang="ru-RU" sz="3200" dirty="0" smtClean="0">
                <a:solidFill>
                  <a:srgbClr val="002060"/>
                </a:solidFill>
              </a:rPr>
              <a:t>Теоретические сведения</a:t>
            </a:r>
          </a:p>
          <a:p>
            <a:pPr marL="109728" indent="0" algn="ctr">
              <a:buNone/>
            </a:pPr>
            <a:endParaRPr lang="ru-RU" sz="3200" dirty="0"/>
          </a:p>
        </p:txBody>
      </p:sp>
      <p:pic>
        <p:nvPicPr>
          <p:cNvPr id="5" name="Picture 4" descr="BOOK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614516"/>
            <a:ext cx="2304256" cy="25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8188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Чтобы образовать страдательные причастия прошедшего времени, нужно выделить основу </a:t>
            </a:r>
            <a:r>
              <a:rPr lang="ru-RU" b="1" dirty="0" smtClean="0">
                <a:solidFill>
                  <a:srgbClr val="FF0000"/>
                </a:solidFill>
              </a:rPr>
              <a:t>инфинитива</a:t>
            </a:r>
            <a:r>
              <a:rPr lang="ru-RU" b="1" dirty="0" smtClean="0"/>
              <a:t> или основу глагола </a:t>
            </a:r>
            <a:r>
              <a:rPr lang="ru-RU" b="1" dirty="0" smtClean="0">
                <a:solidFill>
                  <a:srgbClr val="FF0000"/>
                </a:solidFill>
              </a:rPr>
              <a:t>прошедшего времени</a:t>
            </a:r>
            <a:r>
              <a:rPr lang="ru-RU" b="1" dirty="0" smtClean="0"/>
              <a:t> и добавить суффикс </a:t>
            </a:r>
            <a:r>
              <a:rPr lang="ru-RU" b="1" dirty="0" err="1" smtClean="0">
                <a:solidFill>
                  <a:srgbClr val="FF0000"/>
                </a:solidFill>
              </a:rPr>
              <a:t>нн</a:t>
            </a:r>
            <a:r>
              <a:rPr lang="ru-RU" b="1" dirty="0" smtClean="0"/>
              <a:t>, если основа заканчивается на </a:t>
            </a:r>
            <a:r>
              <a:rPr lang="ru-RU" b="1" dirty="0" err="1" smtClean="0">
                <a:solidFill>
                  <a:srgbClr val="FF0000"/>
                </a:solidFill>
              </a:rPr>
              <a:t>ать</a:t>
            </a:r>
            <a:r>
              <a:rPr lang="ru-RU" b="1" dirty="0" smtClean="0">
                <a:solidFill>
                  <a:srgbClr val="FF0000"/>
                </a:solidFill>
              </a:rPr>
              <a:t>, ять</a:t>
            </a:r>
            <a:r>
              <a:rPr lang="ru-RU" b="1" dirty="0" smtClean="0"/>
              <a:t>, или суффикс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енн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ённ</a:t>
            </a:r>
            <a:r>
              <a:rPr lang="ru-RU" b="1" dirty="0" smtClean="0"/>
              <a:t>, если основа заканчивается на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</a:rPr>
              <a:t>ить</a:t>
            </a:r>
            <a:r>
              <a:rPr lang="ru-RU" b="1" dirty="0" smtClean="0">
                <a:solidFill>
                  <a:srgbClr val="FF0000"/>
                </a:solidFill>
              </a:rPr>
              <a:t>, </a:t>
            </a:r>
            <a:r>
              <a:rPr lang="ru-RU" b="1" dirty="0" err="1" smtClean="0">
                <a:solidFill>
                  <a:srgbClr val="FF0000"/>
                </a:solidFill>
              </a:rPr>
              <a:t>еть</a:t>
            </a:r>
            <a:r>
              <a:rPr lang="ru-RU" b="1" dirty="0" smtClean="0"/>
              <a:t>, или суффикс</a:t>
            </a:r>
            <a:r>
              <a:rPr lang="ru-RU" b="1" dirty="0" smtClean="0">
                <a:solidFill>
                  <a:srgbClr val="FF0000"/>
                </a:solidFill>
              </a:rPr>
              <a:t> т</a:t>
            </a:r>
            <a:r>
              <a:rPr lang="ru-RU" b="1" dirty="0" smtClean="0"/>
              <a:t>, если причастия образованы от глаголов </a:t>
            </a:r>
            <a:r>
              <a:rPr lang="ru-RU" b="1" dirty="0" smtClean="0">
                <a:solidFill>
                  <a:srgbClr val="FF0000"/>
                </a:solidFill>
              </a:rPr>
              <a:t>вымыть, забыть, колоть, открыть и др.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9592" y="692696"/>
            <a:ext cx="7738949" cy="1107996"/>
          </a:xfrm>
          <a:prstGeom prst="rect">
            <a:avLst/>
          </a:prstGeom>
          <a:solidFill>
            <a:srgbClr val="00B05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>
                <a:ln w="1905"/>
                <a:gradFill>
                  <a:gsLst>
                    <a:gs pos="0">
                      <a:srgbClr val="A5C249">
                        <a:shade val="20000"/>
                        <a:satMod val="200000"/>
                      </a:srgbClr>
                    </a:gs>
                    <a:gs pos="78000">
                      <a:srgbClr val="A5C24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A5C24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Georgia"/>
                <a:ea typeface="+mn-ea"/>
                <a:cs typeface="+mn-cs"/>
              </a:rPr>
              <a:t>Потренируемся!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6403" y="4293096"/>
            <a:ext cx="1591194" cy="214597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На практике проверить можно точно, </a:t>
            </a:r>
          </a:p>
          <a:p>
            <a:pPr marL="109728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</a:rPr>
              <a:t>Кто смог теорию усвоить прочно.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699755505"/>
      </p:ext>
    </p:extLst>
  </p:cSld>
  <p:clrMapOvr>
    <a:masterClrMapping/>
  </p:clrMapOvr>
  <p:transition advTm="34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755576" y="476672"/>
            <a:ext cx="7772400" cy="2664023"/>
          </a:xfrm>
          <a:noFill/>
        </p:spPr>
        <p:txBody>
          <a:bodyPr>
            <a:normAutofit/>
          </a:bodyPr>
          <a:lstStyle/>
          <a:p>
            <a:pPr algn="ctr" eaLnBrk="1" hangingPunct="1"/>
            <a:r>
              <a:rPr lang="ru-RU" altLang="ru-RU" sz="3200" b="1" dirty="0" smtClean="0">
                <a:solidFill>
                  <a:srgbClr val="FF0000"/>
                </a:solidFill>
              </a:rPr>
              <a:t>Материал для наблюдений</a:t>
            </a:r>
            <a:br>
              <a:rPr lang="ru-RU" altLang="ru-RU" sz="3200" b="1" dirty="0" smtClean="0">
                <a:solidFill>
                  <a:srgbClr val="FF0000"/>
                </a:solidFill>
              </a:rPr>
            </a:br>
            <a:r>
              <a:rPr lang="ru-RU" altLang="ru-RU" sz="3200" b="1" dirty="0" smtClean="0">
                <a:solidFill>
                  <a:schemeClr val="tx1"/>
                </a:solidFill>
              </a:rPr>
              <a:t>Задание: образуйте от данных глаголов страдательные причастия прошедшего времени.</a:t>
            </a:r>
            <a:br>
              <a:rPr lang="ru-RU" altLang="ru-RU" sz="3200" b="1" dirty="0" smtClean="0">
                <a:solidFill>
                  <a:schemeClr val="tx1"/>
                </a:solidFill>
              </a:rPr>
            </a:br>
            <a:endParaRPr lang="ru-RU" altLang="ru-RU" sz="3200" b="1" dirty="0" smtClean="0">
              <a:solidFill>
                <a:schemeClr val="tx1"/>
              </a:solidFill>
            </a:endParaRP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708920"/>
            <a:ext cx="3810000" cy="4530725"/>
          </a:xfrm>
        </p:spPr>
        <p:txBody>
          <a:bodyPr/>
          <a:lstStyle/>
          <a:p>
            <a:pPr eaLnBrk="1" hangingPunct="1"/>
            <a:endParaRPr lang="ru-RU" altLang="ru-RU" sz="2400" dirty="0" smtClean="0"/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Создать,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засеять,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построить ,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увидеть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endParaRPr lang="ru-RU" altLang="ru-RU" b="1" dirty="0" smtClean="0"/>
          </a:p>
          <a:p>
            <a:pPr algn="ctr" eaLnBrk="1" hangingPunct="1"/>
            <a:endParaRPr lang="ru-RU" altLang="ru-RU" sz="2400" b="1" dirty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148064" y="2708919"/>
            <a:ext cx="3810000" cy="4530725"/>
          </a:xfrm>
          <a:noFill/>
        </p:spPr>
        <p:txBody>
          <a:bodyPr/>
          <a:lstStyle/>
          <a:p>
            <a:pPr eaLnBrk="1" hangingPunct="1"/>
            <a:endParaRPr lang="ru-RU" altLang="ru-RU" sz="2400" dirty="0" smtClean="0"/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b="1" dirty="0" smtClean="0"/>
              <a:t>Созд</a:t>
            </a:r>
            <a:r>
              <a:rPr lang="ru-RU" altLang="ru-RU" b="1" dirty="0" smtClean="0">
                <a:solidFill>
                  <a:srgbClr val="FF0000"/>
                </a:solidFill>
              </a:rPr>
              <a:t>а</a:t>
            </a:r>
            <a:r>
              <a:rPr lang="ru-RU" altLang="ru-RU" b="1" dirty="0" smtClean="0"/>
              <a:t>нный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b="1" dirty="0" smtClean="0"/>
              <a:t>Засе</a:t>
            </a:r>
            <a:r>
              <a:rPr lang="ru-RU" altLang="ru-RU" b="1" dirty="0" smtClean="0">
                <a:solidFill>
                  <a:srgbClr val="FF0000"/>
                </a:solidFill>
              </a:rPr>
              <a:t>я</a:t>
            </a:r>
            <a:r>
              <a:rPr lang="ru-RU" altLang="ru-RU" b="1" dirty="0" smtClean="0"/>
              <a:t>нный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b="1" dirty="0" smtClean="0"/>
              <a:t>Постро</a:t>
            </a:r>
            <a:r>
              <a:rPr lang="ru-RU" altLang="ru-RU" b="1" dirty="0" smtClean="0">
                <a:solidFill>
                  <a:srgbClr val="FF0000"/>
                </a:solidFill>
              </a:rPr>
              <a:t>е</a:t>
            </a:r>
            <a:r>
              <a:rPr lang="ru-RU" altLang="ru-RU" b="1" dirty="0" smtClean="0"/>
              <a:t>нный</a:t>
            </a:r>
          </a:p>
          <a:p>
            <a:pPr algn="ctr" eaLnBrk="1" hangingPunct="1">
              <a:buFont typeface="Wingdings" panose="05000000000000000000" pitchFamily="2" charset="2"/>
              <a:buNone/>
            </a:pPr>
            <a:r>
              <a:rPr lang="ru-RU" altLang="ru-RU" b="1" dirty="0" smtClean="0"/>
              <a:t>Увид</a:t>
            </a:r>
            <a:r>
              <a:rPr lang="ru-RU" altLang="ru-RU" b="1" dirty="0" smtClean="0">
                <a:solidFill>
                  <a:srgbClr val="FF0000"/>
                </a:solidFill>
              </a:rPr>
              <a:t>е</a:t>
            </a:r>
            <a:r>
              <a:rPr lang="ru-RU" altLang="ru-RU" b="1" dirty="0" smtClean="0"/>
              <a:t>нный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967" y="3212976"/>
            <a:ext cx="1585097" cy="158509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966" y="4870354"/>
            <a:ext cx="1585097" cy="15850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209402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0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/>
      <p:bldP spid="3077" grpId="0" build="p"/>
      <p:bldP spid="307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Физкультминутка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прилагательные – работают руки, </a:t>
            </a:r>
          </a:p>
          <a:p>
            <a:r>
              <a:rPr lang="ru-RU" dirty="0" smtClean="0"/>
              <a:t>причастия – работают ноги.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Admin\Мои документы\Мои рисунки\предлог урок\e2b4d9581651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8" y="2786063"/>
            <a:ext cx="1928812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8600" y="1571612"/>
            <a:ext cx="8629680" cy="1288518"/>
          </a:xfrm>
          <a:prstGeom prst="rect">
            <a:avLst/>
          </a:prstGeom>
          <a:noFill/>
        </p:spPr>
        <p:txBody>
          <a:bodyPr spcFirstLastPara="1" wrap="none">
            <a:prstTxWarp prst="textArchUp">
              <a:avLst>
                <a:gd name="adj" fmla="val 11010708"/>
              </a:avLst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Зарядка для глаз</a:t>
            </a:r>
          </a:p>
        </p:txBody>
      </p:sp>
      <p:pic>
        <p:nvPicPr>
          <p:cNvPr id="14340" name="Picture 3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63" y="4786313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4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3" y="2714625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5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3688" y="2500313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6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9250" y="4929188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09401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500688"/>
            <a:ext cx="1285875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4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29563" y="5643563"/>
            <a:ext cx="1214437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2438" y="0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57188"/>
            <a:ext cx="1214438" cy="121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 descr="C:\Documents and Settings\Admin\Мои документы\Мои рисунки\предлог урок\e2b4d9581651t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630238"/>
            <a:ext cx="1143000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45452237"/>
      </p:ext>
    </p:extLst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0.81198 -7.40741E-7 L 0.81198 0.7206 L -4.44444E-6 0.7206 L -4.44444E-6 -7.40741E-7 Z " pathEditMode="relative" rAng="0" ptsTypes="FFFFF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00" y="3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" presetID="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0.81198 -7.40741E-7 L 0.81198 0.7206 L -4.44444E-6 0.7206 L -4.44444E-6 -7.40741E-7 Z " pathEditMode="relative" rAng="0" ptsTypes="FFFFF">
                                      <p:cBhvr>
                                        <p:cTn id="9" dur="5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00" y="3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1" presetID="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7.40741E-7 L -4.44444E-6 0.7206 L 0.81112 -7.40741E-7 L -4.44444E-6 -7.40741E-7 Z " pathEditMode="relative" rAng="0" ptsTypes="FFFF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00" y="36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4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3941 -0.0463 C 0.34219 -0.20069 0.58837 -0.14907 0.68941 0.07593 C 0.79046 0.28843 0.73039 0.59144 0.53369 0.74167 C 0.35469 0.88588 0.12483 0.85718 0.03264 0.65671 C -0.04947 0.47222 -0.00399 0.21296 0.16441 0.08125 C 0.31771 -0.04005 0.5132 -0.01875 0.59306 0.14977 C 0.66476 0.30741 0.62674 0.52639 0.48507 0.63495 C 0.35851 0.7338 0.19428 0.72245 0.13282 0.58032 C 0.07257 0.4544 0.09948 0.27894 0.21355 0.18773 C 0.31667 0.10972 0.44705 0.1132 0.49619 0.22454 C 0.54115 0.32107 0.52344 0.45995 0.43681 0.52801 C 0.36146 0.58704 0.26702 0.58519 0.22848 0.50602 C 0.19636 0.44097 0.20261 0.34421 0.2625 0.29884 C 0.31042 0.2588 0.37379 0.2507 0.39966 0.29838 C 0.4158 0.34051 0.41928 0.39074 0.3882 0.4206 C 0.36702 0.43912 0.34254 0.44676 0.32605 0.43171 C 0.31858 0.42431 0.3158 0.4169 0.31511 0.4044 " pathEditMode="relative" rAng="3784054" ptsTypes="fffffffffffffffff">
                                      <p:cBhvr>
                                        <p:cTn id="15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500" y="38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7" presetID="4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5 0.37338 C -0.01475 0.12685 0.14358 -0.08657 0.35608 -0.10093 C 0.55903 -0.11944 0.74896 0.0456 0.76164 0.28519 C 0.77761 0.50556 0.64428 0.71181 0.454 0.72639 C 0.28004 0.7375 0.11494 0.60116 0.10244 0.3956 C 0.08976 0.20787 0.20087 0.03102 0.36216 0.01644 C 0.51112 0.00556 0.65105 0.11968 0.66025 0.29236 C 0.66962 0.44676 0.58108 0.59745 0.44792 0.60509 C 0.32744 0.61597 0.21355 0.52778 0.20365 0.38796 C 0.19757 0.26273 0.26407 0.14167 0.36875 0.13449 C 0.46059 0.12685 0.55244 0.19329 0.55903 0.29977 C 0.56511 0.3919 0.51789 0.48009 0.44132 0.4875 C 0.37796 0.49445 0.31146 0.4544 0.30816 0.38079 C 0.30209 0.32153 0.32744 0.25903 0.37466 0.25185 C 0.4132 0.25185 0.45122 0.26667 0.4573 0.30671 C 0.46059 0.3331 0.454 0.35857 0.43525 0.36945 C 0.42587 0.37338 0.41928 0.37338 0.4099 0.36945 " pathEditMode="relative" rAng="0" ptsTypes="fffffffffffffffff">
                                      <p:cBhvr>
                                        <p:cTn id="18" dur="5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00" y="-6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\Мои документы\Мои рисунки\предлог урок\e2b4d9581651t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2428875"/>
            <a:ext cx="1643063" cy="158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4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0313" y="2357438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5" descr="C:\Documents and Settings\Admin\Мои документы\Мои рисунки\Организатор клипов (Microsoft)\j043687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7675" y="2455863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08873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4.44444E-6 C 3.05556E-6 0.17547 0.08767 0.32037 0.19479 0.32037 C 0.32118 0.32037 0.36666 0.16019 0.38611 0.06366 L 0.4059 -0.06412 C 0.42534 -0.16018 0.47396 -0.32013 0.61684 -0.32013 C 0.70816 -0.32013 0.81198 -0.17592 0.81198 -4.44444E-6 C 0.81198 0.17547 0.70816 0.32037 0.61684 0.32037 C 0.47396 0.32037 0.42534 0.16019 0.4059 0.06366 L 0.38611 -0.06412 C 0.36666 -0.16018 0.32118 -0.32013 0.19479 -0.32013 C 0.08767 -0.32013 3.05556E-6 -0.17592 3.05556E-6 -4.44444E-6 Z " pathEditMode="relative" rAng="0" ptsTypes="ffFffffFfff">
                                      <p:cBhvr>
                                        <p:cTn id="6" dur="3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" presetID="2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C 3.05556E-6 0.16991 0.08784 0.30995 0.19496 0.30995 C 0.32135 0.30995 0.36701 0.15463 0.38628 0.06158 L 0.40607 -0.0618 C 0.42552 -0.15486 0.47413 -0.30949 0.61684 -0.30949 C 0.70833 -0.30949 0.81215 -0.17014 0.81215 -1.11111E-6 C 0.81215 0.16991 0.70833 0.30995 0.61684 0.30995 C 0.47413 0.30995 0.42552 0.15463 0.40607 0.06158 L 0.38628 -0.0618 C 0.36701 -0.15486 0.32135 -0.30949 0.19496 -0.30949 C 0.08784 -0.30949 3.05556E-6 -0.17014 3.05556E-6 -1.11111E-6 Z " pathEditMode="relative" rAng="0" ptsTypes="ffFffffFfff">
                                      <p:cBhvr>
                                        <p:cTn id="9" dur="3000" spd="-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561975"/>
            <a:ext cx="7772400" cy="1143000"/>
          </a:xfrm>
          <a:noFill/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sz="2800" b="1" dirty="0">
                <a:solidFill>
                  <a:srgbClr val="0B511D"/>
                </a:solidFill>
              </a:rPr>
              <a:t>П</a:t>
            </a:r>
            <a:r>
              <a:rPr lang="ru-RU" altLang="ru-RU" sz="2800" b="1" dirty="0" smtClean="0">
                <a:solidFill>
                  <a:srgbClr val="0B511D"/>
                </a:solidFill>
              </a:rPr>
              <a:t>еред н в полных и кратких страдательных причастиях</a:t>
            </a:r>
            <a:br>
              <a:rPr lang="ru-RU" altLang="ru-RU" sz="2800" b="1" dirty="0" smtClean="0">
                <a:solidFill>
                  <a:srgbClr val="0B511D"/>
                </a:solidFill>
              </a:rPr>
            </a:br>
            <a:r>
              <a:rPr lang="ru-RU" altLang="ru-RU" sz="2800" b="1" dirty="0" smtClean="0">
                <a:solidFill>
                  <a:srgbClr val="0B511D"/>
                </a:solidFill>
              </a:rPr>
              <a:t>пишется гласная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2124075" y="1916113"/>
            <a:ext cx="1079500" cy="519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</a:t>
            </a:r>
            <a:r>
              <a:rPr kumimoji="0" lang="ru-RU" alt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 </a:t>
            </a: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Я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5580063" y="1916113"/>
            <a:ext cx="936625" cy="519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Е</a:t>
            </a:r>
          </a:p>
        </p:txBody>
      </p:sp>
      <p:sp>
        <p:nvSpPr>
          <p:cNvPr id="35847" name="Line 7"/>
          <p:cNvSpPr>
            <a:spLocks noChangeShapeType="1"/>
          </p:cNvSpPr>
          <p:nvPr/>
        </p:nvSpPr>
        <p:spPr bwMode="auto">
          <a:xfrm>
            <a:off x="2627313" y="2492375"/>
            <a:ext cx="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6084888" y="2492375"/>
            <a:ext cx="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1547813" y="3429000"/>
            <a:ext cx="23050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от глаголов на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800" dirty="0">
                <a:solidFill>
                  <a:srgbClr val="C7B505"/>
                </a:solidFill>
              </a:rPr>
              <a:t>-</a:t>
            </a:r>
            <a:r>
              <a:rPr kumimoji="0" lang="ru-RU" alt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ать</a:t>
            </a: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- ять</a:t>
            </a:r>
          </a:p>
        </p:txBody>
      </p:sp>
      <p:sp>
        <p:nvSpPr>
          <p:cNvPr id="35850" name="Text Box 10"/>
          <p:cNvSpPr txBox="1">
            <a:spLocks noChangeArrowheads="1"/>
          </p:cNvSpPr>
          <p:nvPr/>
        </p:nvSpPr>
        <p:spPr bwMode="auto">
          <a:xfrm>
            <a:off x="5435600" y="3429000"/>
            <a:ext cx="23050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от глаголов на</a:t>
            </a:r>
          </a:p>
          <a:p>
            <a:pPr lvl="0" algn="l"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kumimoji="0" lang="ru-RU" alt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</a:t>
            </a:r>
            <a:r>
              <a:rPr kumimoji="0" lang="ru-RU" alt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еть</a:t>
            </a:r>
            <a:r>
              <a:rPr lang="ru-RU" altLang="ru-RU" sz="2800" dirty="0">
                <a:solidFill>
                  <a:srgbClr val="C7B505"/>
                </a:solidFill>
              </a:rPr>
              <a:t>, -</a:t>
            </a:r>
            <a:r>
              <a:rPr lang="ru-RU" altLang="ru-RU" sz="2800" dirty="0" err="1">
                <a:solidFill>
                  <a:srgbClr val="C7B505"/>
                </a:solidFill>
              </a:rPr>
              <a:t>ить</a:t>
            </a:r>
            <a:r>
              <a:rPr lang="ru-RU" altLang="ru-RU" sz="2800" dirty="0">
                <a:solidFill>
                  <a:srgbClr val="C7B505"/>
                </a:solidFill>
              </a:rPr>
              <a:t>, </a:t>
            </a:r>
            <a:endParaRPr kumimoji="0" lang="ru-RU" alt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C7B50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395288" y="4868863"/>
            <a:ext cx="4103687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Засе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я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нн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ое </a:t>
            </a: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засе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ять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выков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 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</a:t>
            </a: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выков</a:t>
            </a:r>
            <a:r>
              <a:rPr kumimoji="0" lang="ru-RU" alt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52" name="Line 12"/>
          <p:cNvSpPr>
            <a:spLocks noChangeShapeType="1"/>
          </p:cNvSpPr>
          <p:nvPr/>
        </p:nvSpPr>
        <p:spPr bwMode="auto">
          <a:xfrm flipH="1">
            <a:off x="2268538" y="5157788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auto">
          <a:xfrm flipH="1">
            <a:off x="2124075" y="5734050"/>
            <a:ext cx="3603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54" name="Text Box 14"/>
          <p:cNvSpPr txBox="1">
            <a:spLocks noChangeArrowheads="1"/>
          </p:cNvSpPr>
          <p:nvPr/>
        </p:nvSpPr>
        <p:spPr bwMode="auto">
          <a:xfrm>
            <a:off x="4859338" y="4797425"/>
            <a:ext cx="410527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ctr"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Украш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е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нн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ый  </a:t>
            </a:r>
            <a:r>
              <a:rPr kumimoji="0" lang="en-US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украс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затопл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е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FF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     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затоп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увид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е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C7B505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нн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ый 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      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увид</a:t>
            </a:r>
            <a:r>
              <a:rPr kumimoji="0" lang="ru-RU" altLang="ru-RU" sz="24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еть</a:t>
            </a:r>
          </a:p>
        </p:txBody>
      </p:sp>
      <p:sp>
        <p:nvSpPr>
          <p:cNvPr id="35855" name="Line 15"/>
          <p:cNvSpPr>
            <a:spLocks noChangeShapeType="1"/>
          </p:cNvSpPr>
          <p:nvPr/>
        </p:nvSpPr>
        <p:spPr bwMode="auto">
          <a:xfrm flipH="1">
            <a:off x="7019925" y="5084763"/>
            <a:ext cx="3603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58" name="Line 18"/>
          <p:cNvSpPr>
            <a:spLocks noChangeShapeType="1"/>
          </p:cNvSpPr>
          <p:nvPr/>
        </p:nvSpPr>
        <p:spPr bwMode="auto">
          <a:xfrm flipV="1">
            <a:off x="1403350" y="4797425"/>
            <a:ext cx="144463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59" name="Line 19"/>
          <p:cNvSpPr>
            <a:spLocks noChangeShapeType="1"/>
          </p:cNvSpPr>
          <p:nvPr/>
        </p:nvSpPr>
        <p:spPr bwMode="auto">
          <a:xfrm flipH="1" flipV="1">
            <a:off x="1547813" y="4797425"/>
            <a:ext cx="144462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0" name="Line 20"/>
          <p:cNvSpPr>
            <a:spLocks noChangeShapeType="1"/>
          </p:cNvSpPr>
          <p:nvPr/>
        </p:nvSpPr>
        <p:spPr bwMode="auto">
          <a:xfrm flipV="1">
            <a:off x="1619250" y="5516563"/>
            <a:ext cx="73025" cy="73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1" name="Line 21"/>
          <p:cNvSpPr>
            <a:spLocks noChangeShapeType="1"/>
          </p:cNvSpPr>
          <p:nvPr/>
        </p:nvSpPr>
        <p:spPr bwMode="auto">
          <a:xfrm flipH="1" flipV="1">
            <a:off x="1692275" y="5516563"/>
            <a:ext cx="71438" cy="730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2" name="Line 22"/>
          <p:cNvSpPr>
            <a:spLocks noChangeShapeType="1"/>
          </p:cNvSpPr>
          <p:nvPr/>
        </p:nvSpPr>
        <p:spPr bwMode="auto">
          <a:xfrm flipV="1">
            <a:off x="6011863" y="4724400"/>
            <a:ext cx="215900" cy="2174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3" name="Line 23"/>
          <p:cNvSpPr>
            <a:spLocks noChangeShapeType="1"/>
          </p:cNvSpPr>
          <p:nvPr/>
        </p:nvSpPr>
        <p:spPr bwMode="auto">
          <a:xfrm flipH="1" flipV="1">
            <a:off x="6227763" y="4724400"/>
            <a:ext cx="288925" cy="2174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4" name="Line 24"/>
          <p:cNvSpPr>
            <a:spLocks noChangeShapeType="1"/>
          </p:cNvSpPr>
          <p:nvPr/>
        </p:nvSpPr>
        <p:spPr bwMode="auto">
          <a:xfrm flipH="1">
            <a:off x="6732588" y="5589588"/>
            <a:ext cx="3603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5" name="Line 25"/>
          <p:cNvSpPr>
            <a:spLocks noChangeShapeType="1"/>
          </p:cNvSpPr>
          <p:nvPr/>
        </p:nvSpPr>
        <p:spPr bwMode="auto">
          <a:xfrm flipV="1">
            <a:off x="6011863" y="5373688"/>
            <a:ext cx="21590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6" name="Line 26"/>
          <p:cNvSpPr>
            <a:spLocks noChangeShapeType="1"/>
          </p:cNvSpPr>
          <p:nvPr/>
        </p:nvSpPr>
        <p:spPr bwMode="auto">
          <a:xfrm flipH="1" flipV="1">
            <a:off x="6227763" y="5373688"/>
            <a:ext cx="144462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69" name="Line 29"/>
          <p:cNvSpPr>
            <a:spLocks noChangeShapeType="1"/>
          </p:cNvSpPr>
          <p:nvPr/>
        </p:nvSpPr>
        <p:spPr bwMode="auto">
          <a:xfrm flipV="1">
            <a:off x="5940425" y="5876925"/>
            <a:ext cx="142875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70" name="Line 30"/>
          <p:cNvSpPr>
            <a:spLocks noChangeShapeType="1"/>
          </p:cNvSpPr>
          <p:nvPr/>
        </p:nvSpPr>
        <p:spPr bwMode="auto">
          <a:xfrm flipH="1" flipV="1">
            <a:off x="6084888" y="5876925"/>
            <a:ext cx="144462" cy="1444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5871" name="Line 31"/>
          <p:cNvSpPr>
            <a:spLocks noChangeShapeType="1"/>
          </p:cNvSpPr>
          <p:nvPr/>
        </p:nvSpPr>
        <p:spPr bwMode="auto">
          <a:xfrm flipH="1">
            <a:off x="6804025" y="6165850"/>
            <a:ext cx="3603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993" y="1234043"/>
            <a:ext cx="1828959" cy="18594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981690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3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5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5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8" dur="500"/>
                                        <p:tgtEl>
                                          <p:spTgt spid="35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35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6" dur="500"/>
                                        <p:tgtEl>
                                          <p:spTgt spid="35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35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35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35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35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5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5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35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0" dur="500"/>
                                        <p:tgtEl>
                                          <p:spTgt spid="35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  <p:bldP spid="35845" grpId="0" animBg="1"/>
      <p:bldP spid="35846" grpId="0" animBg="1"/>
      <p:bldP spid="35849" grpId="0"/>
      <p:bldP spid="35850" grpId="0"/>
      <p:bldP spid="35851" grpId="0"/>
      <p:bldP spid="358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 с взаимопроверкой.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Просмотр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нный альбом; задерж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нный на работе; наполн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нный сосуд; взвеш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нный товар; запачк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нный грязью; усе</a:t>
            </a:r>
            <a:r>
              <a:rPr lang="ru-RU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нное поле; застрел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нный в упор; рекомендов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нная литература; слыш</a:t>
            </a:r>
            <a:r>
              <a:rPr lang="ru-RU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нная когда-то сказка; купл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нная в магазине вещь; располож</a:t>
            </a:r>
            <a:r>
              <a:rPr lang="ru-RU" dirty="0" smtClean="0">
                <a:solidFill>
                  <a:srgbClr val="FF0000"/>
                </a:solidFill>
              </a:rPr>
              <a:t>е</a:t>
            </a:r>
            <a:r>
              <a:rPr lang="ru-RU" dirty="0" smtClean="0"/>
              <a:t>нные рядом дома; изобрет</a:t>
            </a:r>
            <a:r>
              <a:rPr lang="ru-RU" dirty="0" smtClean="0">
                <a:solidFill>
                  <a:srgbClr val="FF0000"/>
                </a:solidFill>
              </a:rPr>
              <a:t>ё</a:t>
            </a:r>
            <a:r>
              <a:rPr lang="ru-RU" dirty="0" smtClean="0"/>
              <a:t>нный прибор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41341"/>
            <a:ext cx="8856984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Успех – это: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325112"/>
          </a:xfrm>
        </p:spPr>
        <p:txBody>
          <a:bodyPr>
            <a:normAutofit fontScale="92500" lnSpcReduction="20000"/>
          </a:bodyPr>
          <a:lstStyle/>
          <a:p>
            <a:r>
              <a:rPr lang="ru-RU" sz="3600" dirty="0" smtClean="0"/>
              <a:t>У - умение учиться и работать</a:t>
            </a:r>
          </a:p>
          <a:p>
            <a:r>
              <a:rPr lang="ru-RU" sz="3600" dirty="0" smtClean="0"/>
              <a:t>С - сотрудничество</a:t>
            </a:r>
          </a:p>
          <a:p>
            <a:r>
              <a:rPr lang="ru-RU" sz="3600" dirty="0" smtClean="0"/>
              <a:t>П - преодоление трудностей</a:t>
            </a:r>
          </a:p>
          <a:p>
            <a:r>
              <a:rPr lang="ru-RU" sz="3600" dirty="0" smtClean="0"/>
              <a:t>Е – единство</a:t>
            </a:r>
          </a:p>
          <a:p>
            <a:r>
              <a:rPr lang="ru-RU" sz="3600" dirty="0" smtClean="0"/>
              <a:t>Х - хорошее настроение   </a:t>
            </a:r>
          </a:p>
          <a:p>
            <a:pPr>
              <a:lnSpc>
                <a:spcPct val="120000"/>
              </a:lnSpc>
            </a:pPr>
            <a:endParaRPr lang="ru-RU" sz="5500" dirty="0" smtClean="0"/>
          </a:p>
          <a:p>
            <a:pPr marL="109728" indent="0">
              <a:lnSpc>
                <a:spcPct val="160000"/>
              </a:lnSpc>
              <a:buNone/>
            </a:pPr>
            <a:r>
              <a:rPr lang="ru-RU" sz="3200" dirty="0" smtClean="0"/>
              <a:t>             </a:t>
            </a:r>
          </a:p>
          <a:p>
            <a:pPr marL="109728" indent="0" algn="ctr">
              <a:buNone/>
            </a:pPr>
            <a:r>
              <a:rPr lang="ru-RU" sz="3200" dirty="0" smtClean="0"/>
              <a:t>                                                 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4" y="4352103"/>
            <a:ext cx="2842383" cy="25064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4969486"/>
            <a:ext cx="954902" cy="6694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849191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Самопроверка теста.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1 вариант</a:t>
            </a:r>
            <a:br>
              <a:rPr lang="ru-RU" sz="3200" dirty="0" smtClean="0"/>
            </a:br>
            <a:r>
              <a:rPr lang="ru-RU" sz="3200" dirty="0" smtClean="0"/>
              <a:t>А1-3</a:t>
            </a:r>
            <a:br>
              <a:rPr lang="ru-RU" sz="3200" dirty="0" smtClean="0"/>
            </a:br>
            <a:r>
              <a:rPr lang="ru-RU" sz="3200" dirty="0" smtClean="0"/>
              <a:t>А2-1</a:t>
            </a:r>
            <a:br>
              <a:rPr lang="ru-RU" sz="3200" dirty="0" smtClean="0"/>
            </a:br>
            <a:r>
              <a:rPr lang="ru-RU" sz="3200" dirty="0" smtClean="0"/>
              <a:t>А3-3</a:t>
            </a:r>
            <a:br>
              <a:rPr lang="ru-RU" sz="3200" dirty="0" smtClean="0"/>
            </a:br>
            <a:r>
              <a:rPr lang="ru-RU" sz="3200" dirty="0" smtClean="0"/>
              <a:t>А4-4</a:t>
            </a:r>
            <a:br>
              <a:rPr lang="ru-RU" sz="3200" dirty="0" smtClean="0"/>
            </a:br>
            <a:r>
              <a:rPr lang="ru-RU" sz="3200" dirty="0" smtClean="0"/>
              <a:t>В1. Выдуманному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2 вариант</a:t>
            </a:r>
            <a:br>
              <a:rPr lang="ru-RU" sz="3200" dirty="0" smtClean="0"/>
            </a:br>
            <a:r>
              <a:rPr lang="ru-RU" sz="3200" dirty="0" smtClean="0"/>
              <a:t>А1-1</a:t>
            </a:r>
            <a:br>
              <a:rPr lang="ru-RU" sz="3200" dirty="0" smtClean="0"/>
            </a:br>
            <a:r>
              <a:rPr lang="ru-RU" sz="3200" dirty="0" smtClean="0"/>
              <a:t>А2-3</a:t>
            </a:r>
            <a:br>
              <a:rPr lang="ru-RU" sz="3200" dirty="0" smtClean="0"/>
            </a:br>
            <a:r>
              <a:rPr lang="ru-RU" sz="3200" dirty="0" smtClean="0"/>
              <a:t>А3-2</a:t>
            </a:r>
            <a:br>
              <a:rPr lang="ru-RU" sz="3200" dirty="0" smtClean="0"/>
            </a:br>
            <a:r>
              <a:rPr lang="ru-RU" sz="3200" dirty="0" smtClean="0"/>
              <a:t>А4-4</a:t>
            </a:r>
            <a:br>
              <a:rPr lang="ru-RU" sz="3200" dirty="0" smtClean="0"/>
            </a:br>
            <a:r>
              <a:rPr lang="ru-RU" sz="3200" dirty="0" smtClean="0"/>
              <a:t>В1. Совершаемого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28604"/>
            <a:ext cx="828680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Готовимся к </a:t>
            </a:r>
            <a:r>
              <a:rPr lang="ru-RU" sz="5400" b="1" dirty="0" smtClean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Verdana" panose="020B0604030504040204" pitchFamily="34" charset="0"/>
              </a:rPr>
              <a:t>ОГЭ</a:t>
            </a:r>
            <a:endParaRPr kumimoji="0" lang="ru-RU" sz="5400" b="1" i="0" u="none" strike="noStrike" kern="1200" cap="none" spc="0" normalizeH="0" baseline="0" noProof="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Verdana" panose="020B0604030504040204" pitchFamily="34" charset="0"/>
              <a:ea typeface="+mn-ea"/>
              <a:cs typeface="+mn-cs"/>
            </a:endParaRPr>
          </a:p>
        </p:txBody>
      </p:sp>
      <p:pic>
        <p:nvPicPr>
          <p:cNvPr id="6" name="Picture 4" descr="hhjh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2420888"/>
            <a:ext cx="3248025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5846" y="2546738"/>
            <a:ext cx="3346994" cy="41456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23366" y="1061362"/>
            <a:ext cx="2700762" cy="27190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85275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4" descr="фокусник.w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8880475" cy="548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5786438" cy="12858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 smtClean="0"/>
              <a:t>В каком случае следует писать </a:t>
            </a:r>
            <a:r>
              <a:rPr lang="ru-RU" altLang="ru-RU" sz="4000" b="1" i="1" dirty="0" smtClean="0"/>
              <a:t>-е-</a:t>
            </a:r>
            <a:r>
              <a:rPr lang="ru-RU" altLang="ru-RU" sz="4000" b="1" dirty="0" smtClean="0"/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2420888"/>
            <a:ext cx="5543550" cy="3851275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/>
              <a:t>а) </a:t>
            </a:r>
            <a:r>
              <a:rPr lang="ru-RU" sz="3600" b="1" dirty="0" err="1" smtClean="0"/>
              <a:t>Расстрел_нные</a:t>
            </a:r>
            <a:r>
              <a:rPr lang="ru-RU" sz="3600" b="1" dirty="0" smtClean="0"/>
              <a:t> патроны;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/>
              <a:t>б) </a:t>
            </a:r>
            <a:r>
              <a:rPr lang="ru-RU" sz="3600" b="1" dirty="0" err="1" smtClean="0"/>
              <a:t>занавеш_нное</a:t>
            </a:r>
            <a:r>
              <a:rPr lang="ru-RU" sz="3600" b="1" dirty="0" smtClean="0"/>
              <a:t> окно;</a:t>
            </a:r>
            <a:br>
              <a:rPr lang="ru-RU" sz="3600" b="1" dirty="0" smtClean="0"/>
            </a:br>
            <a:r>
              <a:rPr lang="ru-RU" sz="3600" b="1" dirty="0" smtClean="0"/>
              <a:t>в) </a:t>
            </a:r>
            <a:r>
              <a:rPr lang="ru-RU" sz="3600" b="1" dirty="0" err="1" smtClean="0"/>
              <a:t>засе_нное</a:t>
            </a:r>
            <a:r>
              <a:rPr lang="ru-RU" sz="3600" b="1" dirty="0" smtClean="0"/>
              <a:t> поле;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816087356"/>
      </p:ext>
    </p:extLst>
  </p:cSld>
  <p:clrMapOvr>
    <a:masterClrMapping/>
  </p:clrMapOvr>
  <p:transition advTm="26906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4" descr="фокусник.wmf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8880475" cy="548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Заголовок 1"/>
          <p:cNvSpPr>
            <a:spLocks noGrp="1"/>
          </p:cNvSpPr>
          <p:nvPr>
            <p:ph type="title"/>
          </p:nvPr>
        </p:nvSpPr>
        <p:spPr>
          <a:xfrm>
            <a:off x="2483768" y="404664"/>
            <a:ext cx="5786438" cy="12858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z="4000" b="1" dirty="0" smtClean="0"/>
              <a:t>В каком случае следует писать </a:t>
            </a:r>
            <a:r>
              <a:rPr lang="ru-RU" altLang="ru-RU" sz="4000" b="1" i="1" dirty="0" smtClean="0"/>
              <a:t>-е-</a:t>
            </a:r>
            <a:r>
              <a:rPr lang="ru-RU" altLang="ru-RU" sz="4000" b="1" dirty="0" smtClean="0"/>
              <a:t>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31840" y="2420888"/>
            <a:ext cx="5543550" cy="3851275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/>
              <a:t>а) Расстрелянные патроны; 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3600" b="1" dirty="0" smtClean="0"/>
              <a:t>б) занавешенное окно;</a:t>
            </a:r>
            <a:br>
              <a:rPr lang="ru-RU" sz="3600" b="1" dirty="0" smtClean="0"/>
            </a:br>
            <a:r>
              <a:rPr lang="ru-RU" sz="3600" b="1" dirty="0" smtClean="0"/>
              <a:t>в) засеянное поле;</a:t>
            </a: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600" b="1" dirty="0"/>
          </a:p>
        </p:txBody>
      </p:sp>
    </p:spTree>
    <p:extLst>
      <p:ext uri="{BB962C8B-B14F-4D97-AF65-F5344CB8AC3E}">
        <p14:creationId xmlns="" xmlns:p14="http://schemas.microsoft.com/office/powerpoint/2010/main" val="2816087356"/>
      </p:ext>
    </p:extLst>
  </p:cSld>
  <p:clrMapOvr>
    <a:masterClrMapping/>
  </p:clrMapOvr>
  <p:transition advTm="26906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67544" y="654647"/>
            <a:ext cx="8258175" cy="627137"/>
          </a:xfrm>
        </p:spPr>
        <p:txBody>
          <a:bodyPr>
            <a:noAutofit/>
          </a:bodyPr>
          <a:lstStyle/>
          <a:p>
            <a:pPr algn="ctr"/>
            <a:r>
              <a:rPr lang="ru-RU" altLang="ru-RU" sz="3600" dirty="0" smtClean="0">
                <a:solidFill>
                  <a:srgbClr val="FF0000"/>
                </a:solidFill>
              </a:rPr>
              <a:t>Укажи цифры, на месте которых должны стоять запятые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415" y="1207219"/>
            <a:ext cx="8882642" cy="5650781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987824" y="1916832"/>
            <a:ext cx="6156176" cy="4657704"/>
          </a:xfrm>
        </p:spPr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ru-RU" sz="3200" b="1" dirty="0">
                <a:solidFill>
                  <a:prstClr val="black"/>
                </a:solidFill>
              </a:rPr>
              <a:t>а) </a:t>
            </a:r>
            <a:r>
              <a:rPr lang="ru-RU" sz="3200" b="1" dirty="0" smtClean="0">
                <a:solidFill>
                  <a:prstClr val="black"/>
                </a:solidFill>
              </a:rPr>
              <a:t>Трава (1) </a:t>
            </a:r>
            <a:r>
              <a:rPr lang="ru-RU" sz="3200" b="1" dirty="0">
                <a:solidFill>
                  <a:prstClr val="black"/>
                </a:solidFill>
              </a:rPr>
              <a:t>пригибаемая </a:t>
            </a:r>
            <a:r>
              <a:rPr lang="ru-RU" sz="3200" b="1" dirty="0" smtClean="0">
                <a:solidFill>
                  <a:prstClr val="black"/>
                </a:solidFill>
              </a:rPr>
              <a:t>ветром (2) </a:t>
            </a:r>
            <a:r>
              <a:rPr lang="ru-RU" sz="3200" b="1" dirty="0">
                <a:solidFill>
                  <a:prstClr val="black"/>
                </a:solidFill>
              </a:rPr>
              <a:t>ложилась на землю.</a:t>
            </a:r>
            <a:br>
              <a:rPr lang="ru-RU" sz="3200" b="1" dirty="0">
                <a:solidFill>
                  <a:prstClr val="black"/>
                </a:solidFill>
              </a:rPr>
            </a:br>
            <a:r>
              <a:rPr lang="ru-RU" sz="3200" b="1" dirty="0">
                <a:solidFill>
                  <a:prstClr val="black"/>
                </a:solidFill>
              </a:rPr>
              <a:t>б) Мы подошли </a:t>
            </a:r>
            <a:r>
              <a:rPr lang="ru-RU" sz="3200" b="1" dirty="0" smtClean="0">
                <a:solidFill>
                  <a:prstClr val="black"/>
                </a:solidFill>
              </a:rPr>
              <a:t>к лагерю(3) расположенному на </a:t>
            </a:r>
            <a:r>
              <a:rPr lang="ru-RU" sz="3200" b="1" dirty="0">
                <a:solidFill>
                  <a:prstClr val="black"/>
                </a:solidFill>
              </a:rPr>
              <a:t>высоком </a:t>
            </a:r>
            <a:r>
              <a:rPr lang="ru-RU" sz="3200" b="1" dirty="0" smtClean="0">
                <a:solidFill>
                  <a:prstClr val="black"/>
                </a:solidFill>
              </a:rPr>
              <a:t>берегу (4) </a:t>
            </a:r>
            <a:r>
              <a:rPr lang="ru-RU" sz="3200" b="1" dirty="0">
                <a:solidFill>
                  <a:prstClr val="black"/>
                </a:solidFill>
              </a:rPr>
              <a:t>реки. </a:t>
            </a:r>
            <a:br>
              <a:rPr lang="ru-RU" sz="3200" b="1" dirty="0">
                <a:solidFill>
                  <a:prstClr val="black"/>
                </a:solidFill>
              </a:rPr>
            </a:br>
            <a:r>
              <a:rPr lang="ru-RU" sz="3200" b="1" dirty="0">
                <a:solidFill>
                  <a:prstClr val="black"/>
                </a:solidFill>
              </a:rPr>
              <a:t>в) Любишь </a:t>
            </a:r>
            <a:r>
              <a:rPr lang="ru-RU" sz="3200" b="1" dirty="0" smtClean="0">
                <a:solidFill>
                  <a:prstClr val="black"/>
                </a:solidFill>
              </a:rPr>
              <a:t>каждую (5) </a:t>
            </a:r>
            <a:r>
              <a:rPr lang="ru-RU" sz="3200" b="1" dirty="0">
                <a:solidFill>
                  <a:prstClr val="black"/>
                </a:solidFill>
              </a:rPr>
              <a:t>поникшую от </a:t>
            </a:r>
            <a:r>
              <a:rPr lang="ru-RU" sz="3200" b="1" dirty="0" smtClean="0">
                <a:solidFill>
                  <a:prstClr val="black"/>
                </a:solidFill>
              </a:rPr>
              <a:t>росы (6) </a:t>
            </a:r>
            <a:r>
              <a:rPr lang="ru-RU" sz="3200" b="1" dirty="0">
                <a:solidFill>
                  <a:prstClr val="black"/>
                </a:solidFill>
              </a:rPr>
              <a:t>травинку.</a:t>
            </a:r>
            <a:br>
              <a:rPr lang="ru-RU" sz="3200" b="1" dirty="0">
                <a:solidFill>
                  <a:prstClr val="black"/>
                </a:solidFill>
              </a:rPr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72198" y="5715016"/>
            <a:ext cx="25250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alt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1,2,3.4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81878079"/>
      </p:ext>
    </p:extLst>
  </p:cSld>
  <p:clrMapOvr>
    <a:masterClrMapping/>
  </p:clrMapOvr>
  <p:transition advTm="86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33" y="620688"/>
            <a:ext cx="9035793" cy="106680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Употребление 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причастий в речи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072" y="1264746"/>
            <a:ext cx="9064928" cy="55932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1464241"/>
            <a:ext cx="62996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>
              <a:spcBef>
                <a:spcPts val="300"/>
              </a:spcBef>
              <a:buClr>
                <a:srgbClr val="A04DA3"/>
              </a:buClr>
            </a:pPr>
            <a:r>
              <a:rPr lang="ru-RU" altLang="ru-RU" sz="3200" b="1" dirty="0" smtClean="0">
                <a:solidFill>
                  <a:srgbClr val="FF0000"/>
                </a:solidFill>
              </a:rPr>
              <a:t>Исправь </a:t>
            </a:r>
            <a:r>
              <a:rPr lang="ru-RU" altLang="ru-RU" sz="3200" b="1" dirty="0">
                <a:solidFill>
                  <a:srgbClr val="FF0000"/>
                </a:solidFill>
              </a:rPr>
              <a:t>ошибки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в употреблении причастий</a:t>
            </a:r>
            <a:endParaRPr lang="ru-RU" alt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2736940"/>
            <a:ext cx="5867620" cy="408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ru-RU" altLang="ru-RU" sz="2800" b="1" dirty="0">
                <a:solidFill>
                  <a:prstClr val="black"/>
                </a:solidFill>
              </a:rPr>
              <a:t>1. Он не замечал ни лесов, ни озер, заросшие кувшинками.</a:t>
            </a:r>
          </a:p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ru-RU" altLang="ru-RU" sz="2800" b="1" dirty="0">
                <a:solidFill>
                  <a:prstClr val="black"/>
                </a:solidFill>
              </a:rPr>
              <a:t>2. </a:t>
            </a:r>
            <a:r>
              <a:rPr lang="ru-RU" altLang="ru-RU" sz="2800" b="1" dirty="0" smtClean="0">
                <a:solidFill>
                  <a:prstClr val="black"/>
                </a:solidFill>
              </a:rPr>
              <a:t>Росшие </a:t>
            </a:r>
            <a:r>
              <a:rPr lang="ru-RU" altLang="ru-RU" sz="2800" b="1" dirty="0">
                <a:solidFill>
                  <a:prstClr val="black"/>
                </a:solidFill>
              </a:rPr>
              <a:t>незабудки у ручья уже зацвели</a:t>
            </a:r>
            <a:r>
              <a:rPr lang="ru-RU" altLang="ru-RU" sz="2800" b="1" dirty="0" smtClean="0">
                <a:solidFill>
                  <a:prstClr val="black"/>
                </a:solidFill>
              </a:rPr>
              <a:t>.</a:t>
            </a:r>
          </a:p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ru-RU" altLang="ru-RU" sz="2800" b="1" dirty="0" smtClean="0">
                <a:solidFill>
                  <a:prstClr val="black"/>
                </a:solidFill>
              </a:rPr>
              <a:t>3. На </a:t>
            </a:r>
            <a:r>
              <a:rPr lang="ru-RU" altLang="ru-RU" sz="2800" b="1" dirty="0">
                <a:solidFill>
                  <a:prstClr val="black"/>
                </a:solidFill>
              </a:rPr>
              <a:t>деревьях распустились первые листочки, растущих около дома.</a:t>
            </a:r>
          </a:p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endParaRPr lang="ru-RU" alt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70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033" y="620688"/>
            <a:ext cx="9035793" cy="106680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  <a:defRPr/>
            </a:pP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Употребление </a:t>
            </a:r>
            <a:r>
              <a:rPr lang="ru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причастий в речи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/>
            </a:r>
            <a:b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14067A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072" y="1264746"/>
            <a:ext cx="9064928" cy="55932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83768" y="1464241"/>
            <a:ext cx="629966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 algn="ctr">
              <a:spcBef>
                <a:spcPts val="300"/>
              </a:spcBef>
              <a:buClr>
                <a:srgbClr val="A04DA3"/>
              </a:buClr>
            </a:pPr>
            <a:r>
              <a:rPr lang="ru-RU" altLang="ru-RU" sz="3200" b="1" dirty="0" smtClean="0">
                <a:solidFill>
                  <a:srgbClr val="FF0000"/>
                </a:solidFill>
              </a:rPr>
              <a:t>Исправь </a:t>
            </a:r>
            <a:r>
              <a:rPr lang="ru-RU" altLang="ru-RU" sz="3200" b="1" dirty="0">
                <a:solidFill>
                  <a:srgbClr val="FF0000"/>
                </a:solidFill>
              </a:rPr>
              <a:t>ошибки </a:t>
            </a:r>
            <a:r>
              <a:rPr lang="ru-RU" altLang="ru-RU" sz="3200" b="1" dirty="0" smtClean="0">
                <a:solidFill>
                  <a:srgbClr val="FF0000"/>
                </a:solidFill>
              </a:rPr>
              <a:t>в употреблении причастий</a:t>
            </a:r>
            <a:endParaRPr lang="ru-RU" alt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03848" y="2736940"/>
            <a:ext cx="5867620" cy="4085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ru-RU" altLang="ru-RU" sz="2800" b="1" dirty="0">
                <a:solidFill>
                  <a:prstClr val="black"/>
                </a:solidFill>
              </a:rPr>
              <a:t>1. Он не замечал ни лесов, ни озер, </a:t>
            </a:r>
            <a:r>
              <a:rPr lang="ru-RU" altLang="ru-RU" sz="2800" b="1" dirty="0" smtClean="0">
                <a:solidFill>
                  <a:prstClr val="black"/>
                </a:solidFill>
              </a:rPr>
              <a:t>заросших </a:t>
            </a:r>
            <a:r>
              <a:rPr lang="ru-RU" altLang="ru-RU" sz="2800" b="1" dirty="0">
                <a:solidFill>
                  <a:prstClr val="black"/>
                </a:solidFill>
              </a:rPr>
              <a:t>кувшинками.</a:t>
            </a:r>
          </a:p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ru-RU" altLang="ru-RU" sz="2800" b="1" dirty="0">
                <a:solidFill>
                  <a:prstClr val="black"/>
                </a:solidFill>
              </a:rPr>
              <a:t>2. </a:t>
            </a:r>
            <a:r>
              <a:rPr lang="ru-RU" altLang="ru-RU" sz="2800" b="1" dirty="0" smtClean="0">
                <a:solidFill>
                  <a:prstClr val="black"/>
                </a:solidFill>
              </a:rPr>
              <a:t>Росшие у ручья незабудки уже </a:t>
            </a:r>
            <a:r>
              <a:rPr lang="ru-RU" altLang="ru-RU" sz="2800" b="1" dirty="0">
                <a:solidFill>
                  <a:prstClr val="black"/>
                </a:solidFill>
              </a:rPr>
              <a:t>зацвели</a:t>
            </a:r>
            <a:r>
              <a:rPr lang="ru-RU" altLang="ru-RU" sz="2800" b="1" dirty="0" smtClean="0">
                <a:solidFill>
                  <a:prstClr val="black"/>
                </a:solidFill>
              </a:rPr>
              <a:t>.</a:t>
            </a:r>
          </a:p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r>
              <a:rPr lang="ru-RU" altLang="ru-RU" sz="2800" b="1" dirty="0" smtClean="0">
                <a:solidFill>
                  <a:prstClr val="black"/>
                </a:solidFill>
              </a:rPr>
              <a:t>3. На </a:t>
            </a:r>
            <a:r>
              <a:rPr lang="ru-RU" altLang="ru-RU" sz="2800" b="1" dirty="0">
                <a:solidFill>
                  <a:prstClr val="black"/>
                </a:solidFill>
              </a:rPr>
              <a:t>деревьях распустились первые </a:t>
            </a:r>
            <a:r>
              <a:rPr lang="ru-RU" altLang="ru-RU" sz="2800" b="1" smtClean="0">
                <a:solidFill>
                  <a:prstClr val="black"/>
                </a:solidFill>
              </a:rPr>
              <a:t>листочки деревьев, </a:t>
            </a:r>
            <a:r>
              <a:rPr lang="ru-RU" altLang="ru-RU" sz="2800" b="1" dirty="0">
                <a:solidFill>
                  <a:prstClr val="black"/>
                </a:solidFill>
              </a:rPr>
              <a:t>растущих около дома.</a:t>
            </a:r>
          </a:p>
          <a:p>
            <a:pPr marL="365760" lvl="0" indent="-256032">
              <a:spcBef>
                <a:spcPts val="300"/>
              </a:spcBef>
              <a:buClr>
                <a:srgbClr val="A04DA3"/>
              </a:buClr>
            </a:pPr>
            <a:endParaRPr lang="ru-RU" altLang="ru-RU" sz="28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705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28660" y="642918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/>
              <a:t>Домашнее задание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285992"/>
            <a:ext cx="8515138" cy="4325112"/>
          </a:xfrm>
        </p:spPr>
        <p:txBody>
          <a:bodyPr>
            <a:normAutofit fontScale="85000" lnSpcReduction="20000"/>
          </a:bodyPr>
          <a:lstStyle/>
          <a:p>
            <a:pPr marL="109728" indent="0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Упражнение 189 ( задание 3),</a:t>
            </a:r>
          </a:p>
          <a:p>
            <a:pPr marL="109728" indent="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</a:rPr>
              <a:t>Как вы думаете, сумеют ли когда-нибудь люди раскрыть тайну, которая сделает их счастливыми</a:t>
            </a:r>
            <a:r>
              <a:rPr lang="en-US" sz="4400" b="1" dirty="0" smtClean="0">
                <a:solidFill>
                  <a:schemeClr val="tx2"/>
                </a:solidFill>
              </a:rPr>
              <a:t>?</a:t>
            </a:r>
            <a:endParaRPr lang="ru-RU" sz="4400" b="1" dirty="0" smtClean="0">
              <a:solidFill>
                <a:schemeClr val="tx2"/>
              </a:solidFill>
            </a:endParaRPr>
          </a:p>
          <a:p>
            <a:pPr marL="109728" indent="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</a:rPr>
              <a:t>В чем, на ваш взгляд, заключается эта тайна</a:t>
            </a:r>
            <a:r>
              <a:rPr lang="en-US" sz="4400" b="1" dirty="0" smtClean="0">
                <a:solidFill>
                  <a:schemeClr val="tx2"/>
                </a:solidFill>
              </a:rPr>
              <a:t>?</a:t>
            </a:r>
            <a:endParaRPr lang="ru-RU" sz="4400" b="1" dirty="0" smtClean="0">
              <a:solidFill>
                <a:schemeClr val="tx2"/>
              </a:solidFill>
            </a:endParaRPr>
          </a:p>
          <a:p>
            <a:pPr marL="109728" indent="0">
              <a:buFontTx/>
              <a:buChar char="-"/>
            </a:pPr>
            <a:r>
              <a:rPr lang="ru-RU" sz="4400" b="1" dirty="0" smtClean="0">
                <a:solidFill>
                  <a:schemeClr val="tx2"/>
                </a:solidFill>
              </a:rPr>
              <a:t>Напишите об этом небольшое сочинение.</a:t>
            </a:r>
            <a:endParaRPr lang="en-US" sz="4400" b="1" dirty="0" smtClean="0">
              <a:solidFill>
                <a:schemeClr val="tx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3337" y="0"/>
            <a:ext cx="2270663" cy="24288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457200" y="1280496"/>
            <a:ext cx="8229600" cy="4845667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400" b="1" dirty="0" smtClean="0">
                <a:latin typeface="Times New Roman" panose="02020603050405020304" pitchFamily="18" charset="0"/>
              </a:rPr>
              <a:t> </a:t>
            </a:r>
            <a:endParaRPr lang="ru-RU" altLang="ru-RU" b="1" dirty="0" smtClean="0">
              <a:latin typeface="Times New Roman" panose="02020603050405020304" pitchFamily="18" charset="0"/>
            </a:endParaRPr>
          </a:p>
          <a:p>
            <a:r>
              <a:rPr lang="ru-RU" altLang="ru-RU" b="1" dirty="0" smtClean="0">
                <a:latin typeface="Times New Roman" panose="02020603050405020304" pitchFamily="18" charset="0"/>
              </a:rPr>
              <a:t>Ребята, какова была цель нашего урока?</a:t>
            </a:r>
          </a:p>
          <a:p>
            <a:r>
              <a:rPr lang="ru-RU" altLang="ru-RU" b="1" dirty="0" smtClean="0">
                <a:latin typeface="Times New Roman" panose="02020603050405020304" pitchFamily="18" charset="0"/>
              </a:rPr>
              <a:t>Что мы сегодня вспомнили на уроке?</a:t>
            </a:r>
          </a:p>
          <a:p>
            <a:pPr algn="just"/>
            <a:r>
              <a:rPr lang="ru-RU" altLang="ru-RU" b="1" dirty="0" smtClean="0">
                <a:latin typeface="Times New Roman" panose="02020603050405020304" pitchFamily="18" charset="0"/>
              </a:rPr>
              <a:t>Что больше всего понравилось на уроке?</a:t>
            </a:r>
          </a:p>
          <a:p>
            <a:pPr algn="just"/>
            <a:r>
              <a:rPr lang="ru-RU" altLang="ru-RU" b="1" dirty="0" smtClean="0">
                <a:latin typeface="Times New Roman" panose="02020603050405020304" pitchFamily="18" charset="0"/>
              </a:rPr>
              <a:t>Что вами усвоено хорошо? </a:t>
            </a:r>
          </a:p>
          <a:p>
            <a:pPr algn="just"/>
            <a:r>
              <a:rPr lang="ru-RU" altLang="ru-RU" b="1" dirty="0" smtClean="0">
                <a:latin typeface="Times New Roman" panose="02020603050405020304" pitchFamily="18" charset="0"/>
              </a:rPr>
              <a:t>Какие вопросы вызвали затруднения? </a:t>
            </a:r>
          </a:p>
          <a:p>
            <a:endParaRPr lang="ru-RU" alt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357166"/>
            <a:ext cx="821537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50" normalizeH="0" baseline="0" noProof="0" dirty="0">
                <a:ln w="12700" cmpd="sng">
                  <a:solidFill>
                    <a:srgbClr val="7030A0"/>
                  </a:solidFill>
                  <a:prstDash val="solid"/>
                </a:ln>
                <a:solidFill>
                  <a:srgbClr val="3709B7"/>
                </a:solidFill>
                <a:effectLst>
                  <a:glow rad="53100">
                    <a:srgbClr val="2D2D8A">
                      <a:satMod val="180000"/>
                      <a:alpha val="30000"/>
                    </a:srgbClr>
                  </a:glow>
                </a:effectLst>
                <a:uLnTx/>
                <a:uFillTx/>
                <a:latin typeface="Verdana" panose="020B0604030504040204" pitchFamily="34" charset="0"/>
                <a:ea typeface="+mn-ea"/>
                <a:cs typeface="+mn-cs"/>
              </a:rPr>
              <a:t>РЕФЛЕКСИЯ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0902" y="4653136"/>
            <a:ext cx="1953098" cy="22048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14753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4"/>
          <p:cNvSpPr>
            <a:spLocks noChangeArrowheads="1" noChangeShapeType="1" noTextEdit="1"/>
          </p:cNvSpPr>
          <p:nvPr/>
        </p:nvSpPr>
        <p:spPr bwMode="auto">
          <a:xfrm>
            <a:off x="1524000" y="685800"/>
            <a:ext cx="6432376" cy="1519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 smtClean="0">
                <a:ln w="1270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333399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Спасибо за работу</a:t>
            </a:r>
          </a:p>
        </p:txBody>
      </p:sp>
      <p:pic>
        <p:nvPicPr>
          <p:cNvPr id="23555" name="Picture 5" descr="2523210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2590800"/>
            <a:ext cx="4951413" cy="377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194046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5632"/>
            <a:ext cx="8229600" cy="107156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Кто быстрее?</a:t>
            </a:r>
            <a:br>
              <a:rPr lang="ru-RU" b="1" dirty="0" smtClean="0"/>
            </a:br>
            <a:r>
              <a:rPr lang="ru-RU" b="1" dirty="0" smtClean="0"/>
              <a:t>Ответьте на вопросы:</a:t>
            </a:r>
            <a:endParaRPr lang="ru-RU" b="1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9512" y="1988840"/>
            <a:ext cx="8964488" cy="4678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0BD0D9"/>
              </a:buClr>
              <a:buSzPct val="95000"/>
              <a:buFont typeface="Wingdings 2" panose="05020102010507070707" pitchFamily="18" charset="2"/>
              <a:buChar char=""/>
              <a:defRPr sz="2600">
                <a:solidFill>
                  <a:schemeClr val="tx1"/>
                </a:solidFill>
                <a:latin typeface="Georgia" panose="02040502050405020303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85000"/>
              <a:buFont typeface="Wingdings 2" panose="05020102010507070707" pitchFamily="18" charset="2"/>
              <a:buChar char=""/>
              <a:defRPr sz="2400">
                <a:solidFill>
                  <a:schemeClr val="tx1"/>
                </a:solidFill>
                <a:latin typeface="Georgia" panose="02040502050405020303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SzPct val="70000"/>
              <a:buFont typeface="Wingdings 2" panose="05020102010507070707" pitchFamily="18" charset="2"/>
              <a:buChar char=""/>
              <a:defRPr sz="2100">
                <a:solidFill>
                  <a:schemeClr val="tx1"/>
                </a:solidFill>
                <a:latin typeface="Georgia" panose="02040502050405020303" pitchFamily="18" charset="0"/>
              </a:defRPr>
            </a:lvl3pPr>
            <a:lvl4pPr marL="1600200" indent="-228600">
              <a:spcBef>
                <a:spcPct val="20000"/>
              </a:spcBef>
              <a:buClr>
                <a:srgbClr val="0BD0D9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4pPr>
            <a:lvl5pPr marL="2057400" indent="-228600">
              <a:spcBef>
                <a:spcPct val="20000"/>
              </a:spcBef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anose="05020102010507070707" pitchFamily="18" charset="2"/>
              <a:buChar char=""/>
              <a:defRPr sz="2000">
                <a:solidFill>
                  <a:schemeClr val="tx1"/>
                </a:solidFill>
                <a:latin typeface="Georgia" panose="02040502050405020303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>
                <a:latin typeface="Constantia" panose="02030602050306030303" pitchFamily="18" charset="0"/>
              </a:rPr>
              <a:t>Каково грамматическое значение причастия?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>
                <a:solidFill>
                  <a:srgbClr val="FF0000"/>
                </a:solidFill>
                <a:latin typeface="Constantia" panose="02030602050306030303" pitchFamily="18" charset="0"/>
              </a:rPr>
              <a:t>Обозначает признак предмета по </a:t>
            </a:r>
            <a:r>
              <a:rPr lang="ru-RU" altLang="ru-RU" sz="28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действию</a:t>
            </a:r>
            <a:endParaRPr lang="ru-RU" altLang="ru-RU" sz="2800" b="1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>
                <a:latin typeface="Constantia" panose="02030602050306030303" pitchFamily="18" charset="0"/>
              </a:rPr>
              <a:t>Какие признаки глагола есть у причастия?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>
                <a:solidFill>
                  <a:srgbClr val="FF0000"/>
                </a:solidFill>
                <a:latin typeface="Constantia" panose="02030602050306030303" pitchFamily="18" charset="0"/>
              </a:rPr>
              <a:t>Вид, время, </a:t>
            </a:r>
            <a:r>
              <a:rPr lang="ru-RU" altLang="ru-RU" sz="28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возвратность</a:t>
            </a:r>
            <a:endParaRPr lang="ru-RU" altLang="ru-RU" sz="2800" b="1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>
                <a:latin typeface="Constantia" panose="02030602050306030303" pitchFamily="18" charset="0"/>
              </a:rPr>
              <a:t>Какие признаки прилагательного есть у причастия?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>
                <a:solidFill>
                  <a:srgbClr val="FF0000"/>
                </a:solidFill>
                <a:latin typeface="Constantia" panose="02030602050306030303" pitchFamily="18" charset="0"/>
              </a:rPr>
              <a:t>Род, число, </a:t>
            </a:r>
            <a:r>
              <a:rPr lang="ru-RU" altLang="ru-RU" sz="28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падеж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latin typeface="Constantia" panose="02030602050306030303" pitchFamily="18" charset="0"/>
              </a:rPr>
              <a:t>Какова синтаксическая роль причастий?</a:t>
            </a:r>
          </a:p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2800" b="1" dirty="0" smtClean="0">
                <a:solidFill>
                  <a:srgbClr val="FF0000"/>
                </a:solidFill>
                <a:latin typeface="Constantia" panose="02030602050306030303" pitchFamily="18" charset="0"/>
              </a:rPr>
              <a:t>Полные причастия – определения, краткие – сказуемое</a:t>
            </a:r>
            <a:endParaRPr lang="ru-RU" altLang="ru-RU" sz="2800" b="1" dirty="0">
              <a:solidFill>
                <a:srgbClr val="FF0000"/>
              </a:solidFill>
              <a:latin typeface="Constantia" panose="02030602050306030303" pitchFamily="18" charset="0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 dirty="0">
              <a:latin typeface="Constantia" panose="0203060205030603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0152" y="605632"/>
            <a:ext cx="1585097" cy="158509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6682712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70952"/>
    </mc:Choice>
    <mc:Fallback>
      <p:transition spd="slow" advTm="70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От данных глаголов образуйте причастия.</a:t>
            </a:r>
            <a:endParaRPr lang="ru-RU" sz="24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Создать</a:t>
            </a:r>
          </a:p>
          <a:p>
            <a:r>
              <a:rPr lang="ru-RU" sz="4800" dirty="0" smtClean="0"/>
              <a:t>Засеять</a:t>
            </a:r>
          </a:p>
          <a:p>
            <a:r>
              <a:rPr lang="ru-RU" sz="4800" dirty="0" smtClean="0"/>
              <a:t>Построить</a:t>
            </a:r>
          </a:p>
          <a:p>
            <a:r>
              <a:rPr lang="ru-RU" sz="4800" dirty="0" smtClean="0"/>
              <a:t>Увидеть</a:t>
            </a:r>
            <a:endParaRPr lang="ru-RU" sz="4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Зеленые – действительные причастия наст. </a:t>
            </a:r>
            <a:r>
              <a:rPr lang="ru-RU" dirty="0" err="1" smtClean="0"/>
              <a:t>вр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Желтые – действительные причастия </a:t>
            </a:r>
            <a:r>
              <a:rPr lang="ru-RU" dirty="0" err="1" smtClean="0"/>
              <a:t>прш</a:t>
            </a:r>
            <a:r>
              <a:rPr lang="ru-RU" dirty="0" smtClean="0"/>
              <a:t>. </a:t>
            </a:r>
            <a:r>
              <a:rPr lang="ru-RU" dirty="0" err="1" smtClean="0"/>
              <a:t>вр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Научиться образовывать страдательные причастия прошедшего времени;</a:t>
            </a:r>
          </a:p>
          <a:p>
            <a:r>
              <a:rPr lang="ru-RU" dirty="0" smtClean="0"/>
              <a:t>Узнать условия выбора гласной в страдательных причастиях прошедшего времени;</a:t>
            </a:r>
          </a:p>
          <a:p>
            <a:r>
              <a:rPr lang="ru-RU" dirty="0" smtClean="0"/>
              <a:t>Научиться употреблять в речи страдательные причастия прошедшего времени.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23-24\открытый урок\дей наст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3" y="714356"/>
            <a:ext cx="4191029" cy="3143272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214686"/>
            <a:ext cx="4401577" cy="3243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Образуйте от  данных   глаголов страдательные причастия прошедшего времени.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/>
              <a:t>Создать, </a:t>
            </a:r>
          </a:p>
          <a:p>
            <a:r>
              <a:rPr lang="ru-RU" sz="4400" i="1" dirty="0" smtClean="0"/>
              <a:t>засеять, </a:t>
            </a:r>
          </a:p>
          <a:p>
            <a:r>
              <a:rPr lang="ru-RU" sz="4400" i="1" dirty="0" smtClean="0"/>
              <a:t>построить ,</a:t>
            </a:r>
          </a:p>
          <a:p>
            <a:r>
              <a:rPr lang="ru-RU" sz="4400" i="1" dirty="0" smtClean="0"/>
              <a:t>увидеть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Восстановите текст.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Чтобы образовать страдательные причастия прошедшего времени, нужно выделить основу… или основу… и добавить суффикс…, если основа заканчивается на…, или суффикс…, если основа заканчивается на…, или суффикс…, если  причастия образованы от глаголов …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35745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C000"/>
                </a:solidFill>
              </a:rPr>
              <a:t>С помощью данных геометрических фигур постройте по аналогии со своими схемами </a:t>
            </a:r>
            <a:r>
              <a:rPr lang="ru-RU" sz="2800" dirty="0" smtClean="0">
                <a:solidFill>
                  <a:srgbClr val="00B050"/>
                </a:solidFill>
              </a:rPr>
              <a:t>схему образования страдательных причастий прошедшего времени</a:t>
            </a:r>
            <a:endParaRPr lang="ru-RU" sz="28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428867"/>
            <a:ext cx="6429419" cy="4429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15.4|6.7|4.6|4.8|9.9|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2318</TotalTime>
  <Words>660</Words>
  <Application>Microsoft Office PowerPoint</Application>
  <PresentationFormat>Экран (4:3)</PresentationFormat>
  <Paragraphs>123</Paragraphs>
  <Slides>29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7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Городская</vt:lpstr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Образование страдательных причастий прошедшего времени.</vt:lpstr>
      <vt:lpstr>Успех – это: </vt:lpstr>
      <vt:lpstr>Кто быстрее? Ответьте на вопросы:</vt:lpstr>
      <vt:lpstr>От данных глаголов образуйте причастия.</vt:lpstr>
      <vt:lpstr>Цели:</vt:lpstr>
      <vt:lpstr>Слайд 6</vt:lpstr>
      <vt:lpstr>Образуйте от  данных   глаголов страдательные причастия прошедшего времени. </vt:lpstr>
      <vt:lpstr>Восстановите текст. </vt:lpstr>
      <vt:lpstr>С помощью данных геометрических фигур постройте по аналогии со своими схемами схему образования страдательных причастий прошедшего времени</vt:lpstr>
      <vt:lpstr>Работа с учебником</vt:lpstr>
      <vt:lpstr>Проверка</vt:lpstr>
      <vt:lpstr>Слайд 12</vt:lpstr>
      <vt:lpstr>Материал для наблюдений Задание: образуйте от данных глаголов страдательные причастия прошедшего времени. </vt:lpstr>
      <vt:lpstr>Физкультминутка </vt:lpstr>
      <vt:lpstr>Слайд 15</vt:lpstr>
      <vt:lpstr>Слайд 16</vt:lpstr>
      <vt:lpstr>Слайд 17</vt:lpstr>
      <vt:lpstr>Перед н в полных и кратких страдательных причастиях пишется гласная</vt:lpstr>
      <vt:lpstr>Самостоятельная работа с взаимопроверкой.</vt:lpstr>
      <vt:lpstr>Самопроверка теста.</vt:lpstr>
      <vt:lpstr>Слайд 21</vt:lpstr>
      <vt:lpstr>В каком случае следует писать -е-?</vt:lpstr>
      <vt:lpstr>В каком случае следует писать -е-?</vt:lpstr>
      <vt:lpstr>Укажи цифры, на месте которых должны стоять запятые</vt:lpstr>
      <vt:lpstr>Употребление причастий в речи </vt:lpstr>
      <vt:lpstr>Употребление причастий в речи </vt:lpstr>
      <vt:lpstr>Домашнее задание</vt:lpstr>
      <vt:lpstr>Слайд 28</vt:lpstr>
      <vt:lpstr>Слайд 29</vt:lpstr>
    </vt:vector>
  </TitlesOfParts>
  <Company>KrotySOFT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Гласные перед Н в полных и кратких страдательных причастиях</dc:title>
  <dc:creator>Admin-1</dc:creator>
  <cp:lastModifiedBy>User</cp:lastModifiedBy>
  <cp:revision>106</cp:revision>
  <dcterms:created xsi:type="dcterms:W3CDTF">2015-10-22T05:40:13Z</dcterms:created>
  <dcterms:modified xsi:type="dcterms:W3CDTF">2023-11-19T13:57:20Z</dcterms:modified>
</cp:coreProperties>
</file>