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89" r:id="rId2"/>
    <p:sldId id="260" r:id="rId3"/>
    <p:sldId id="262" r:id="rId4"/>
    <p:sldId id="263" r:id="rId5"/>
    <p:sldId id="258" r:id="rId6"/>
    <p:sldId id="259" r:id="rId7"/>
    <p:sldId id="265" r:id="rId8"/>
    <p:sldId id="267" r:id="rId9"/>
    <p:sldId id="269" r:id="rId10"/>
    <p:sldId id="281" r:id="rId11"/>
    <p:sldId id="272" r:id="rId12"/>
    <p:sldId id="273" r:id="rId13"/>
    <p:sldId id="279" r:id="rId14"/>
    <p:sldId id="287" r:id="rId15"/>
    <p:sldId id="288" r:id="rId16"/>
    <p:sldId id="274" r:id="rId17"/>
    <p:sldId id="280" r:id="rId18"/>
    <p:sldId id="283" r:id="rId19"/>
    <p:sldId id="275" r:id="rId20"/>
    <p:sldId id="284" r:id="rId21"/>
    <p:sldId id="285" r:id="rId22"/>
    <p:sldId id="286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3B3A-516C-4E37-AB27-9682B556CF87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57EFD-8556-4B33-98DA-9E4A699DA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3B3A-516C-4E37-AB27-9682B556CF87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57EFD-8556-4B33-98DA-9E4A699DA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3B3A-516C-4E37-AB27-9682B556CF87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57EFD-8556-4B33-98DA-9E4A699DA23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3B3A-516C-4E37-AB27-9682B556CF87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57EFD-8556-4B33-98DA-9E4A699DA2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3B3A-516C-4E37-AB27-9682B556CF87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57EFD-8556-4B33-98DA-9E4A699DA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3B3A-516C-4E37-AB27-9682B556CF87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57EFD-8556-4B33-98DA-9E4A699DA2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3B3A-516C-4E37-AB27-9682B556CF87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57EFD-8556-4B33-98DA-9E4A699DA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3B3A-516C-4E37-AB27-9682B556CF87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57EFD-8556-4B33-98DA-9E4A699DA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3B3A-516C-4E37-AB27-9682B556CF87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57EFD-8556-4B33-98DA-9E4A699DA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3B3A-516C-4E37-AB27-9682B556CF87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57EFD-8556-4B33-98DA-9E4A699DA2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3B3A-516C-4E37-AB27-9682B556CF87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57EFD-8556-4B33-98DA-9E4A699DA2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1053B3A-516C-4E37-AB27-9682B556CF87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E057EFD-8556-4B33-98DA-9E4A699DA2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D%D0%B0%D1%81%D0%B5%D0%BB%D0%B5%D0%BD%D0%B8%D0%B5" TargetMode="External"/><Relationship Id="rId2" Type="http://schemas.openxmlformats.org/officeDocument/2006/relationships/hyperlink" Target="https://ru.wikipedia.org/wiki/%D0%93%D1%80%D0%B0%D0%B6%D0%B4%D0%B0%D0%BD%D0%B8%D0%BD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412776"/>
            <a:ext cx="7408333" cy="471338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3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МЕСТНОЕ САМОУПРАВЛЕНИЕ</a:t>
            </a:r>
          </a:p>
          <a:p>
            <a:pPr marL="0" indent="0"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Автор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презентации:</a:t>
            </a: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учитель  МБОУ Лиховской СОШ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Федишова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Е.В.	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br>
              <a:rPr lang="ru-RU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Лиховская</a:t>
            </a:r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средняя общеобразовательная школа»</a:t>
            </a:r>
            <a:br>
              <a:rPr lang="ru-RU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17335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ризрак\Downloads\2023-11-22_18-38-39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496944" cy="528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6225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404664"/>
            <a:ext cx="6766520" cy="115212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какой целью создаются органы местного самоуправления?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988840"/>
            <a:ext cx="8352928" cy="374441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-Самостоятельное решение населением вопросов местного значения;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-Обслуживание (решение) повседневных житейских потребностей людей.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062664" cy="57606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№ 2: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124744"/>
            <a:ext cx="8134672" cy="5250178"/>
          </a:xfrm>
        </p:spPr>
        <p:txBody>
          <a:bodyPr/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Определите, какие проблемы будет решать органы МСУ?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1.Строительство очистных сооружений в селе;</a:t>
            </a:r>
          </a:p>
          <a:p>
            <a:pPr algn="just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2.Заключение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союзного договора России и Белоруссии;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3.Установление земельного налога; </a:t>
            </a:r>
          </a:p>
          <a:p>
            <a:pPr algn="just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4.Строительство новой школы;       </a:t>
            </a:r>
          </a:p>
          <a:p>
            <a:pPr algn="just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5.Выплата пенсий;                     </a:t>
            </a:r>
          </a:p>
          <a:p>
            <a:pPr algn="just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Капитальный ремонт улиц; 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Мероприятия по реформированию армии;      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332656"/>
            <a:ext cx="6172200" cy="79208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ПРОВЕРИМ: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412776"/>
            <a:ext cx="8640960" cy="4962146"/>
          </a:xfrm>
        </p:spPr>
        <p:txBody>
          <a:bodyPr>
            <a:normAutofit/>
          </a:bodyPr>
          <a:lstStyle/>
          <a:p>
            <a:r>
              <a:rPr lang="ru-RU" sz="1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1,3,4,6</a:t>
            </a:r>
          </a:p>
          <a:p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Выбрано 4 правильных ответа -5 баллов</a:t>
            </a:r>
          </a:p>
          <a:p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      3 </a:t>
            </a:r>
            <a:r>
              <a:rPr lang="ru-RU" sz="2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правильных ответа 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-4 балла</a:t>
            </a:r>
          </a:p>
          <a:p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2 </a:t>
            </a:r>
            <a:r>
              <a:rPr lang="ru-RU" sz="2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правильных ответа 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-3 балла</a:t>
            </a:r>
          </a:p>
          <a:p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1 </a:t>
            </a:r>
            <a:r>
              <a:rPr lang="ru-RU" sz="2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правильных ответа 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-2 балла</a:t>
            </a:r>
            <a:endParaRPr lang="ru-RU" sz="2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9" y="1628800"/>
            <a:ext cx="7596832" cy="4497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Муниципальное образование - городское или сельское поселение.</a:t>
            </a:r>
          </a:p>
          <a:p>
            <a:pPr marL="0" indent="0">
              <a:buNone/>
            </a:pPr>
            <a:r>
              <a:rPr lang="ru-RU" b="1" dirty="0"/>
              <a:t> </a:t>
            </a:r>
          </a:p>
          <a:p>
            <a:pPr marL="0" indent="0">
              <a:buNone/>
            </a:pPr>
            <a:r>
              <a:rPr lang="ru-RU" b="1" dirty="0"/>
              <a:t>Сельское поселение - один или несколько объединенных общей территорией сельских населенных пунктов (поселков, сел, станиц, деревень, хуторов, кишлаков, аулов и других сельских населенных пунктов), в </a:t>
            </a:r>
            <a:r>
              <a:rPr lang="ru-RU" b="1" u="sng" dirty="0"/>
              <a:t>которых местное самоуправление осуществляется населением непосредственно и (или) через выборные и иные органы местного самоуправления.</a:t>
            </a:r>
            <a:endParaRPr lang="ru-RU" b="1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688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980728"/>
            <a:ext cx="7408333" cy="514543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призрак\Downloads\WhatsApp Image 2023-11-24 at 06.30.0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8640960" cy="498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4833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04664"/>
            <a:ext cx="8206680" cy="6042266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Определите, какие проблемы будет решать Совет депутатов, а какие администрация села: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Контроль за использованием муниципальной собственности;     </a:t>
            </a:r>
          </a:p>
          <a:p>
            <a:pPr lvl="0"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Улучшение жилищных условий для гражданина А.; </a:t>
            </a:r>
          </a:p>
          <a:p>
            <a:pPr lvl="0"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Ремонт школьного здания;   </a:t>
            </a:r>
          </a:p>
          <a:p>
            <a:pPr lvl="0"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Местное законодательство;   </a:t>
            </a:r>
          </a:p>
          <a:p>
            <a:pPr lvl="0"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Помощь беженцу, которому негде жить и работать;  </a:t>
            </a:r>
          </a:p>
          <a:p>
            <a:pPr lvl="0"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Утверждение плана социально-экономического развития села;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  Утверждение поселенческого бюджета.  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332656"/>
            <a:ext cx="61722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ПРОВЕРИМ: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124744"/>
            <a:ext cx="8062664" cy="5250178"/>
          </a:xfrm>
        </p:spPr>
        <p:txBody>
          <a:bodyPr>
            <a:normAutofit fontScale="92500"/>
          </a:bodyPr>
          <a:lstStyle/>
          <a:p>
            <a:pPr lvl="0"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Контроль за использованием муниципальной собственности;   </a:t>
            </a:r>
            <a:r>
              <a:rPr lang="ru-RU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(СОВЕТ)  </a:t>
            </a:r>
          </a:p>
          <a:p>
            <a:pPr lvl="0"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Улучшение жилищных условий для гражданина А.;   </a:t>
            </a:r>
            <a:r>
              <a:rPr lang="ru-RU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(АДМ.)</a:t>
            </a:r>
          </a:p>
          <a:p>
            <a:pPr lvl="0"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Ремонт школьного здания;   </a:t>
            </a:r>
            <a:r>
              <a:rPr lang="ru-RU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(АДМ.)</a:t>
            </a:r>
          </a:p>
          <a:p>
            <a:pPr lvl="0"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Местное законодательство;   </a:t>
            </a:r>
            <a:r>
              <a:rPr lang="ru-RU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(СОВЕТ)</a:t>
            </a:r>
          </a:p>
          <a:p>
            <a:pPr lvl="0"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Помощь беженцу, которому негде жить и работать;      </a:t>
            </a:r>
            <a:r>
              <a:rPr lang="ru-RU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(АДМ.)</a:t>
            </a:r>
          </a:p>
          <a:p>
            <a:pPr lvl="0"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Утверждение плана социально-экономического развития села;    </a:t>
            </a:r>
            <a:r>
              <a:rPr lang="ru-RU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(СОВЕТ)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Утверждение поселенческого бюджета.                             			</a:t>
            </a:r>
            <a:r>
              <a:rPr lang="ru-RU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(СОВЕТ) </a:t>
            </a:r>
          </a:p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Критерии</a:t>
            </a:r>
            <a:endParaRPr lang="ru-RU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 ошибок-5 баллов, 1 ошибка -4 балла 2-3 ошибки- 3балла, более 3-2 балла</a:t>
            </a:r>
            <a:endParaRPr lang="ru-RU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1 0 ошибок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8424936" cy="547260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b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484784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	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 дать определение такому виду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публичной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власти как  местное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самоуправление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2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 рассмотреть структуру, основные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функции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деятельности местного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самоуправления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3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 кто является представителями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органов 	местного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самоуправление;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4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 полномочия лиц органов местного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самоуправления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5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 роль местного самоуправления 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государстве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обществе.</a:t>
            </a:r>
          </a:p>
        </p:txBody>
      </p:sp>
    </p:spTree>
    <p:extLst>
      <p:ext uri="{BB962C8B-B14F-4D97-AF65-F5344CB8AC3E}">
        <p14:creationId xmlns:p14="http://schemas.microsoft.com/office/powerpoint/2010/main" val="164291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992888" cy="158417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ЧЁМ ПОЛЬЗА МСУ ДЛЯ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ОБЩЕСТВА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44824"/>
            <a:ext cx="8206680" cy="4530098"/>
          </a:xfrm>
        </p:spPr>
        <p:txBody>
          <a:bodyPr>
            <a:normAutofit/>
          </a:bodyPr>
          <a:lstStyle/>
          <a:p>
            <a:pPr marL="342900" indent="-342900" algn="just">
              <a:buFontTx/>
              <a:buChar char="-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близость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нужд и проблем граждан; 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самостоятельности, энергии и предприимчивости в гражданах; 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общественная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жизнь распределяется равномерно по всему государству, а не стягивается к центру; 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связывает администрацию с народом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indent="-342900" algn="just">
              <a:buFontTx/>
              <a:buChar char="-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дает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возможность ближайшее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практическое знакомство с общественными делами.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692696"/>
            <a:ext cx="8496944" cy="108012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Давайте вспомним: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Гражданское общество.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844824"/>
            <a:ext cx="7702624" cy="4530098"/>
          </a:xfrm>
        </p:spPr>
        <p:txBody>
          <a:bodyPr>
            <a:noAutofit/>
          </a:bodyPr>
          <a:lstStyle/>
          <a:p>
            <a:pPr algn="just"/>
            <a:r>
              <a:rPr lang="ru-RU" sz="30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Гражданское общество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-это формирующаяся и развивающаяся в демократических государствах человеческая общность, представленная сетью добровольно образованных негосударственных структур во всех сферах жизнедеятельности общества и совокупностью негосударственных отношений- экономических, социальных, духовных и других сфер.</a:t>
            </a:r>
            <a:endParaRPr lang="ru-RU" sz="3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7" y="548680"/>
            <a:ext cx="8352928" cy="5577483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Задание.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Руководствуясь 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полученной информацией, материалом приложения № 1 каждая группа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создает </a:t>
            </a:r>
            <a:r>
              <a:rPr lang="ru-RU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кроссинс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тему «Структура органов местного самоуправления».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941168"/>
            <a:ext cx="8229600" cy="136815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01555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призрак\Downloads\2023-11-22_19-39-56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51" y="476672"/>
            <a:ext cx="8827245" cy="5649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2479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628800"/>
            <a:ext cx="7408333" cy="4497363"/>
          </a:xfrm>
        </p:spPr>
        <p:txBody>
          <a:bodyPr>
            <a:normAutofit/>
          </a:bodyPr>
          <a:lstStyle/>
          <a:p>
            <a:r>
              <a:rPr lang="ru-RU" sz="4000" u="sng" dirty="0"/>
              <a:t>Я узнал …              </a:t>
            </a:r>
            <a:endParaRPr lang="ru-RU" sz="4000" u="sng" dirty="0" smtClean="0"/>
          </a:p>
          <a:p>
            <a:r>
              <a:rPr lang="ru-RU" sz="4000" u="sng" dirty="0" smtClean="0"/>
              <a:t> </a:t>
            </a:r>
            <a:r>
              <a:rPr lang="ru-RU" sz="4000" u="sng" dirty="0"/>
              <a:t>Было интересно…              </a:t>
            </a:r>
            <a:endParaRPr lang="ru-RU" sz="4000" u="sng" dirty="0" smtClean="0"/>
          </a:p>
          <a:p>
            <a:r>
              <a:rPr lang="ru-RU" sz="4000" u="sng" dirty="0" smtClean="0"/>
              <a:t>Было </a:t>
            </a:r>
            <a:r>
              <a:rPr lang="ru-RU" sz="4000" u="sng" dirty="0"/>
              <a:t>скучно, потому что…</a:t>
            </a:r>
            <a:endParaRPr lang="ru-RU" sz="4000" dirty="0"/>
          </a:p>
          <a:p>
            <a:endParaRPr lang="ru-RU" sz="4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9511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484784"/>
            <a:ext cx="6982544" cy="2304256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8208912" cy="5904656"/>
          </a:xfrm>
        </p:spPr>
        <p:txBody>
          <a:bodyPr>
            <a:normAutofit/>
          </a:bodyPr>
          <a:lstStyle/>
          <a:p>
            <a:pPr algn="just"/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Прочитайте отрывок из послания Президента Федеральному собранию.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«Мы должны поддержать растущее стремление граждан, представителей общественных и профессиональных объединений, политических партий, предпринимательского класса участвовать в жизни страны, в том числе мы должны поддержать гражданскую активность на местах, в муниципалитетах, чтобы у людей была реальная возможность принимать участие в управлении своим посёлком или городом, в решении повседневных вопросов, которые на самом деле определяют качество жизни. Местная власть должна быть устроена так - а ведь это самая близкая власть к людям, - чтобы любой гражданин, образно говоря, мог дотянуться до неё рукой».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764704"/>
            <a:ext cx="7918648" cy="3168352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МЕСТНОЕ САМОУПРАВЛЕНИЕ</a:t>
            </a: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1760" y="332656"/>
            <a:ext cx="6046440" cy="23762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340768"/>
            <a:ext cx="7774632" cy="525017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рассмотреть принципы и основные функции деятельности местного самоуправления, его роль в демократическом обществе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8424936" cy="547260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b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484784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	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 дать определение такому виду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публичной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власти как  местное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самоуправление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2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 рассмотреть структуру, основные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функции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деятельности местного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самоуправления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3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 кто является представителями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органов 	местного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самоуправление;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4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 полномочия лиц органов местного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самоуправления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5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 роль местного самоуправления 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государстве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обществе.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992888" cy="79208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МЕСТНОЕ САМОУПРАВЛЕНИЕ-ЭТО…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8064896" cy="4746122"/>
          </a:xfrm>
        </p:spPr>
        <p:txBody>
          <a:bodyPr/>
          <a:lstStyle/>
          <a:p>
            <a:pPr algn="just"/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 организации и деятельности 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hlinkClick r:id="rId2" tooltip="Гражданин"/>
              </a:rPr>
              <a:t>граждан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обеспечивающая самостоятельное решение 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hlinkClick r:id="rId3" tooltip="Население"/>
              </a:rPr>
              <a:t>населением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вопросов местного значения, управление муниципальной собственностью, исходя из интересов всех жителей данной территории.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260648"/>
            <a:ext cx="7128792" cy="468052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Местное самоуправление </a:t>
            </a:r>
            <a:b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признаваемая и гарантируемая Конституцией РФ самостоятельная деятельность населения по решению непосредственно или через органы МСУ вопросов местного значения, исходя из интересов населения, его исторических или иных традиций.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404664"/>
            <a:ext cx="7704856" cy="14401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ПРИНЦИПЫ МСУ 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(местного самоуправления)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060848"/>
            <a:ext cx="8424936" cy="4386082"/>
          </a:xfrm>
        </p:spPr>
        <p:txBody>
          <a:bodyPr>
            <a:normAutofit/>
          </a:bodyPr>
          <a:lstStyle/>
          <a:p>
            <a:pPr algn="just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Самостоятельность органов МСУ; </a:t>
            </a:r>
          </a:p>
          <a:p>
            <a:pPr algn="just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Активное участие населения в решении местных вопросов; </a:t>
            </a:r>
          </a:p>
          <a:p>
            <a:pPr algn="just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3.Многообразие форм его существования (собрание граждан, сходы граждан, референдум, участие в выборной кампании)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360</TotalTime>
  <Words>453</Words>
  <Application>Microsoft Office PowerPoint</Application>
  <PresentationFormat>Экран (4:3)</PresentationFormat>
  <Paragraphs>88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Муниципальное бюджетное общеобразовательное учреждение «Лиховская средняя общеобразовательная школа» </vt:lpstr>
      <vt:lpstr>Давайте вспомним: Гражданское общество.</vt:lpstr>
      <vt:lpstr> Прочитайте отрывок из послания Президента Федеральному собранию.    «Мы должны поддержать растущее стремление граждан, представителей общественных и профессиональных объединений, политических партий, предпринимательского класса участвовать в жизни страны, в том числе мы должны поддержать гражданскую активность на местах, в муниципалитетах, чтобы у людей была реальная возможность принимать участие в управлении своим посёлком или городом, в решении повседневных вопросов, которые на самом деле определяют качество жизни. Местная власть должна быть устроена так - а ведь это самая близкая власть к людям, - чтобы любой гражданин, образно говоря, мог дотянуться до неё рукой». </vt:lpstr>
      <vt:lpstr>Презентация PowerPoint</vt:lpstr>
      <vt:lpstr>        Цель:   </vt:lpstr>
      <vt:lpstr>      Задачи          </vt:lpstr>
      <vt:lpstr>МЕСТНОЕ САМОУПРАВЛЕНИЕ-ЭТО…</vt:lpstr>
      <vt:lpstr>Местное самоуправление  – это признаваемая и гарантируемая Конституцией РФ самостоятельная деятельность населения по решению непосредственно или через органы МСУ вопросов местного значения, исходя из интересов населения, его исторических или иных традиций. </vt:lpstr>
      <vt:lpstr>ПРИНЦИПЫ МСУ  (местного самоуправления)</vt:lpstr>
      <vt:lpstr>Презентация PowerPoint</vt:lpstr>
      <vt:lpstr>С какой целью создаются органы местного самоуправления?</vt:lpstr>
      <vt:lpstr>ЗАДАНИЕ № 2:</vt:lpstr>
      <vt:lpstr>ПРОВЕРИМ:</vt:lpstr>
      <vt:lpstr>Презентация PowerPoint</vt:lpstr>
      <vt:lpstr>Презентация PowerPoint</vt:lpstr>
      <vt:lpstr>Презентация PowerPoint</vt:lpstr>
      <vt:lpstr>ПРОВЕРИМ:</vt:lpstr>
      <vt:lpstr>      Задачи          </vt:lpstr>
      <vt:lpstr>             В ЧЁМ ПОЛЬЗА МСУ ДЛЯ ОБЩЕСТВА?</vt:lpstr>
      <vt:lpstr>Презентация PowerPoint</vt:lpstr>
      <vt:lpstr>Презентация PowerPoint</vt:lpstr>
      <vt:lpstr>Рефлексия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Юля</dc:creator>
  <cp:lastModifiedBy>История</cp:lastModifiedBy>
  <cp:revision>38</cp:revision>
  <dcterms:created xsi:type="dcterms:W3CDTF">2017-04-20T19:27:04Z</dcterms:created>
  <dcterms:modified xsi:type="dcterms:W3CDTF">2023-12-04T11:27:58Z</dcterms:modified>
</cp:coreProperties>
</file>