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57" r:id="rId13"/>
    <p:sldId id="273" r:id="rId14"/>
    <p:sldId id="266" r:id="rId15"/>
    <p:sldId id="274" r:id="rId16"/>
    <p:sldId id="275" r:id="rId17"/>
    <p:sldId id="276" r:id="rId18"/>
    <p:sldId id="277" r:id="rId19"/>
    <p:sldId id="267" r:id="rId20"/>
    <p:sldId id="281" r:id="rId21"/>
    <p:sldId id="282" r:id="rId22"/>
    <p:sldId id="269" r:id="rId23"/>
    <p:sldId id="270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FE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238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0" descr="Science_resize-landscape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79388" y="4997450"/>
            <a:ext cx="24479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3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0" descr="Science_resize-landscape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79388" y="4997450"/>
            <a:ext cx="24479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12976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9D1D3"/>
            </a:gs>
            <a:gs pos="17999">
              <a:srgbClr val="FEE7F2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90130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100392" y="260648"/>
            <a:ext cx="743022" cy="556263"/>
          </a:xfrm>
          <a:prstGeom prst="rect">
            <a:avLst/>
          </a:prstGeom>
        </p:spPr>
      </p:pic>
      <p:pic>
        <p:nvPicPr>
          <p:cNvPr id="15" name="Рисунок 14" descr="133_fotolia_24772635_m350_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71012">
            <a:off x="7196023" y="1972100"/>
            <a:ext cx="783257" cy="586324"/>
          </a:xfrm>
          <a:prstGeom prst="rect">
            <a:avLst/>
          </a:prstGeom>
        </p:spPr>
      </p:pic>
      <p:pic>
        <p:nvPicPr>
          <p:cNvPr id="1026" name="Рисунок 28" descr="Ukr_KNR.jpg"/>
          <p:cNvPicPr>
            <a:picLocks noChangeAspect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6296" y="3573016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hemistry-Formulas-2280832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364088" y="2564904"/>
            <a:ext cx="576064" cy="384042"/>
          </a:xfrm>
          <a:prstGeom prst="rect">
            <a:avLst/>
          </a:prstGeom>
        </p:spPr>
      </p:pic>
      <p:pic>
        <p:nvPicPr>
          <p:cNvPr id="19" name="Рисунок 18" descr="133_fotolia_24772635_m350_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71012">
            <a:off x="622660" y="461728"/>
            <a:ext cx="783257" cy="586324"/>
          </a:xfrm>
          <a:prstGeom prst="rect">
            <a:avLst/>
          </a:prstGeom>
        </p:spPr>
      </p:pic>
      <p:pic>
        <p:nvPicPr>
          <p:cNvPr id="1028" name="Рисунок 29" descr="Ukr_KNR.jpg"/>
          <p:cNvPicPr>
            <a:picLocks noChangeAspect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55650" y="1700213"/>
            <a:ext cx="503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90130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23528" y="2636912"/>
            <a:ext cx="743022" cy="556263"/>
          </a:xfrm>
          <a:prstGeom prst="rect">
            <a:avLst/>
          </a:prstGeom>
        </p:spPr>
      </p:pic>
      <p:pic>
        <p:nvPicPr>
          <p:cNvPr id="16" name="Рисунок 15" descr="133_fotolia_24772635_m350_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71012">
            <a:off x="3935027" y="1109800"/>
            <a:ext cx="783257" cy="586324"/>
          </a:xfrm>
          <a:prstGeom prst="rect">
            <a:avLst/>
          </a:prstGeom>
        </p:spPr>
      </p:pic>
      <p:pic>
        <p:nvPicPr>
          <p:cNvPr id="27" name="Рисунок 26" descr="Chemistry-Formulas-2280832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51520" y="4293096"/>
            <a:ext cx="576064" cy="384042"/>
          </a:xfrm>
          <a:prstGeom prst="rect">
            <a:avLst/>
          </a:prstGeom>
        </p:spPr>
      </p:pic>
      <p:pic>
        <p:nvPicPr>
          <p:cNvPr id="24" name="Рисунок 23" descr="90130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843808" y="4581128"/>
            <a:ext cx="743022" cy="556263"/>
          </a:xfrm>
          <a:prstGeom prst="rect">
            <a:avLst/>
          </a:prstGeom>
        </p:spPr>
      </p:pic>
      <p:pic>
        <p:nvPicPr>
          <p:cNvPr id="20" name="Рисунок 19" descr="90130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028384" y="4437112"/>
            <a:ext cx="743022" cy="556263"/>
          </a:xfrm>
          <a:prstGeom prst="rect">
            <a:avLst/>
          </a:prstGeom>
        </p:spPr>
      </p:pic>
      <p:pic>
        <p:nvPicPr>
          <p:cNvPr id="17" name="Рисунок 16" descr="133_fotolia_24772635_m350_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71012">
            <a:off x="7535428" y="5646304"/>
            <a:ext cx="783257" cy="586324"/>
          </a:xfrm>
          <a:prstGeom prst="rect">
            <a:avLst/>
          </a:prstGeom>
        </p:spPr>
      </p:pic>
      <p:pic>
        <p:nvPicPr>
          <p:cNvPr id="25" name="Рисунок 24" descr="Chemistry-Formulas-2280832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6516216" y="188640"/>
            <a:ext cx="576064" cy="384042"/>
          </a:xfrm>
          <a:prstGeom prst="rect">
            <a:avLst/>
          </a:prstGeom>
        </p:spPr>
      </p:pic>
      <p:pic>
        <p:nvPicPr>
          <p:cNvPr id="18" name="Рисунок 17" descr="133_fotolia_24772635_m350_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71012">
            <a:off x="3574987" y="6006344"/>
            <a:ext cx="783257" cy="586324"/>
          </a:xfrm>
          <a:prstGeom prst="rect">
            <a:avLst/>
          </a:prstGeom>
        </p:spPr>
      </p:pic>
      <p:pic>
        <p:nvPicPr>
          <p:cNvPr id="1029" name="Рисунок 30" descr="Ukr_KNR.jpg"/>
          <p:cNvPicPr>
            <a:picLocks noChangeAspect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64163" y="4941888"/>
            <a:ext cx="5032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Рисунок 9" descr="f5d834c89d0597f062e2415991fb6e1b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0" y="4833938"/>
            <a:ext cx="2700338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857375" y="1600200"/>
            <a:ext cx="6829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 descr="DynV_Laboratory_image_1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tretch>
            <a:fillRect/>
          </a:stretch>
        </p:blipFill>
        <p:spPr>
          <a:xfrm>
            <a:off x="2411760" y="1700808"/>
            <a:ext cx="5808646" cy="414046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bliqueBottomRight"/>
            <a:lightRig rig="soft" dir="t"/>
          </a:scene3d>
          <a:sp3d extrusionH="12700" prstMaterial="clear">
            <a:contourClr>
              <a:srgbClr val="FFCC6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8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31550" cmpd="sng">
            <a:gradFill>
              <a:gsLst>
                <a:gs pos="25000">
                  <a:schemeClr val="accent1">
                    <a:shade val="25000"/>
                    <a:satMod val="190000"/>
                  </a:schemeClr>
                </a:gs>
                <a:gs pos="80000">
                  <a:schemeClr val="accent1">
                    <a:tint val="75000"/>
                    <a:satMod val="190000"/>
                  </a:schemeClr>
                </a:gs>
              </a:gsLst>
              <a:lin ang="5400000"/>
            </a:gradFill>
            <a:prstDash val="solid"/>
          </a:ln>
          <a:solidFill>
            <a:srgbClr val="FFFFFF"/>
          </a:solidFill>
          <a:effectLst>
            <a:outerShdw blurRad="41275" dist="12700" dir="12000000" algn="tl" rotWithShape="0">
              <a:srgbClr val="000000">
                <a:alpha val="40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62329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62329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62329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62329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62329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ncursionsrus.com.au/wp-content/uploads/bb-plugin/cache/Science_resize-landscape.jpg" TargetMode="External"/><Relationship Id="rId3" Type="http://schemas.openxmlformats.org/officeDocument/2006/relationships/hyperlink" Target="http://&#1074;&#1086;&#1083;&#1075;&#1086;&#1075;&#1088;&#1072;&#1076;.&#1073;&#1077;&#1089;&#1087;&#1083;&#1072;&#1090;&#1085;&#1099;&#1077;&#1086;&#1073;&#1098;&#1103;&#1074;&#1083;&#1077;&#1085;&#1080;&#1103;.&#1088;&#1092;/photos/426673_1_b.JPG?1456327985" TargetMode="External"/><Relationship Id="rId7" Type="http://schemas.openxmlformats.org/officeDocument/2006/relationships/hyperlink" Target="http://destigma.info/jpg/img3.jpg" TargetMode="External"/><Relationship Id="rId2" Type="http://schemas.openxmlformats.org/officeDocument/2006/relationships/hyperlink" Target="http://piromafia.ru.opt-images.1c-bitrix-cdn.ru/upload/medialibrary/f5d/f5d834c89d0597f062e2415991fb6e1b.jpg?1383669515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sshopper-investments.com/tmp/133_fotolia_24772635_m350_.jpg" TargetMode="External"/><Relationship Id="rId11" Type="http://schemas.openxmlformats.org/officeDocument/2006/relationships/image" Target="../media/image16.jpg"/><Relationship Id="rId5" Type="http://schemas.openxmlformats.org/officeDocument/2006/relationships/hyperlink" Target="http://www.featurepics.com/FI/Thumb/20120710/Chemistry-Formulas-2280832.jp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nbuviap.gov.ua/images/nauka/Ukr_KNR.jpg" TargetMode="External"/><Relationship Id="rId9" Type="http://schemas.openxmlformats.org/officeDocument/2006/relationships/hyperlink" Target="http://lexres-vshdo.ucoz.ru/Servis/chem_2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ncursionsrus.com.au/wp-content/uploads/bb-plugin/cache/Science_resize-landscape.jpg" TargetMode="External"/><Relationship Id="rId3" Type="http://schemas.openxmlformats.org/officeDocument/2006/relationships/hyperlink" Target="http://&#1074;&#1086;&#1083;&#1075;&#1086;&#1075;&#1088;&#1072;&#1076;.&#1073;&#1077;&#1089;&#1087;&#1083;&#1072;&#1090;&#1085;&#1099;&#1077;&#1086;&#1073;&#1098;&#1103;&#1074;&#1083;&#1077;&#1085;&#1080;&#1103;.&#1088;&#1092;/photos/426673_1_b.JPG?1456327985" TargetMode="External"/><Relationship Id="rId7" Type="http://schemas.openxmlformats.org/officeDocument/2006/relationships/hyperlink" Target="http://destigma.info/jpg/img3.jpg" TargetMode="External"/><Relationship Id="rId2" Type="http://schemas.openxmlformats.org/officeDocument/2006/relationships/hyperlink" Target="http://piromafia.ru.opt-images.1c-bitrix-cdn.ru/upload/medialibrary/f5d/f5d834c89d0597f062e2415991fb6e1b.jpg?1383669515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sshopper-investments.com/tmp/133_fotolia_24772635_m350_.jpg" TargetMode="External"/><Relationship Id="rId11" Type="http://schemas.openxmlformats.org/officeDocument/2006/relationships/image" Target="../media/image16.jpg"/><Relationship Id="rId5" Type="http://schemas.openxmlformats.org/officeDocument/2006/relationships/hyperlink" Target="http://www.featurepics.com/FI/Thumb/20120710/Chemistry-Formulas-2280832.jp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nbuviap.gov.ua/images/nauka/Ukr_KNR.jpg" TargetMode="External"/><Relationship Id="rId9" Type="http://schemas.openxmlformats.org/officeDocument/2006/relationships/hyperlink" Target="http://lexres-vshdo.ucoz.ru/Servis/chem_2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ncursionsrus.com.au/wp-content/uploads/bb-plugin/cache/Science_resize-landscape.jpg" TargetMode="External"/><Relationship Id="rId3" Type="http://schemas.openxmlformats.org/officeDocument/2006/relationships/hyperlink" Target="http://&#1074;&#1086;&#1083;&#1075;&#1086;&#1075;&#1088;&#1072;&#1076;.&#1073;&#1077;&#1089;&#1087;&#1083;&#1072;&#1090;&#1085;&#1099;&#1077;&#1086;&#1073;&#1098;&#1103;&#1074;&#1083;&#1077;&#1085;&#1080;&#1103;.&#1088;&#1092;/photos/426673_1_b.JPG?1456327985" TargetMode="External"/><Relationship Id="rId7" Type="http://schemas.openxmlformats.org/officeDocument/2006/relationships/hyperlink" Target="http://destigma.info/jpg/img3.jpg" TargetMode="External"/><Relationship Id="rId2" Type="http://schemas.openxmlformats.org/officeDocument/2006/relationships/hyperlink" Target="http://piromafia.ru.opt-images.1c-bitrix-cdn.ru/upload/medialibrary/f5d/f5d834c89d0597f062e2415991fb6e1b.jpg?1383669515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sshopper-investments.com/tmp/133_fotolia_24772635_m350_.jpg" TargetMode="External"/><Relationship Id="rId5" Type="http://schemas.openxmlformats.org/officeDocument/2006/relationships/hyperlink" Target="http://www.featurepics.com/FI/Thumb/20120710/Chemistry-Formulas-2280832.jp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nbuviap.gov.ua/images/nauka/Ukr_KNR.jpg" TargetMode="External"/><Relationship Id="rId9" Type="http://schemas.openxmlformats.org/officeDocument/2006/relationships/hyperlink" Target="http://lexres-vshdo.ucoz.ru/Servis/chem_2.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ncursionsrus.com.au/wp-content/uploads/bb-plugin/cache/Science_resize-landscape.jpg" TargetMode="External"/><Relationship Id="rId3" Type="http://schemas.openxmlformats.org/officeDocument/2006/relationships/hyperlink" Target="http://&#1074;&#1086;&#1083;&#1075;&#1086;&#1075;&#1088;&#1072;&#1076;.&#1073;&#1077;&#1089;&#1087;&#1083;&#1072;&#1090;&#1085;&#1099;&#1077;&#1086;&#1073;&#1098;&#1103;&#1074;&#1083;&#1077;&#1085;&#1080;&#1103;.&#1088;&#1092;/photos/426673_1_b.JPG?1456327985" TargetMode="External"/><Relationship Id="rId7" Type="http://schemas.openxmlformats.org/officeDocument/2006/relationships/hyperlink" Target="http://destigma.info/jpg/img3.jpg" TargetMode="External"/><Relationship Id="rId2" Type="http://schemas.openxmlformats.org/officeDocument/2006/relationships/hyperlink" Target="http://piromafia.ru.opt-images.1c-bitrix-cdn.ru/upload/medialibrary/f5d/f5d834c89d0597f062e2415991fb6e1b.jpg?1383669515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sshopper-investments.com/tmp/133_fotolia_24772635_m350_.jpg" TargetMode="External"/><Relationship Id="rId5" Type="http://schemas.openxmlformats.org/officeDocument/2006/relationships/hyperlink" Target="http://www.featurepics.com/FI/Thumb/20120710/Chemistry-Formulas-2280832.jp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nbuviap.gov.ua/images/nauka/Ukr_KNR.jpg" TargetMode="External"/><Relationship Id="rId9" Type="http://schemas.openxmlformats.org/officeDocument/2006/relationships/hyperlink" Target="http://lexres-vshdo.ucoz.ru/Servis/chem_2.p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ncursionsrus.com.au/wp-content/uploads/bb-plugin/cache/Science_resize-landscape.jpg" TargetMode="External"/><Relationship Id="rId3" Type="http://schemas.openxmlformats.org/officeDocument/2006/relationships/hyperlink" Target="http://&#1074;&#1086;&#1083;&#1075;&#1086;&#1075;&#1088;&#1072;&#1076;.&#1073;&#1077;&#1089;&#1087;&#1083;&#1072;&#1090;&#1085;&#1099;&#1077;&#1086;&#1073;&#1098;&#1103;&#1074;&#1083;&#1077;&#1085;&#1080;&#1103;.&#1088;&#1092;/photos/426673_1_b.JPG?1456327985" TargetMode="External"/><Relationship Id="rId7" Type="http://schemas.openxmlformats.org/officeDocument/2006/relationships/hyperlink" Target="http://destigma.info/jpg/img3.jpg" TargetMode="External"/><Relationship Id="rId2" Type="http://schemas.openxmlformats.org/officeDocument/2006/relationships/hyperlink" Target="http://piromafia.ru.opt-images.1c-bitrix-cdn.ru/upload/medialibrary/f5d/f5d834c89d0597f062e2415991fb6e1b.jpg?1383669515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sshopper-investments.com/tmp/133_fotolia_24772635_m350_.jpg" TargetMode="External"/><Relationship Id="rId5" Type="http://schemas.openxmlformats.org/officeDocument/2006/relationships/hyperlink" Target="http://www.featurepics.com/FI/Thumb/20120710/Chemistry-Formulas-2280832.jp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nbuviap.gov.ua/images/nauka/Ukr_KNR.jpg" TargetMode="External"/><Relationship Id="rId9" Type="http://schemas.openxmlformats.org/officeDocument/2006/relationships/hyperlink" Target="http://lexres-vshdo.ucoz.ru/Servis/chem_2.p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ncursionsrus.com.au/wp-content/uploads/bb-plugin/cache/Science_resize-landscape.jpg" TargetMode="External"/><Relationship Id="rId3" Type="http://schemas.openxmlformats.org/officeDocument/2006/relationships/hyperlink" Target="http://&#1074;&#1086;&#1083;&#1075;&#1086;&#1075;&#1088;&#1072;&#1076;.&#1073;&#1077;&#1089;&#1087;&#1083;&#1072;&#1090;&#1085;&#1099;&#1077;&#1086;&#1073;&#1098;&#1103;&#1074;&#1083;&#1077;&#1085;&#1080;&#1103;.&#1088;&#1092;/photos/426673_1_b.JPG?1456327985" TargetMode="External"/><Relationship Id="rId7" Type="http://schemas.openxmlformats.org/officeDocument/2006/relationships/hyperlink" Target="http://destigma.info/jpg/img3.jpg" TargetMode="External"/><Relationship Id="rId2" Type="http://schemas.openxmlformats.org/officeDocument/2006/relationships/hyperlink" Target="http://piromafia.ru.opt-images.1c-bitrix-cdn.ru/upload/medialibrary/f5d/f5d834c89d0597f062e2415991fb6e1b.jpg?1383669515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sshopper-investments.com/tmp/133_fotolia_24772635_m350_.jpg" TargetMode="External"/><Relationship Id="rId5" Type="http://schemas.openxmlformats.org/officeDocument/2006/relationships/hyperlink" Target="http://www.featurepics.com/FI/Thumb/20120710/Chemistry-Formulas-2280832.jp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nbuviap.gov.ua/images/nauka/Ukr_KNR.jpg" TargetMode="External"/><Relationship Id="rId9" Type="http://schemas.openxmlformats.org/officeDocument/2006/relationships/hyperlink" Target="http://lexres-vshdo.ucoz.ru/Servis/chem_2.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ncursionsrus.com.au/wp-content/uploads/bb-plugin/cache/Science_resize-landscape.jpg" TargetMode="External"/><Relationship Id="rId3" Type="http://schemas.openxmlformats.org/officeDocument/2006/relationships/hyperlink" Target="http://&#1074;&#1086;&#1083;&#1075;&#1086;&#1075;&#1088;&#1072;&#1076;.&#1073;&#1077;&#1089;&#1087;&#1083;&#1072;&#1090;&#1085;&#1099;&#1077;&#1086;&#1073;&#1098;&#1103;&#1074;&#1083;&#1077;&#1085;&#1080;&#1103;.&#1088;&#1092;/photos/426673_1_b.JPG?1456327985" TargetMode="External"/><Relationship Id="rId7" Type="http://schemas.openxmlformats.org/officeDocument/2006/relationships/hyperlink" Target="http://destigma.info/jpg/img3.jpg" TargetMode="External"/><Relationship Id="rId2" Type="http://schemas.openxmlformats.org/officeDocument/2006/relationships/hyperlink" Target="http://piromafia.ru.opt-images.1c-bitrix-cdn.ru/upload/medialibrary/f5d/f5d834c89d0597f062e2415991fb6e1b.jpg?1383669515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sshopper-investments.com/tmp/133_fotolia_24772635_m350_.jpg" TargetMode="External"/><Relationship Id="rId5" Type="http://schemas.openxmlformats.org/officeDocument/2006/relationships/hyperlink" Target="http://www.featurepics.com/FI/Thumb/20120710/Chemistry-Formulas-2280832.jp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nbuviap.gov.ua/images/nauka/Ukr_KNR.jpg" TargetMode="External"/><Relationship Id="rId9" Type="http://schemas.openxmlformats.org/officeDocument/2006/relationships/hyperlink" Target="http://lexres-vshdo.ucoz.ru/Servis/chem_2.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ncursionsrus.com.au/wp-content/uploads/bb-plugin/cache/Science_resize-landscape.jpg" TargetMode="External"/><Relationship Id="rId3" Type="http://schemas.openxmlformats.org/officeDocument/2006/relationships/hyperlink" Target="http://&#1074;&#1086;&#1083;&#1075;&#1086;&#1075;&#1088;&#1072;&#1076;.&#1073;&#1077;&#1089;&#1087;&#1083;&#1072;&#1090;&#1085;&#1099;&#1077;&#1086;&#1073;&#1098;&#1103;&#1074;&#1083;&#1077;&#1085;&#1080;&#1103;.&#1088;&#1092;/photos/426673_1_b.JPG?1456327985" TargetMode="External"/><Relationship Id="rId7" Type="http://schemas.openxmlformats.org/officeDocument/2006/relationships/hyperlink" Target="http://destigma.info/jpg/img3.jpg" TargetMode="External"/><Relationship Id="rId2" Type="http://schemas.openxmlformats.org/officeDocument/2006/relationships/hyperlink" Target="http://piromafia.ru.opt-images.1c-bitrix-cdn.ru/upload/medialibrary/f5d/f5d834c89d0597f062e2415991fb6e1b.jpg?1383669515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sshopper-investments.com/tmp/133_fotolia_24772635_m350_.jpg" TargetMode="External"/><Relationship Id="rId5" Type="http://schemas.openxmlformats.org/officeDocument/2006/relationships/hyperlink" Target="http://www.featurepics.com/FI/Thumb/20120710/Chemistry-Formulas-2280832.jpg" TargetMode="External"/><Relationship Id="rId10" Type="http://schemas.openxmlformats.org/officeDocument/2006/relationships/image" Target="../media/image17.jpg"/><Relationship Id="rId4" Type="http://schemas.openxmlformats.org/officeDocument/2006/relationships/hyperlink" Target="http://nbuviap.gov.ua/images/nauka/Ukr_KNR.jpg" TargetMode="External"/><Relationship Id="rId9" Type="http://schemas.openxmlformats.org/officeDocument/2006/relationships/hyperlink" Target="http://lexres-vshdo.ucoz.ru/Servis/chem_2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ncursionsrus.com.au/wp-content/uploads/bb-plugin/cache/Science_resize-landscape.jpg" TargetMode="External"/><Relationship Id="rId13" Type="http://schemas.openxmlformats.org/officeDocument/2006/relationships/image" Target="../media/image19.jpg"/><Relationship Id="rId3" Type="http://schemas.openxmlformats.org/officeDocument/2006/relationships/hyperlink" Target="http://&#1074;&#1086;&#1083;&#1075;&#1086;&#1075;&#1088;&#1072;&#1076;.&#1073;&#1077;&#1089;&#1087;&#1083;&#1072;&#1090;&#1085;&#1099;&#1077;&#1086;&#1073;&#1098;&#1103;&#1074;&#1083;&#1077;&#1085;&#1080;&#1103;.&#1088;&#1092;/photos/426673_1_b.JPG?1456327985" TargetMode="External"/><Relationship Id="rId7" Type="http://schemas.openxmlformats.org/officeDocument/2006/relationships/hyperlink" Target="http://destigma.info/jpg/img3.jpg" TargetMode="External"/><Relationship Id="rId12" Type="http://schemas.microsoft.com/office/2007/relationships/hdphoto" Target="../media/hdphoto1.wdp"/><Relationship Id="rId2" Type="http://schemas.openxmlformats.org/officeDocument/2006/relationships/hyperlink" Target="http://piromafia.ru.opt-images.1c-bitrix-cdn.ru/upload/medialibrary/f5d/f5d834c89d0597f062e2415991fb6e1b.jpg?1383669515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sshopper-investments.com/tmp/133_fotolia_24772635_m350_.jpg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://www.featurepics.com/FI/Thumb/20120710/Chemistry-Formulas-2280832.jp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nbuviap.gov.ua/images/nauka/Ukr_KNR.jpg" TargetMode="External"/><Relationship Id="rId9" Type="http://schemas.openxmlformats.org/officeDocument/2006/relationships/hyperlink" Target="http://lexres-vshdo.ucoz.ru/Servis/chem_2.pn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ncursionsrus.com.au/wp-content/uploads/bb-plugin/cache/Science_resize-landscape.jpg" TargetMode="External"/><Relationship Id="rId3" Type="http://schemas.openxmlformats.org/officeDocument/2006/relationships/hyperlink" Target="http://&#1074;&#1086;&#1083;&#1075;&#1086;&#1075;&#1088;&#1072;&#1076;.&#1073;&#1077;&#1089;&#1087;&#1083;&#1072;&#1090;&#1085;&#1099;&#1077;&#1086;&#1073;&#1098;&#1103;&#1074;&#1083;&#1077;&#1085;&#1080;&#1103;.&#1088;&#1092;/photos/426673_1_b.JPG?1456327985" TargetMode="External"/><Relationship Id="rId7" Type="http://schemas.openxmlformats.org/officeDocument/2006/relationships/hyperlink" Target="http://destigma.info/jpg/img3.jpg" TargetMode="External"/><Relationship Id="rId2" Type="http://schemas.openxmlformats.org/officeDocument/2006/relationships/hyperlink" Target="http://piromafia.ru.opt-images.1c-bitrix-cdn.ru/upload/medialibrary/f5d/f5d834c89d0597f062e2415991fb6e1b.jpg?1383669515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sshopper-investments.com/tmp/133_fotolia_24772635_m350_.jpg" TargetMode="External"/><Relationship Id="rId5" Type="http://schemas.openxmlformats.org/officeDocument/2006/relationships/hyperlink" Target="http://www.featurepics.com/FI/Thumb/20120710/Chemistry-Formulas-2280832.jp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nbuviap.gov.ua/images/nauka/Ukr_KNR.jpg" TargetMode="External"/><Relationship Id="rId9" Type="http://schemas.openxmlformats.org/officeDocument/2006/relationships/hyperlink" Target="http://lexres-vshdo.ucoz.ru/Servis/chem_2.pn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ncursionsrus.com.au/wp-content/uploads/bb-plugin/cache/Science_resize-landscape.jpg" TargetMode="External"/><Relationship Id="rId3" Type="http://schemas.openxmlformats.org/officeDocument/2006/relationships/hyperlink" Target="http://&#1074;&#1086;&#1083;&#1075;&#1086;&#1075;&#1088;&#1072;&#1076;.&#1073;&#1077;&#1089;&#1087;&#1083;&#1072;&#1090;&#1085;&#1099;&#1077;&#1086;&#1073;&#1098;&#1103;&#1074;&#1083;&#1077;&#1085;&#1080;&#1103;.&#1088;&#1092;/photos/426673_1_b.JPG?1456327985" TargetMode="External"/><Relationship Id="rId7" Type="http://schemas.openxmlformats.org/officeDocument/2006/relationships/hyperlink" Target="http://destigma.info/jpg/img3.jpg" TargetMode="External"/><Relationship Id="rId2" Type="http://schemas.openxmlformats.org/officeDocument/2006/relationships/hyperlink" Target="http://piromafia.ru.opt-images.1c-bitrix-cdn.ru/upload/medialibrary/f5d/f5d834c89d0597f062e2415991fb6e1b.jpg?1383669515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sshopper-investments.com/tmp/133_fotolia_24772635_m350_.jpg" TargetMode="External"/><Relationship Id="rId5" Type="http://schemas.openxmlformats.org/officeDocument/2006/relationships/hyperlink" Target="http://www.featurepics.com/FI/Thumb/20120710/Chemistry-Formulas-2280832.jp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nbuviap.gov.ua/images/nauka/Ukr_KNR.jpg" TargetMode="External"/><Relationship Id="rId9" Type="http://schemas.openxmlformats.org/officeDocument/2006/relationships/hyperlink" Target="http://lexres-vshdo.ucoz.ru/Servis/chem_2.pn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ncursionsrus.com.au/wp-content/uploads/bb-plugin/cache/Science_resize-landscape.jpg" TargetMode="External"/><Relationship Id="rId3" Type="http://schemas.openxmlformats.org/officeDocument/2006/relationships/hyperlink" Target="http://&#1074;&#1086;&#1083;&#1075;&#1086;&#1075;&#1088;&#1072;&#1076;.&#1073;&#1077;&#1089;&#1087;&#1083;&#1072;&#1090;&#1085;&#1099;&#1077;&#1086;&#1073;&#1098;&#1103;&#1074;&#1083;&#1077;&#1085;&#1080;&#1103;.&#1088;&#1092;/photos/426673_1_b.JPG?1456327985" TargetMode="External"/><Relationship Id="rId7" Type="http://schemas.openxmlformats.org/officeDocument/2006/relationships/hyperlink" Target="http://destigma.info/jpg/img3.jpg" TargetMode="External"/><Relationship Id="rId2" Type="http://schemas.openxmlformats.org/officeDocument/2006/relationships/hyperlink" Target="http://piromafia.ru.opt-images.1c-bitrix-cdn.ru/upload/medialibrary/f5d/f5d834c89d0597f062e2415991fb6e1b.jpg?1383669515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sshopper-investments.com/tmp/133_fotolia_24772635_m350_.jpg" TargetMode="External"/><Relationship Id="rId5" Type="http://schemas.openxmlformats.org/officeDocument/2006/relationships/hyperlink" Target="http://www.featurepics.com/FI/Thumb/20120710/Chemistry-Formulas-2280832.jp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nbuviap.gov.ua/images/nauka/Ukr_KNR.jpg" TargetMode="External"/><Relationship Id="rId9" Type="http://schemas.openxmlformats.org/officeDocument/2006/relationships/hyperlink" Target="http://lexres-vshdo.ucoz.ru/Servis/chem_2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271" t="27360" r="20668" b="15408"/>
          <a:stretch/>
        </p:blipFill>
        <p:spPr>
          <a:xfrm>
            <a:off x="0" y="0"/>
            <a:ext cx="908144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1650" y="332656"/>
            <a:ext cx="8378145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Лиховская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</a:t>
            </a:r>
          </a:p>
          <a:p>
            <a:pPr algn="ctr"/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 химии в 11 классе по теме:</a:t>
            </a:r>
          </a:p>
          <a:p>
            <a:pPr algn="ctr"/>
            <a:r>
              <a:rPr lang="ru-RU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«Факторы, влияющие на скорость химической реакции»</a:t>
            </a:r>
          </a:p>
          <a:p>
            <a:pPr algn="ctr"/>
            <a:endParaRPr lang="ru-RU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учитель: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Манченко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 А.</a:t>
            </a:r>
            <a:endParaRPr lang="ru-RU" sz="2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8784976" cy="67413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1960" y="1988840"/>
            <a:ext cx="4625150" cy="34778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«Знания, </a:t>
            </a:r>
          </a:p>
          <a:p>
            <a:pPr algn="ctr"/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проверенные опытом, бесплодны и полны ошибок»</a:t>
            </a:r>
          </a:p>
          <a:p>
            <a:pPr algn="r"/>
            <a:r>
              <a:rPr lang="ru-RU" sz="2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C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Леонардо да Винчи</a:t>
            </a:r>
            <a:endParaRPr lang="ru-RU" sz="2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C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http://piromafia.ru.opt-images.1c-bitrix-cdn.ru/upload/medialibrary/f5d/f5d834c89d0597f062e2415991fb6e1b.jpg?1383669515122775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http://волгоград.бесплатныеобъявления.рф/photos/426673_1_b.JPG?1456327985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http://nbuviap.gov.ua/images/nauka/Ukr_KNR.jpg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http://www.featurepics.com/FI/Thumb/20120710/Chemistry-Formulas-2280832.jpg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6"/>
              </a:rPr>
              <a:t>http://www.grasshopper-investments.com/tmp/133_fotolia_24772635_m350_.jpg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7"/>
              </a:rPr>
              <a:t>http://destigma.info/jpg/img3.jpg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http://incursionsrus.com.au/wp-content/uploads/bb-plugin/cache/Science_resize-landscape.jpg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hlinkClick r:id="rId9"/>
              </a:rPr>
              <a:t>http://lexres-vshdo.ucoz.ru/Servis/chem_2.png</a:t>
            </a:r>
            <a:r>
              <a:rPr lang="ru-RU" sz="1600" dirty="0" smtClean="0"/>
              <a:t> </a:t>
            </a:r>
          </a:p>
          <a:p>
            <a:pPr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Вы можете использовать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данное оформление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для создания своих презентаций,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но в своей презентации вы должны указать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автора шаблона: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err="1" smtClean="0">
                <a:cs typeface="Arial" charset="0"/>
              </a:rPr>
              <a:t>Бейгул</a:t>
            </a:r>
            <a:r>
              <a:rPr lang="ru-RU" sz="1600" b="1" dirty="0" smtClean="0">
                <a:cs typeface="Arial" charset="0"/>
              </a:rPr>
              <a:t> Ольга </a:t>
            </a:r>
            <a:r>
              <a:rPr lang="ru-RU" sz="1600" b="1" dirty="0" err="1" smtClean="0">
                <a:cs typeface="Arial" charset="0"/>
              </a:rPr>
              <a:t>Куприяновна</a:t>
            </a:r>
            <a:r>
              <a:rPr lang="ru-RU" sz="1600" b="1" dirty="0" smtClean="0"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/>
              <a:t>учитель музыки ГБОУ «АООШ </a:t>
            </a:r>
            <a:r>
              <a:rPr lang="uk-UA" sz="1600" b="1" i="1" dirty="0" smtClean="0"/>
              <a:t>І-ІІІ </a:t>
            </a:r>
            <a:r>
              <a:rPr lang="ru-RU" sz="1600" b="1" i="1" dirty="0" smtClean="0"/>
              <a:t>ступеней №2» ЛНР 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i="1" dirty="0" smtClean="0"/>
              <a:t>Луганской области г. Антрацит</a:t>
            </a:r>
            <a:endParaRPr lang="ru-RU" sz="1600" b="1" dirty="0" smtClean="0"/>
          </a:p>
          <a:p>
            <a:pPr algn="ctr" eaLnBrk="1" hangingPunct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0427"/>
          <a:stretch/>
        </p:blipFill>
        <p:spPr>
          <a:xfrm>
            <a:off x="179512" y="-1"/>
            <a:ext cx="84969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http://piromafia.ru.opt-images.1c-bitrix-cdn.ru/upload/medialibrary/f5d/f5d834c89d0597f062e2415991fb6e1b.jpg?1383669515122775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http://волгоград.бесплатныеобъявления.рф/photos/426673_1_b.JPG?1456327985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http://nbuviap.gov.ua/images/nauka/Ukr_KNR.jpg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http://www.featurepics.com/FI/Thumb/20120710/Chemistry-Formulas-2280832.jpg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6"/>
              </a:rPr>
              <a:t>http://www.grasshopper-investments.com/tmp/133_fotolia_24772635_m350_.jpg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7"/>
              </a:rPr>
              <a:t>http://destigma.info/jpg/img3.jpg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http://incursionsrus.com.au/wp-content/uploads/bb-plugin/cache/Science_resize-landscape.jpg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hlinkClick r:id="rId9"/>
              </a:rPr>
              <a:t>http://lexres-vshdo.ucoz.ru/Servis/chem_2.png</a:t>
            </a:r>
            <a:r>
              <a:rPr lang="ru-RU" sz="1600" dirty="0" smtClean="0"/>
              <a:t> </a:t>
            </a:r>
          </a:p>
          <a:p>
            <a:pPr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Вы можете использовать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данное оформление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для создания своих презентаций,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но в своей презентации вы должны указать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автора шаблона: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err="1" smtClean="0">
                <a:cs typeface="Arial" charset="0"/>
              </a:rPr>
              <a:t>Бейгул</a:t>
            </a:r>
            <a:r>
              <a:rPr lang="ru-RU" sz="1600" b="1" dirty="0" smtClean="0">
                <a:cs typeface="Arial" charset="0"/>
              </a:rPr>
              <a:t> Ольга </a:t>
            </a:r>
            <a:r>
              <a:rPr lang="ru-RU" sz="1600" b="1" dirty="0" err="1" smtClean="0">
                <a:cs typeface="Arial" charset="0"/>
              </a:rPr>
              <a:t>Куприяновна</a:t>
            </a:r>
            <a:r>
              <a:rPr lang="ru-RU" sz="1600" b="1" dirty="0" smtClean="0"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/>
              <a:t>учитель музыки ГБОУ «АООШ </a:t>
            </a:r>
            <a:r>
              <a:rPr lang="uk-UA" sz="1600" b="1" i="1" dirty="0" smtClean="0"/>
              <a:t>І-ІІІ </a:t>
            </a:r>
            <a:r>
              <a:rPr lang="ru-RU" sz="1600" b="1" i="1" dirty="0" smtClean="0"/>
              <a:t>ступеней №2» ЛНР 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i="1" dirty="0" smtClean="0"/>
              <a:t>Луганской области г. Антрацит</a:t>
            </a:r>
            <a:endParaRPr lang="ru-RU" sz="1600" b="1" dirty="0" smtClean="0"/>
          </a:p>
          <a:p>
            <a:pPr algn="ctr" eaLnBrk="1" hangingPunct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7825" t="27358" r="20114" b="16533"/>
          <a:stretch/>
        </p:blipFill>
        <p:spPr>
          <a:xfrm>
            <a:off x="179512" y="0"/>
            <a:ext cx="8964488" cy="6843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0"/>
          <a:stretch/>
        </p:blipFill>
        <p:spPr>
          <a:xfrm>
            <a:off x="179512" y="274638"/>
            <a:ext cx="8496943" cy="658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271" t="27360" r="20668" b="15408"/>
          <a:stretch/>
        </p:blipFill>
        <p:spPr>
          <a:xfrm>
            <a:off x="0" y="0"/>
            <a:ext cx="908144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2924944"/>
            <a:ext cx="6023520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группах</a:t>
            </a:r>
            <a:endParaRPr lang="ru-RU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http://piromafia.ru.opt-images.1c-bitrix-cdn.ru/upload/medialibrary/f5d/f5d834c89d0597f062e2415991fb6e1b.jpg?1383669515122775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http://волгоград.бесплатныеобъявления.рф/photos/426673_1_b.JPG?1456327985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http://nbuviap.gov.ua/images/nauka/Ukr_KNR.jpg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http://www.featurepics.com/FI/Thumb/20120710/Chemistry-Formulas-2280832.jpg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6"/>
              </a:rPr>
              <a:t>http://www.grasshopper-investments.com/tmp/133_fotolia_24772635_m350_.jpg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7"/>
              </a:rPr>
              <a:t>http://destigma.info/jpg/img3.jpg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http://incursionsrus.com.au/wp-content/uploads/bb-plugin/cache/Science_resize-landscape.jpg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hlinkClick r:id="rId9"/>
              </a:rPr>
              <a:t>http://lexres-vshdo.ucoz.ru/Servis/chem_2.png</a:t>
            </a:r>
            <a:r>
              <a:rPr lang="ru-RU" sz="1600" dirty="0" smtClean="0"/>
              <a:t> </a:t>
            </a:r>
          </a:p>
          <a:p>
            <a:pPr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Вы можете использовать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данное оформление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для создания своих презентаций,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но в своей презентации вы должны указать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автора шаблона: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err="1" smtClean="0">
                <a:cs typeface="Arial" charset="0"/>
              </a:rPr>
              <a:t>Бейгул</a:t>
            </a:r>
            <a:r>
              <a:rPr lang="ru-RU" sz="1600" b="1" dirty="0" smtClean="0">
                <a:cs typeface="Arial" charset="0"/>
              </a:rPr>
              <a:t> Ольга </a:t>
            </a:r>
            <a:r>
              <a:rPr lang="ru-RU" sz="1600" b="1" dirty="0" err="1" smtClean="0">
                <a:cs typeface="Arial" charset="0"/>
              </a:rPr>
              <a:t>Куприяновна</a:t>
            </a:r>
            <a:r>
              <a:rPr lang="ru-RU" sz="1600" b="1" dirty="0" smtClean="0"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/>
              <a:t>учитель музыки ГБОУ «АООШ </a:t>
            </a:r>
            <a:r>
              <a:rPr lang="uk-UA" sz="1600" b="1" i="1" dirty="0" smtClean="0"/>
              <a:t>І-ІІІ </a:t>
            </a:r>
            <a:r>
              <a:rPr lang="ru-RU" sz="1600" b="1" i="1" dirty="0" smtClean="0"/>
              <a:t>ступеней №2» ЛНР 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i="1" dirty="0" smtClean="0"/>
              <a:t>Луганской области г. Антрацит</a:t>
            </a:r>
            <a:endParaRPr lang="ru-RU" sz="1600" b="1" dirty="0" smtClean="0"/>
          </a:p>
          <a:p>
            <a:pPr algn="ctr" eaLnBrk="1" hangingPunct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1307" y="475174"/>
            <a:ext cx="6502942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природы реагирующих веществ</a:t>
            </a:r>
            <a:endParaRPr lang="ru-RU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259009"/>
            <a:ext cx="5616624" cy="403187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Массы взятых веществ, вступающих в реакцию, концентрация кислоты, условия проведения реакции – одинаковы!</a:t>
            </a:r>
          </a:p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Но, скорость выделения водорода различна.</a:t>
            </a:r>
          </a:p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чем причина?</a:t>
            </a:r>
          </a:p>
        </p:txBody>
      </p:sp>
    </p:spTree>
    <p:extLst>
      <p:ext uri="{BB962C8B-B14F-4D97-AF65-F5344CB8AC3E}">
        <p14:creationId xmlns:p14="http://schemas.microsoft.com/office/powerpoint/2010/main" val="1428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http://piromafia.ru.opt-images.1c-bitrix-cdn.ru/upload/medialibrary/f5d/f5d834c89d0597f062e2415991fb6e1b.jpg?1383669515122775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http://волгоград.бесплатныеобъявления.рф/photos/426673_1_b.JPG?1456327985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http://nbuviap.gov.ua/images/nauka/Ukr_KNR.jpg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http://www.featurepics.com/FI/Thumb/20120710/Chemistry-Formulas-2280832.jpg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6"/>
              </a:rPr>
              <a:t>http://www.grasshopper-investments.com/tmp/133_fotolia_24772635_m350_.jpg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7"/>
              </a:rPr>
              <a:t>http://destigma.info/jpg/img3.jpg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http://incursionsrus.com.au/wp-content/uploads/bb-plugin/cache/Science_resize-landscape.jpg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hlinkClick r:id="rId9"/>
              </a:rPr>
              <a:t>http://lexres-vshdo.ucoz.ru/Servis/chem_2.png</a:t>
            </a:r>
            <a:r>
              <a:rPr lang="ru-RU" sz="1600" dirty="0" smtClean="0"/>
              <a:t> </a:t>
            </a:r>
          </a:p>
          <a:p>
            <a:pPr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Вы можете использовать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данное оформление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для создания своих презентаций,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но в своей презентации вы должны указать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автора шаблона: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err="1" smtClean="0">
                <a:cs typeface="Arial" charset="0"/>
              </a:rPr>
              <a:t>Бейгул</a:t>
            </a:r>
            <a:r>
              <a:rPr lang="ru-RU" sz="1600" b="1" dirty="0" smtClean="0">
                <a:cs typeface="Arial" charset="0"/>
              </a:rPr>
              <a:t> Ольга </a:t>
            </a:r>
            <a:r>
              <a:rPr lang="ru-RU" sz="1600" b="1" dirty="0" err="1" smtClean="0">
                <a:cs typeface="Arial" charset="0"/>
              </a:rPr>
              <a:t>Куприяновна</a:t>
            </a:r>
            <a:r>
              <a:rPr lang="ru-RU" sz="1600" b="1" dirty="0" smtClean="0"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/>
              <a:t>учитель музыки ГБОУ «АООШ </a:t>
            </a:r>
            <a:r>
              <a:rPr lang="uk-UA" sz="1600" b="1" i="1" dirty="0" smtClean="0"/>
              <a:t>І-ІІІ </a:t>
            </a:r>
            <a:r>
              <a:rPr lang="ru-RU" sz="1600" b="1" i="1" dirty="0" smtClean="0"/>
              <a:t>ступеней №2» ЛНР 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i="1" dirty="0" smtClean="0"/>
              <a:t>Луганской области г. Антрацит</a:t>
            </a:r>
            <a:endParaRPr lang="ru-RU" sz="1600" b="1" dirty="0" smtClean="0"/>
          </a:p>
          <a:p>
            <a:pPr algn="ctr" eaLnBrk="1" hangingPunct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7825" t="27358" r="20114" b="16533"/>
          <a:stretch/>
        </p:blipFill>
        <p:spPr>
          <a:xfrm>
            <a:off x="89756" y="32753"/>
            <a:ext cx="8964488" cy="68432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968669"/>
            <a:ext cx="6502942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концентрации</a:t>
            </a:r>
            <a:endParaRPr lang="ru-RU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259009"/>
            <a:ext cx="5616624" cy="35394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всех реагирующих веществ, условия проведения опыта- одинаковы, однако интенсивность процессов различна. </a:t>
            </a:r>
          </a:p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чем причина?</a:t>
            </a:r>
          </a:p>
        </p:txBody>
      </p:sp>
    </p:spTree>
    <p:extLst>
      <p:ext uri="{BB962C8B-B14F-4D97-AF65-F5344CB8AC3E}">
        <p14:creationId xmlns:p14="http://schemas.microsoft.com/office/powerpoint/2010/main" val="19245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http://piromafia.ru.opt-images.1c-bitrix-cdn.ru/upload/medialibrary/f5d/f5d834c89d0597f062e2415991fb6e1b.jpg?1383669515122775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http://волгоград.бесплатныеобъявления.рф/photos/426673_1_b.JPG?1456327985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http://nbuviap.gov.ua/images/nauka/Ukr_KNR.jpg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http://www.featurepics.com/FI/Thumb/20120710/Chemistry-Formulas-2280832.jpg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6"/>
              </a:rPr>
              <a:t>http://www.grasshopper-investments.com/tmp/133_fotolia_24772635_m350_.jpg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7"/>
              </a:rPr>
              <a:t>http://destigma.info/jpg/img3.jpg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http://incursionsrus.com.au/wp-content/uploads/bb-plugin/cache/Science_resize-landscape.jpg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hlinkClick r:id="rId9"/>
              </a:rPr>
              <a:t>http://lexres-vshdo.ucoz.ru/Servis/chem_2.png</a:t>
            </a:r>
            <a:r>
              <a:rPr lang="ru-RU" sz="1600" dirty="0" smtClean="0"/>
              <a:t> </a:t>
            </a:r>
          </a:p>
          <a:p>
            <a:pPr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Вы можете использовать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данное оформление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для создания своих презентаций,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но в своей презентации вы должны указать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автора шаблона: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err="1" smtClean="0">
                <a:cs typeface="Arial" charset="0"/>
              </a:rPr>
              <a:t>Бейгул</a:t>
            </a:r>
            <a:r>
              <a:rPr lang="ru-RU" sz="1600" b="1" dirty="0" smtClean="0">
                <a:cs typeface="Arial" charset="0"/>
              </a:rPr>
              <a:t> Ольга </a:t>
            </a:r>
            <a:r>
              <a:rPr lang="ru-RU" sz="1600" b="1" dirty="0" err="1" smtClean="0">
                <a:cs typeface="Arial" charset="0"/>
              </a:rPr>
              <a:t>Куприяновна</a:t>
            </a:r>
            <a:r>
              <a:rPr lang="ru-RU" sz="1600" b="1" dirty="0" smtClean="0"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/>
              <a:t>учитель музыки ГБОУ «АООШ </a:t>
            </a:r>
            <a:r>
              <a:rPr lang="uk-UA" sz="1600" b="1" i="1" dirty="0" smtClean="0"/>
              <a:t>І-ІІІ </a:t>
            </a:r>
            <a:r>
              <a:rPr lang="ru-RU" sz="1600" b="1" i="1" dirty="0" smtClean="0"/>
              <a:t>ступеней №2» ЛНР 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i="1" dirty="0" smtClean="0"/>
              <a:t>Луганской области г. Антрацит</a:t>
            </a:r>
            <a:endParaRPr lang="ru-RU" sz="1600" b="1" dirty="0" smtClean="0"/>
          </a:p>
          <a:p>
            <a:pPr algn="ctr" eaLnBrk="1" hangingPunct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1306" y="475174"/>
            <a:ext cx="8231133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Зависимость скорости реакции от площади соприкосновения реагирующих веществ</a:t>
            </a:r>
            <a:endParaRPr lang="ru-RU" sz="36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5970" y="2689896"/>
            <a:ext cx="5616624" cy="35394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вещества одинаковы по своей природе, одинаковы по массе и концентрации, реагируют при одинаковой температуре, однако интенсивность процесса выделения водорода разная. В чем причина?</a:t>
            </a:r>
          </a:p>
        </p:txBody>
      </p:sp>
    </p:spTree>
    <p:extLst>
      <p:ext uri="{BB962C8B-B14F-4D97-AF65-F5344CB8AC3E}">
        <p14:creationId xmlns:p14="http://schemas.microsoft.com/office/powerpoint/2010/main" val="21097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http://piromafia.ru.opt-images.1c-bitrix-cdn.ru/upload/medialibrary/f5d/f5d834c89d0597f062e2415991fb6e1b.jpg?1383669515122775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http://волгоград.бесплатныеобъявления.рф/photos/426673_1_b.JPG?1456327985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http://nbuviap.gov.ua/images/nauka/Ukr_KNR.jpg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http://www.featurepics.com/FI/Thumb/20120710/Chemistry-Formulas-2280832.jpg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6"/>
              </a:rPr>
              <a:t>http://www.grasshopper-investments.com/tmp/133_fotolia_24772635_m350_.jpg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7"/>
              </a:rPr>
              <a:t>http://destigma.info/jpg/img3.jpg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http://incursionsrus.com.au/wp-content/uploads/bb-plugin/cache/Science_resize-landscape.jpg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hlinkClick r:id="rId9"/>
              </a:rPr>
              <a:t>http://lexres-vshdo.ucoz.ru/Servis/chem_2.png</a:t>
            </a:r>
            <a:r>
              <a:rPr lang="ru-RU" sz="1600" dirty="0" smtClean="0"/>
              <a:t> </a:t>
            </a:r>
          </a:p>
          <a:p>
            <a:pPr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Вы можете использовать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данное оформление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для создания своих презентаций,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но в своей презентации вы должны указать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автора шаблона: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err="1" smtClean="0">
                <a:cs typeface="Arial" charset="0"/>
              </a:rPr>
              <a:t>Бейгул</a:t>
            </a:r>
            <a:r>
              <a:rPr lang="ru-RU" sz="1600" b="1" dirty="0" smtClean="0">
                <a:cs typeface="Arial" charset="0"/>
              </a:rPr>
              <a:t> Ольга </a:t>
            </a:r>
            <a:r>
              <a:rPr lang="ru-RU" sz="1600" b="1" dirty="0" err="1" smtClean="0">
                <a:cs typeface="Arial" charset="0"/>
              </a:rPr>
              <a:t>Куприяновна</a:t>
            </a:r>
            <a:r>
              <a:rPr lang="ru-RU" sz="1600" b="1" dirty="0" smtClean="0"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/>
              <a:t>учитель музыки ГБОУ «АООШ </a:t>
            </a:r>
            <a:r>
              <a:rPr lang="uk-UA" sz="1600" b="1" i="1" dirty="0" smtClean="0"/>
              <a:t>І-ІІІ </a:t>
            </a:r>
            <a:r>
              <a:rPr lang="ru-RU" sz="1600" b="1" i="1" dirty="0" smtClean="0"/>
              <a:t>ступеней №2» ЛНР 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i="1" dirty="0" smtClean="0"/>
              <a:t>Луганской области г. Антрацит</a:t>
            </a:r>
            <a:endParaRPr lang="ru-RU" sz="1600" b="1" dirty="0" smtClean="0"/>
          </a:p>
          <a:p>
            <a:pPr algn="ctr" eaLnBrk="1" hangingPunct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1307" y="475174"/>
            <a:ext cx="6502942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температуры</a:t>
            </a:r>
            <a:endParaRPr lang="ru-RU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758372"/>
            <a:ext cx="5616624" cy="45243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Взятые для эксперимента вещества имеют одинаковую природу, масса взятого порошка оксида меди и концентрация кислоты –одинаковы, однако скорость реакции разная. В чем причина?</a:t>
            </a:r>
          </a:p>
        </p:txBody>
      </p:sp>
    </p:spTree>
    <p:extLst>
      <p:ext uri="{BB962C8B-B14F-4D97-AF65-F5344CB8AC3E}">
        <p14:creationId xmlns:p14="http://schemas.microsoft.com/office/powerpoint/2010/main" val="25516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http://piromafia.ru.opt-images.1c-bitrix-cdn.ru/upload/medialibrary/f5d/f5d834c89d0597f062e2415991fb6e1b.jpg?1383669515122775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http://волгоград.бесплатныеобъявления.рф/photos/426673_1_b.JPG?1456327985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http://nbuviap.gov.ua/images/nauka/Ukr_KNR.jpg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http://www.featurepics.com/FI/Thumb/20120710/Chemistry-Formulas-2280832.jpg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6"/>
              </a:rPr>
              <a:t>http://www.grasshopper-investments.com/tmp/133_fotolia_24772635_m350_.jpg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7"/>
              </a:rPr>
              <a:t>http://destigma.info/jpg/img3.jpg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http://incursionsrus.com.au/wp-content/uploads/bb-plugin/cache/Science_resize-landscape.jpg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hlinkClick r:id="rId9"/>
              </a:rPr>
              <a:t>http://lexres-vshdo.ucoz.ru/Servis/chem_2.png</a:t>
            </a:r>
            <a:r>
              <a:rPr lang="ru-RU" sz="1600" dirty="0" smtClean="0"/>
              <a:t> </a:t>
            </a:r>
          </a:p>
          <a:p>
            <a:pPr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Вы можете использовать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данное оформление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для создания своих презентаций,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но в своей презентации вы должны указать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автора шаблона: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err="1" smtClean="0">
                <a:cs typeface="Arial" charset="0"/>
              </a:rPr>
              <a:t>Бейгул</a:t>
            </a:r>
            <a:r>
              <a:rPr lang="ru-RU" sz="1600" b="1" dirty="0" smtClean="0">
                <a:cs typeface="Arial" charset="0"/>
              </a:rPr>
              <a:t> Ольга </a:t>
            </a:r>
            <a:r>
              <a:rPr lang="ru-RU" sz="1600" b="1" dirty="0" err="1" smtClean="0">
                <a:cs typeface="Arial" charset="0"/>
              </a:rPr>
              <a:t>Куприяновна</a:t>
            </a:r>
            <a:r>
              <a:rPr lang="ru-RU" sz="1600" b="1" dirty="0" smtClean="0"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/>
              <a:t>учитель музыки ГБОУ «АООШ </a:t>
            </a:r>
            <a:r>
              <a:rPr lang="uk-UA" sz="1600" b="1" i="1" dirty="0" smtClean="0"/>
              <a:t>І-ІІІ </a:t>
            </a:r>
            <a:r>
              <a:rPr lang="ru-RU" sz="1600" b="1" i="1" dirty="0" smtClean="0"/>
              <a:t>ступеней №2» ЛНР 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i="1" dirty="0" smtClean="0"/>
              <a:t>Луганской области г. Антрацит</a:t>
            </a:r>
            <a:endParaRPr lang="ru-RU" sz="1600" b="1" dirty="0" smtClean="0"/>
          </a:p>
          <a:p>
            <a:pPr algn="ctr" eaLnBrk="1" hangingPunct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1307" y="475174"/>
            <a:ext cx="6502942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катализатора</a:t>
            </a:r>
            <a:endParaRPr lang="ru-RU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441124"/>
            <a:ext cx="5616624" cy="501675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Вещество в обоих пробирках одно и то же, природа одинаковая, реакция проводится при одной и той же температуре, концентрация реагентов одинаковая, почему же скорость реакции разная? </a:t>
            </a:r>
          </a:p>
        </p:txBody>
      </p:sp>
    </p:spTree>
    <p:extLst>
      <p:ext uri="{BB962C8B-B14F-4D97-AF65-F5344CB8AC3E}">
        <p14:creationId xmlns:p14="http://schemas.microsoft.com/office/powerpoint/2010/main" val="15408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http://piromafia.ru.opt-images.1c-bitrix-cdn.ru/upload/medialibrary/f5d/f5d834c89d0597f062e2415991fb6e1b.jpg?1383669515122775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http://волгоград.бесплатныеобъявления.рф/photos/426673_1_b.JPG?1456327985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http://nbuviap.gov.ua/images/nauka/Ukr_KNR.jpg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http://www.featurepics.com/FI/Thumb/20120710/Chemistry-Formulas-2280832.jpg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6"/>
              </a:rPr>
              <a:t>http://www.grasshopper-investments.com/tmp/133_fotolia_24772635_m350_.jpg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7"/>
              </a:rPr>
              <a:t>http://destigma.info/jpg/img3.jpg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http://incursionsrus.com.au/wp-content/uploads/bb-plugin/cache/Science_resize-landscape.jpg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hlinkClick r:id="rId9"/>
              </a:rPr>
              <a:t>http://lexres-vshdo.ucoz.ru/Servis/chem_2.png</a:t>
            </a:r>
            <a:r>
              <a:rPr lang="ru-RU" sz="1600" dirty="0" smtClean="0"/>
              <a:t> </a:t>
            </a:r>
          </a:p>
          <a:p>
            <a:pPr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Вы можете использовать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данное оформление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для создания своих презентаций,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но в своей презентации вы должны указать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автора шаблона: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err="1" smtClean="0">
                <a:cs typeface="Arial" charset="0"/>
              </a:rPr>
              <a:t>Бейгул</a:t>
            </a:r>
            <a:r>
              <a:rPr lang="ru-RU" sz="1600" b="1" dirty="0" smtClean="0">
                <a:cs typeface="Arial" charset="0"/>
              </a:rPr>
              <a:t> Ольга </a:t>
            </a:r>
            <a:r>
              <a:rPr lang="ru-RU" sz="1600" b="1" dirty="0" err="1" smtClean="0">
                <a:cs typeface="Arial" charset="0"/>
              </a:rPr>
              <a:t>Куприяновна</a:t>
            </a:r>
            <a:r>
              <a:rPr lang="ru-RU" sz="1600" b="1" dirty="0" smtClean="0"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/>
              <a:t>учитель музыки ГБОУ «АООШ </a:t>
            </a:r>
            <a:r>
              <a:rPr lang="uk-UA" sz="1600" b="1" i="1" dirty="0" smtClean="0"/>
              <a:t>І-ІІІ </a:t>
            </a:r>
            <a:r>
              <a:rPr lang="ru-RU" sz="1600" b="1" i="1" dirty="0" smtClean="0"/>
              <a:t>ступеней №2» ЛНР 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i="1" dirty="0" smtClean="0"/>
              <a:t>Луганской области г. Антрацит</a:t>
            </a:r>
            <a:endParaRPr lang="ru-RU" sz="1600" b="1" dirty="0" smtClean="0"/>
          </a:p>
          <a:p>
            <a:pPr algn="ctr" eaLnBrk="1" hangingPunct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24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4581128"/>
            <a:ext cx="12961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18:9=2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4105" y="5085184"/>
            <a:ext cx="2000238" cy="71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9+6+2=17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1825641"/>
            <a:ext cx="1321919" cy="38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1/3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=6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6" t="21362" r="18877" b="55972"/>
          <a:stretch/>
        </p:blipFill>
        <p:spPr>
          <a:xfrm>
            <a:off x="7174517" y="2286972"/>
            <a:ext cx="925875" cy="15279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6" t="21362" r="18877" b="55972"/>
          <a:stretch/>
        </p:blipFill>
        <p:spPr>
          <a:xfrm>
            <a:off x="7878956" y="3253290"/>
            <a:ext cx="925875" cy="1572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922781" y="2286972"/>
            <a:ext cx="897691" cy="967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1/9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=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627683"/>
            <a:ext cx="3960440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 верблюдов</a:t>
            </a:r>
            <a:endParaRPr lang="ru-RU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662699"/>
            <a:ext cx="8640960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18-ый верблюд выступил в роли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КАТАЛИЗАТОРА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7304" y="593934"/>
            <a:ext cx="596523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18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43632" y="2279195"/>
            <a:ext cx="586592" cy="284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18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45370" y="1330720"/>
            <a:ext cx="596523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18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271" t="27360" r="20668" b="15408"/>
          <a:stretch/>
        </p:blipFill>
        <p:spPr>
          <a:xfrm>
            <a:off x="0" y="0"/>
            <a:ext cx="908144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831">
            <a:off x="407754" y="522089"/>
            <a:ext cx="4004325" cy="266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275">
            <a:off x="4801616" y="804325"/>
            <a:ext cx="3822441" cy="2861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16" y="3275873"/>
            <a:ext cx="3960440" cy="295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82927" y="5821488"/>
            <a:ext cx="837814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общего между изображениями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2132856"/>
            <a:ext cx="6502942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Тестовая работа</a:t>
            </a:r>
            <a:endParaRPr lang="ru-RU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6502942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Тестовая работа</a:t>
            </a:r>
            <a:endParaRPr lang="ru-RU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265466"/>
            <a:ext cx="2880320" cy="37856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Ответы:</a:t>
            </a:r>
          </a:p>
          <a:p>
            <a:r>
              <a:rPr lang="ru-RU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</a:p>
          <a:p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2-2</a:t>
            </a:r>
          </a:p>
          <a:p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3-2</a:t>
            </a:r>
          </a:p>
          <a:p>
            <a:r>
              <a:rPr lang="ru-RU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4-1</a:t>
            </a:r>
          </a:p>
          <a:p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5-2</a:t>
            </a:r>
            <a:endParaRPr lang="ru-RU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http://piromafia.ru.opt-images.1c-bitrix-cdn.ru/upload/medialibrary/f5d/f5d834c89d0597f062e2415991fb6e1b.jpg?1383669515122775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http://волгоград.бесплатныеобъявления.рф/photos/426673_1_b.JPG?1456327985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http://nbuviap.gov.ua/images/nauka/Ukr_KNR.jpg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http://www.featurepics.com/FI/Thumb/20120710/Chemistry-Formulas-2280832.jpg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6"/>
              </a:rPr>
              <a:t>http://www.grasshopper-investments.com/tmp/133_fotolia_24772635_m350_.jpg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7"/>
              </a:rPr>
              <a:t>http://destigma.info/jpg/img3.jpg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http://incursionsrus.com.au/wp-content/uploads/bb-plugin/cache/Science_resize-landscape.jpg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hlinkClick r:id="rId9"/>
              </a:rPr>
              <a:t>http://lexres-vshdo.ucoz.ru/Servis/chem_2.png</a:t>
            </a:r>
            <a:r>
              <a:rPr lang="ru-RU" sz="1600" dirty="0" smtClean="0"/>
              <a:t> </a:t>
            </a:r>
          </a:p>
          <a:p>
            <a:pPr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Вы можете использовать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данное оформление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для создания своих презентаций,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но в своей презентации вы должны указать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автора шаблона: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err="1" smtClean="0">
                <a:cs typeface="Arial" charset="0"/>
              </a:rPr>
              <a:t>Бейгул</a:t>
            </a:r>
            <a:r>
              <a:rPr lang="ru-RU" sz="1600" b="1" dirty="0" smtClean="0">
                <a:cs typeface="Arial" charset="0"/>
              </a:rPr>
              <a:t> Ольга </a:t>
            </a:r>
            <a:r>
              <a:rPr lang="ru-RU" sz="1600" b="1" dirty="0" err="1" smtClean="0">
                <a:cs typeface="Arial" charset="0"/>
              </a:rPr>
              <a:t>Куприяновна</a:t>
            </a:r>
            <a:r>
              <a:rPr lang="ru-RU" sz="1600" b="1" dirty="0" smtClean="0"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/>
              <a:t>учитель музыки ГБОУ «АООШ </a:t>
            </a:r>
            <a:r>
              <a:rPr lang="uk-UA" sz="1600" b="1" i="1" dirty="0" smtClean="0"/>
              <a:t>І-ІІІ </a:t>
            </a:r>
            <a:r>
              <a:rPr lang="ru-RU" sz="1600" b="1" i="1" dirty="0" smtClean="0"/>
              <a:t>ступеней №2» ЛНР 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i="1" dirty="0" smtClean="0"/>
              <a:t>Луганской области г. Антрацит</a:t>
            </a:r>
            <a:endParaRPr lang="ru-RU" sz="1600" b="1" dirty="0" smtClean="0"/>
          </a:p>
          <a:p>
            <a:pPr algn="ctr" eaLnBrk="1" hangingPunct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67"/>
          <a:stretch/>
        </p:blipFill>
        <p:spPr>
          <a:xfrm>
            <a:off x="827584" y="1095775"/>
            <a:ext cx="7200800" cy="3000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996341" y="279230"/>
            <a:ext cx="53308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Фишбоун</a:t>
            </a:r>
            <a:r>
              <a:rPr lang="ru-RU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(рыбий скелет)</a:t>
            </a:r>
            <a:endParaRPr lang="ru-RU" sz="2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50000"/>
          <a:stretch/>
        </p:blipFill>
        <p:spPr>
          <a:xfrm>
            <a:off x="323528" y="4317203"/>
            <a:ext cx="8496944" cy="23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http://piromafia.ru.opt-images.1c-bitrix-cdn.ru/upload/medialibrary/f5d/f5d834c89d0597f062e2415991fb6e1b.jpg?1383669515122775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http://волгоград.бесплатныеобъявления.рф/photos/426673_1_b.JPG?1456327985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http://nbuviap.gov.ua/images/nauka/Ukr_KNR.jpg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http://www.featurepics.com/FI/Thumb/20120710/Chemistry-Formulas-2280832.jpg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6"/>
              </a:rPr>
              <a:t>http://www.grasshopper-investments.com/tmp/133_fotolia_24772635_m350_.jpg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7"/>
              </a:rPr>
              <a:t>http://destigma.info/jpg/img3.jpg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http://incursionsrus.com.au/wp-content/uploads/bb-plugin/cache/Science_resize-landscape.jpg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hlinkClick r:id="rId9"/>
              </a:rPr>
              <a:t>http://lexres-vshdo.ucoz.ru/Servis/chem_2.png</a:t>
            </a:r>
            <a:r>
              <a:rPr lang="ru-RU" sz="1600" dirty="0" smtClean="0"/>
              <a:t> </a:t>
            </a:r>
          </a:p>
          <a:p>
            <a:pPr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Вы можете использовать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данное оформление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для создания своих презентаций,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но в своей презентации вы должны указать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автора шаблона: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err="1" smtClean="0">
                <a:cs typeface="Arial" charset="0"/>
              </a:rPr>
              <a:t>Бейгул</a:t>
            </a:r>
            <a:r>
              <a:rPr lang="ru-RU" sz="1600" b="1" dirty="0" smtClean="0">
                <a:cs typeface="Arial" charset="0"/>
              </a:rPr>
              <a:t> Ольга </a:t>
            </a:r>
            <a:r>
              <a:rPr lang="ru-RU" sz="1600" b="1" dirty="0" err="1" smtClean="0">
                <a:cs typeface="Arial" charset="0"/>
              </a:rPr>
              <a:t>Куприяновна</a:t>
            </a:r>
            <a:r>
              <a:rPr lang="ru-RU" sz="1600" b="1" dirty="0" smtClean="0"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/>
              <a:t>учитель музыки ГБОУ «АООШ </a:t>
            </a:r>
            <a:r>
              <a:rPr lang="uk-UA" sz="1600" b="1" i="1" dirty="0" smtClean="0"/>
              <a:t>І-ІІІ </a:t>
            </a:r>
            <a:r>
              <a:rPr lang="ru-RU" sz="1600" b="1" i="1" dirty="0" smtClean="0"/>
              <a:t>ступеней №2» ЛНР 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i="1" dirty="0" smtClean="0"/>
              <a:t>Луганской области г. Антрацит</a:t>
            </a:r>
            <a:endParaRPr lang="ru-RU" sz="1600" b="1" dirty="0" smtClean="0"/>
          </a:p>
          <a:p>
            <a:pPr algn="ctr" eaLnBrk="1" hangingPunct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8032" y="859065"/>
            <a:ext cx="8532440" cy="513986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СИНКВЕЙН</a:t>
            </a:r>
          </a:p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1строка- 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ключевое слово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</a:t>
            </a:r>
          </a:p>
          <a:p>
            <a:r>
              <a:rPr lang="ru-RU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определяющее содержание </a:t>
            </a:r>
            <a:r>
              <a:rPr lang="ru-RU" sz="32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синквейна</a:t>
            </a:r>
            <a:endParaRPr lang="ru-RU" sz="32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строка-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прилагательных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характеризующих данное понятие</a:t>
            </a:r>
          </a:p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строка- 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глагола, 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характеризующих</a:t>
            </a:r>
          </a:p>
          <a:p>
            <a:r>
              <a:rPr lang="ru-RU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вашу деятельность</a:t>
            </a:r>
          </a:p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строка-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из 4-х слов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характеризующее урок</a:t>
            </a:r>
          </a:p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строка- 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синоним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ключевого слова</a:t>
            </a:r>
          </a:p>
        </p:txBody>
      </p:sp>
    </p:spTree>
    <p:extLst>
      <p:ext uri="{BB962C8B-B14F-4D97-AF65-F5344CB8AC3E}">
        <p14:creationId xmlns:p14="http://schemas.microsoft.com/office/powerpoint/2010/main" val="8001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http://piromafia.ru.opt-images.1c-bitrix-cdn.ru/upload/medialibrary/f5d/f5d834c89d0597f062e2415991fb6e1b.jpg?1383669515122775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http://волгоград.бесплатныеобъявления.рф/photos/426673_1_b.JPG?1456327985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http://nbuviap.gov.ua/images/nauka/Ukr_KNR.jpg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http://www.featurepics.com/FI/Thumb/20120710/Chemistry-Formulas-2280832.jpg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6"/>
              </a:rPr>
              <a:t>http://www.grasshopper-investments.com/tmp/133_fotolia_24772635_m350_.jpg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7"/>
              </a:rPr>
              <a:t>http://destigma.info/jpg/img3.jpg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http://incursionsrus.com.au/wp-content/uploads/bb-plugin/cache/Science_resize-landscape.jpg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hlinkClick r:id="rId9"/>
              </a:rPr>
              <a:t>http://lexres-vshdo.ucoz.ru/Servis/chem_2.png</a:t>
            </a:r>
            <a:r>
              <a:rPr lang="ru-RU" sz="1600" dirty="0" smtClean="0"/>
              <a:t> </a:t>
            </a:r>
          </a:p>
          <a:p>
            <a:pPr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Вы можете использовать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данное оформление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для создания своих презентаций,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но в своей презентации вы должны указать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автора шаблона: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err="1" smtClean="0">
                <a:cs typeface="Arial" charset="0"/>
              </a:rPr>
              <a:t>Бейгул</a:t>
            </a:r>
            <a:r>
              <a:rPr lang="ru-RU" sz="1600" b="1" dirty="0" smtClean="0">
                <a:cs typeface="Arial" charset="0"/>
              </a:rPr>
              <a:t> Ольга </a:t>
            </a:r>
            <a:r>
              <a:rPr lang="ru-RU" sz="1600" b="1" dirty="0" err="1" smtClean="0">
                <a:cs typeface="Arial" charset="0"/>
              </a:rPr>
              <a:t>Куприяновна</a:t>
            </a:r>
            <a:r>
              <a:rPr lang="ru-RU" sz="1600" b="1" dirty="0" smtClean="0"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/>
              <a:t>учитель музыки ГБОУ «АООШ </a:t>
            </a:r>
            <a:r>
              <a:rPr lang="uk-UA" sz="1600" b="1" i="1" dirty="0" smtClean="0"/>
              <a:t>І-ІІІ </a:t>
            </a:r>
            <a:r>
              <a:rPr lang="ru-RU" sz="1600" b="1" i="1" dirty="0" smtClean="0"/>
              <a:t>ступеней №2» ЛНР 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i="1" dirty="0" smtClean="0"/>
              <a:t>Луганской области г. Антрацит</a:t>
            </a:r>
            <a:endParaRPr lang="ru-RU" sz="1600" b="1" dirty="0" smtClean="0"/>
          </a:p>
          <a:p>
            <a:pPr algn="ctr" eaLnBrk="1" hangingPunct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668015"/>
            <a:ext cx="635557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омашнее задание:</a:t>
            </a:r>
          </a:p>
          <a:p>
            <a:endParaRPr lang="ru-RU" sz="4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Параграф 14, </a:t>
            </a:r>
          </a:p>
          <a:p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адание  2 стр.70</a:t>
            </a:r>
            <a:endParaRPr lang="ru-RU" sz="2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http://piromafia.ru.opt-images.1c-bitrix-cdn.ru/upload/medialibrary/f5d/f5d834c89d0597f062e2415991fb6e1b.jpg?1383669515122775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http://волгоград.бесплатныеобъявления.рф/photos/426673_1_b.JPG?1456327985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http://nbuviap.gov.ua/images/nauka/Ukr_KNR.jpg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http://www.featurepics.com/FI/Thumb/20120710/Chemistry-Formulas-2280832.jpg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6"/>
              </a:rPr>
              <a:t>http://www.grasshopper-investments.com/tmp/133_fotolia_24772635_m350_.jpg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solidFill>
                  <a:schemeClr val="tx1"/>
                </a:solidFill>
                <a:hlinkClick r:id="rId7"/>
              </a:rPr>
              <a:t>http://destigma.info/jpg/img3.jpg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http://incursionsrus.com.au/wp-content/uploads/bb-plugin/cache/Science_resize-landscape.jpg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1600" u="sng" dirty="0" smtClean="0">
                <a:hlinkClick r:id="rId9"/>
              </a:rPr>
              <a:t>http://lexres-vshdo.ucoz.ru/Servis/chem_2.png</a:t>
            </a:r>
            <a:r>
              <a:rPr lang="ru-RU" sz="1600" dirty="0" smtClean="0"/>
              <a:t> </a:t>
            </a:r>
          </a:p>
          <a:p>
            <a:pPr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Вы можете использовать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данное оформление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для создания своих презентаций,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но в своей презентации вы должны указать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smtClean="0">
                <a:cs typeface="Arial" charset="0"/>
              </a:rPr>
              <a:t>автора шаблона: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600" b="1" dirty="0" err="1" smtClean="0">
                <a:cs typeface="Arial" charset="0"/>
              </a:rPr>
              <a:t>Бейгул</a:t>
            </a:r>
            <a:r>
              <a:rPr lang="ru-RU" sz="1600" b="1" dirty="0" smtClean="0">
                <a:cs typeface="Arial" charset="0"/>
              </a:rPr>
              <a:t> Ольга </a:t>
            </a:r>
            <a:r>
              <a:rPr lang="ru-RU" sz="1600" b="1" dirty="0" err="1" smtClean="0">
                <a:cs typeface="Arial" charset="0"/>
              </a:rPr>
              <a:t>Куприяновна</a:t>
            </a:r>
            <a:r>
              <a:rPr lang="ru-RU" sz="1600" b="1" dirty="0" smtClean="0"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/>
              <a:t>учитель музыки ГБОУ «АООШ </a:t>
            </a:r>
            <a:r>
              <a:rPr lang="uk-UA" sz="1600" b="1" i="1" dirty="0" smtClean="0"/>
              <a:t>І-ІІІ </a:t>
            </a:r>
            <a:r>
              <a:rPr lang="ru-RU" sz="1600" b="1" i="1" dirty="0" smtClean="0"/>
              <a:t>ступеней №2» ЛНР </a:t>
            </a: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i="1" dirty="0" smtClean="0"/>
              <a:t>Луганской области г. Антрацит</a:t>
            </a:r>
            <a:endParaRPr lang="ru-RU" sz="1600" b="1" dirty="0" smtClean="0"/>
          </a:p>
          <a:p>
            <a:pPr algn="ctr" eaLnBrk="1" hangingPunct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7825" t="27358" r="20114" b="16533"/>
          <a:stretch/>
        </p:blipFill>
        <p:spPr>
          <a:xfrm>
            <a:off x="233772" y="-44813"/>
            <a:ext cx="8964488" cy="68432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855275"/>
            <a:ext cx="5472608" cy="2828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уроке я работал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Своей работой на уроке я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…..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-Урок для меня показался…..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-За урок я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 урока мне был….. 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Наиболее ценным считаю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9612" y="141107"/>
            <a:ext cx="6984776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Закончите предложения…..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683613"/>
            <a:ext cx="6422351" cy="1846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самостоятельно смог …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-У меня получилось….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-Я затрудняюсь….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-Домашнее задание мне кажется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…..</a:t>
            </a:r>
            <a:endParaRPr lang="ru-RU" sz="28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8"/>
          <a:stretch/>
        </p:blipFill>
        <p:spPr>
          <a:xfrm>
            <a:off x="1933522" y="258543"/>
            <a:ext cx="5662814" cy="3170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E7E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3744416" cy="274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E7E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80990"/>
            <a:ext cx="3657600" cy="274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E7E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4680520" cy="2783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E7E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3" y="3284984"/>
            <a:ext cx="3872171" cy="3000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E7E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388939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E7E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06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03" y="222901"/>
            <a:ext cx="3435846" cy="332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E7E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r="20863" b="17801"/>
          <a:stretch/>
        </p:blipFill>
        <p:spPr>
          <a:xfrm>
            <a:off x="5004048" y="2492896"/>
            <a:ext cx="353326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E7E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E7E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43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2927" y="692696"/>
            <a:ext cx="8378145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«Факторы, влияющие на скорость </a:t>
            </a: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имической реакции»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2927" y="692696"/>
            <a:ext cx="8378145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«Факторы, влияющие на скорость </a:t>
            </a: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имической реакции»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852936"/>
            <a:ext cx="7268330" cy="206210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</a:p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изучение факторов, влияющих </a:t>
            </a:r>
          </a:p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 скорость </a:t>
            </a:r>
          </a:p>
          <a:p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х</a:t>
            </a:r>
            <a:r>
              <a:rPr lang="ru-RU" sz="32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имической реакции</a:t>
            </a:r>
            <a:endParaRPr lang="ru-RU" sz="3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7825" t="27358" r="20114" b="16533"/>
          <a:stretch/>
        </p:blipFill>
        <p:spPr>
          <a:xfrm>
            <a:off x="179512" y="14778"/>
            <a:ext cx="8964488" cy="68432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9792" y="2219751"/>
            <a:ext cx="6002796" cy="35394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993775" indent="-45720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</a:t>
            </a:r>
          </a:p>
          <a:p>
            <a:pPr marL="993775" indent="-45720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реагирующих веществ</a:t>
            </a:r>
          </a:p>
          <a:p>
            <a:pPr marL="993775" indent="-45720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Концентрация</a:t>
            </a:r>
          </a:p>
          <a:p>
            <a:pPr marL="993775" indent="-45720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соприкосновения</a:t>
            </a:r>
          </a:p>
          <a:p>
            <a:pPr marL="993775" indent="-45720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8611" y="764704"/>
            <a:ext cx="8091028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Факторы, влияющие на скорость химической реакции: 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825" t="27358" r="20114" b="16533"/>
          <a:stretch/>
        </p:blipFill>
        <p:spPr>
          <a:xfrm>
            <a:off x="204664" y="110931"/>
            <a:ext cx="8964488" cy="68432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437" y="244381"/>
            <a:ext cx="6023520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Теория столкновений</a:t>
            </a:r>
            <a:endParaRPr lang="ru-RU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168" y="1085717"/>
            <a:ext cx="8485480" cy="34163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Реакции происходят при столкновении частиц, которые обладают определенной энергией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больше частиц реагентов, тем больше у них шансов столкнуться и прореагировать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реакциям приводят лишь эффективные </a:t>
            </a:r>
            <a:r>
              <a:rPr lang="ru-RU" sz="2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соударания</a:t>
            </a:r>
            <a:r>
              <a:rPr lang="ru-RU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которых старые связи разрушаются и образуются новые, для этого частицы должны обладать определенным запасом энергии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695533"/>
            <a:ext cx="5868144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Минимальный избыток энергии, необходимый для эффективного соударения частиц- </a:t>
            </a:r>
          </a:p>
          <a:p>
            <a:r>
              <a:rPr lang="ru-RU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 активации</a:t>
            </a:r>
          </a:p>
        </p:txBody>
      </p:sp>
    </p:spTree>
    <p:extLst>
      <p:ext uri="{BB962C8B-B14F-4D97-AF65-F5344CB8AC3E}">
        <p14:creationId xmlns:p14="http://schemas.microsoft.com/office/powerpoint/2010/main" val="5132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имия 2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Химия 2</Template>
  <TotalTime>412</TotalTime>
  <Words>583</Words>
  <Application>Microsoft Office PowerPoint</Application>
  <PresentationFormat>Экран (4:3)</PresentationFormat>
  <Paragraphs>307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Constantia</vt:lpstr>
      <vt:lpstr>Times New Roman</vt:lpstr>
      <vt:lpstr>Wingdings</vt:lpstr>
      <vt:lpstr>Химия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</vt:lpstr>
      <vt:lpstr>ИСТОЧНИКИ ИНФОРМАЦИИ</vt:lpstr>
      <vt:lpstr>Презентация PowerPoint</vt:lpstr>
      <vt:lpstr>ИСТОЧНИКИ ИНФОРМАЦИИ</vt:lpstr>
      <vt:lpstr>ИСТОЧНИКИ ИНФОРМАЦИИ</vt:lpstr>
      <vt:lpstr>ИСТОЧНИКИ ИНФОРМАЦИИ</vt:lpstr>
      <vt:lpstr>ИСТОЧНИКИ ИНФОРМАЦИИ</vt:lpstr>
      <vt:lpstr>ИСТОЧНИКИ ИНФОРМАЦИИ</vt:lpstr>
      <vt:lpstr>ИСТОЧНИКИ ИНФОРМАЦИИ</vt:lpstr>
      <vt:lpstr>Презентация PowerPoint</vt:lpstr>
      <vt:lpstr>Презентация PowerPoint</vt:lpstr>
      <vt:lpstr>ИСТОЧНИКИ ИНФОРМАЦИИ</vt:lpstr>
      <vt:lpstr>ИСТОЧНИКИ ИНФОРМАЦИИ</vt:lpstr>
      <vt:lpstr>ИСТОЧНИКИ ИНФОРМАЦИИ</vt:lpstr>
      <vt:lpstr>ИСТОЧНИКИ ИНФОРМАЦИИ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шаблон</dc:title>
  <dc:creator>Бейгул Ольга Куприяновна</dc:creator>
  <cp:lastModifiedBy>User</cp:lastModifiedBy>
  <cp:revision>43</cp:revision>
  <dcterms:created xsi:type="dcterms:W3CDTF">2015-08-17T04:59:08Z</dcterms:created>
  <dcterms:modified xsi:type="dcterms:W3CDTF">2023-12-04T09:10:26Z</dcterms:modified>
</cp:coreProperties>
</file>