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89" r:id="rId2"/>
    <p:sldId id="288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</p:sldIdLst>
  <p:sldSz cx="14544675" cy="10817225"/>
  <p:notesSz cx="6858000" cy="9144000"/>
  <p:defaultTextStyle>
    <a:defPPr>
      <a:defRPr lang="ru-RU"/>
    </a:defPPr>
    <a:lvl1pPr marL="0" algn="l" defTabSz="1449233" rtl="0" eaLnBrk="1" latinLnBrk="0" hangingPunct="1">
      <a:defRPr sz="2853" kern="1200">
        <a:solidFill>
          <a:schemeClr val="tx1"/>
        </a:solidFill>
        <a:latin typeface="+mn-lt"/>
        <a:ea typeface="+mn-ea"/>
        <a:cs typeface="+mn-cs"/>
      </a:defRPr>
    </a:lvl1pPr>
    <a:lvl2pPr marL="724616" algn="l" defTabSz="1449233" rtl="0" eaLnBrk="1" latinLnBrk="0" hangingPunct="1">
      <a:defRPr sz="2853" kern="1200">
        <a:solidFill>
          <a:schemeClr val="tx1"/>
        </a:solidFill>
        <a:latin typeface="+mn-lt"/>
        <a:ea typeface="+mn-ea"/>
        <a:cs typeface="+mn-cs"/>
      </a:defRPr>
    </a:lvl2pPr>
    <a:lvl3pPr marL="1449233" algn="l" defTabSz="1449233" rtl="0" eaLnBrk="1" latinLnBrk="0" hangingPunct="1">
      <a:defRPr sz="2853" kern="1200">
        <a:solidFill>
          <a:schemeClr val="tx1"/>
        </a:solidFill>
        <a:latin typeface="+mn-lt"/>
        <a:ea typeface="+mn-ea"/>
        <a:cs typeface="+mn-cs"/>
      </a:defRPr>
    </a:lvl3pPr>
    <a:lvl4pPr marL="2173849" algn="l" defTabSz="1449233" rtl="0" eaLnBrk="1" latinLnBrk="0" hangingPunct="1">
      <a:defRPr sz="2853" kern="1200">
        <a:solidFill>
          <a:schemeClr val="tx1"/>
        </a:solidFill>
        <a:latin typeface="+mn-lt"/>
        <a:ea typeface="+mn-ea"/>
        <a:cs typeface="+mn-cs"/>
      </a:defRPr>
    </a:lvl4pPr>
    <a:lvl5pPr marL="2898465" algn="l" defTabSz="1449233" rtl="0" eaLnBrk="1" latinLnBrk="0" hangingPunct="1">
      <a:defRPr sz="2853" kern="1200">
        <a:solidFill>
          <a:schemeClr val="tx1"/>
        </a:solidFill>
        <a:latin typeface="+mn-lt"/>
        <a:ea typeface="+mn-ea"/>
        <a:cs typeface="+mn-cs"/>
      </a:defRPr>
    </a:lvl5pPr>
    <a:lvl6pPr marL="3623081" algn="l" defTabSz="1449233" rtl="0" eaLnBrk="1" latinLnBrk="0" hangingPunct="1">
      <a:defRPr sz="2853" kern="1200">
        <a:solidFill>
          <a:schemeClr val="tx1"/>
        </a:solidFill>
        <a:latin typeface="+mn-lt"/>
        <a:ea typeface="+mn-ea"/>
        <a:cs typeface="+mn-cs"/>
      </a:defRPr>
    </a:lvl6pPr>
    <a:lvl7pPr marL="4347698" algn="l" defTabSz="1449233" rtl="0" eaLnBrk="1" latinLnBrk="0" hangingPunct="1">
      <a:defRPr sz="2853" kern="1200">
        <a:solidFill>
          <a:schemeClr val="tx1"/>
        </a:solidFill>
        <a:latin typeface="+mn-lt"/>
        <a:ea typeface="+mn-ea"/>
        <a:cs typeface="+mn-cs"/>
      </a:defRPr>
    </a:lvl7pPr>
    <a:lvl8pPr marL="5072314" algn="l" defTabSz="1449233" rtl="0" eaLnBrk="1" latinLnBrk="0" hangingPunct="1">
      <a:defRPr sz="2853" kern="1200">
        <a:solidFill>
          <a:schemeClr val="tx1"/>
        </a:solidFill>
        <a:latin typeface="+mn-lt"/>
        <a:ea typeface="+mn-ea"/>
        <a:cs typeface="+mn-cs"/>
      </a:defRPr>
    </a:lvl8pPr>
    <a:lvl9pPr marL="5796930" algn="l" defTabSz="1449233" rtl="0" eaLnBrk="1" latinLnBrk="0" hangingPunct="1">
      <a:defRPr sz="28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49" userDrawn="1">
          <p15:clr>
            <a:srgbClr val="A4A3A4"/>
          </p15:clr>
        </p15:guide>
        <p15:guide id="2" pos="3084" userDrawn="1">
          <p15:clr>
            <a:srgbClr val="A4A3A4"/>
          </p15:clr>
        </p15:guide>
        <p15:guide id="3" orient="horz" pos="3498" userDrawn="1">
          <p15:clr>
            <a:srgbClr val="A4A3A4"/>
          </p15:clr>
        </p15:guide>
        <p15:guide id="4" orient="horz" pos="3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2956B3"/>
    <a:srgbClr val="2064AF"/>
    <a:srgbClr val="0782FF"/>
    <a:srgbClr val="0061B7"/>
    <a:srgbClr val="1D4999"/>
    <a:srgbClr val="0064C8"/>
    <a:srgbClr val="607B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1446" y="72"/>
      </p:cViewPr>
      <p:guideLst>
        <p:guide pos="249"/>
        <p:guide pos="3084"/>
        <p:guide orient="horz" pos="3498"/>
        <p:guide orient="horz" pos="39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6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A9DF3-6A38-457E-8187-EB251E64104F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F2677-DFCC-432D-B17B-B640355C541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449233" rtl="0" eaLnBrk="1" latinLnBrk="0" hangingPunct="1">
      <a:defRPr sz="1902" kern="1200">
        <a:solidFill>
          <a:schemeClr val="tx1"/>
        </a:solidFill>
        <a:latin typeface="+mn-lt"/>
        <a:ea typeface="+mn-ea"/>
        <a:cs typeface="+mn-cs"/>
      </a:defRPr>
    </a:lvl1pPr>
    <a:lvl2pPr marL="724616" algn="l" defTabSz="1449233" rtl="0" eaLnBrk="1" latinLnBrk="0" hangingPunct="1">
      <a:defRPr sz="1902" kern="1200">
        <a:solidFill>
          <a:schemeClr val="tx1"/>
        </a:solidFill>
        <a:latin typeface="+mn-lt"/>
        <a:ea typeface="+mn-ea"/>
        <a:cs typeface="+mn-cs"/>
      </a:defRPr>
    </a:lvl2pPr>
    <a:lvl3pPr marL="1449233" algn="l" defTabSz="1449233" rtl="0" eaLnBrk="1" latinLnBrk="0" hangingPunct="1">
      <a:defRPr sz="1902" kern="1200">
        <a:solidFill>
          <a:schemeClr val="tx1"/>
        </a:solidFill>
        <a:latin typeface="+mn-lt"/>
        <a:ea typeface="+mn-ea"/>
        <a:cs typeface="+mn-cs"/>
      </a:defRPr>
    </a:lvl3pPr>
    <a:lvl4pPr marL="2173849" algn="l" defTabSz="1449233" rtl="0" eaLnBrk="1" latinLnBrk="0" hangingPunct="1">
      <a:defRPr sz="1902" kern="1200">
        <a:solidFill>
          <a:schemeClr val="tx1"/>
        </a:solidFill>
        <a:latin typeface="+mn-lt"/>
        <a:ea typeface="+mn-ea"/>
        <a:cs typeface="+mn-cs"/>
      </a:defRPr>
    </a:lvl4pPr>
    <a:lvl5pPr marL="2898465" algn="l" defTabSz="1449233" rtl="0" eaLnBrk="1" latinLnBrk="0" hangingPunct="1">
      <a:defRPr sz="1902" kern="1200">
        <a:solidFill>
          <a:schemeClr val="tx1"/>
        </a:solidFill>
        <a:latin typeface="+mn-lt"/>
        <a:ea typeface="+mn-ea"/>
        <a:cs typeface="+mn-cs"/>
      </a:defRPr>
    </a:lvl5pPr>
    <a:lvl6pPr marL="3623081" algn="l" defTabSz="1449233" rtl="0" eaLnBrk="1" latinLnBrk="0" hangingPunct="1">
      <a:defRPr sz="1902" kern="1200">
        <a:solidFill>
          <a:schemeClr val="tx1"/>
        </a:solidFill>
        <a:latin typeface="+mn-lt"/>
        <a:ea typeface="+mn-ea"/>
        <a:cs typeface="+mn-cs"/>
      </a:defRPr>
    </a:lvl6pPr>
    <a:lvl7pPr marL="4347698" algn="l" defTabSz="1449233" rtl="0" eaLnBrk="1" latinLnBrk="0" hangingPunct="1">
      <a:defRPr sz="1902" kern="1200">
        <a:solidFill>
          <a:schemeClr val="tx1"/>
        </a:solidFill>
        <a:latin typeface="+mn-lt"/>
        <a:ea typeface="+mn-ea"/>
        <a:cs typeface="+mn-cs"/>
      </a:defRPr>
    </a:lvl7pPr>
    <a:lvl8pPr marL="5072314" algn="l" defTabSz="1449233" rtl="0" eaLnBrk="1" latinLnBrk="0" hangingPunct="1">
      <a:defRPr sz="1902" kern="1200">
        <a:solidFill>
          <a:schemeClr val="tx1"/>
        </a:solidFill>
        <a:latin typeface="+mn-lt"/>
        <a:ea typeface="+mn-ea"/>
        <a:cs typeface="+mn-cs"/>
      </a:defRPr>
    </a:lvl8pPr>
    <a:lvl9pPr marL="5796930" algn="l" defTabSz="1449233" rtl="0" eaLnBrk="1" latinLnBrk="0" hangingPunct="1">
      <a:defRPr sz="190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6AFFEF9-31EF-4405-8260-7D8089F2AD2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86448A5-E5A4-4CF8-8DDB-041BD6E09B34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CB8BBF4-8538-40BE-835A-3FAAE9C426C3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5A77A0A-F6A2-42CB-8B72-6DAE7914449D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507C4D4-E369-4E3F-8A05-D10269290D8B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A3642A5-254F-492F-B1BF-011AF0CFAA5B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C86E91B-E5DB-4828-8954-8CF35B51DBC4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6FD80B4-461E-44D6-9191-E618C30025A4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441CAE1-2BCB-4924-B3EC-45A7CAFFD76D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DA76163-9955-4528-91EA-E3E0DE25719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B9D8128-2CE4-4E3A-B67D-AD1FFC056A59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28E6406-5E19-4482-AE24-CB82D95F49DF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DCFAC73-21DD-41A4-9559-D77163962FD9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7227A1A-7223-467E-B1A9-F90E27AAE62D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6A395DA-5507-4666-9799-1E6A95ED0DFD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54138" y="1143000"/>
            <a:ext cx="414972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AD7F32F-3FCB-427D-A458-7E0FED86C310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090851" y="1770320"/>
            <a:ext cx="12362974" cy="3765997"/>
          </a:xfrm>
        </p:spPr>
        <p:txBody>
          <a:bodyPr anchor="b"/>
          <a:lstStyle>
            <a:lvl1pPr algn="ctr">
              <a:defRPr sz="946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818085" y="5681548"/>
            <a:ext cx="10908506" cy="2611658"/>
          </a:xfrm>
        </p:spPr>
        <p:txBody>
          <a:bodyPr/>
          <a:lstStyle>
            <a:lvl1pPr marL="0" indent="0" algn="ctr">
              <a:buNone/>
              <a:defRPr sz="3786"/>
            </a:lvl1pPr>
            <a:lvl2pPr marL="721142" indent="0" algn="ctr">
              <a:buNone/>
              <a:defRPr sz="3155"/>
            </a:lvl2pPr>
            <a:lvl3pPr marL="1442283" indent="0" algn="ctr">
              <a:buNone/>
              <a:defRPr sz="2839"/>
            </a:lvl3pPr>
            <a:lvl4pPr marL="2163425" indent="0" algn="ctr">
              <a:buNone/>
              <a:defRPr sz="2524"/>
            </a:lvl4pPr>
            <a:lvl5pPr marL="2884566" indent="0" algn="ctr">
              <a:buNone/>
              <a:defRPr sz="2524"/>
            </a:lvl5pPr>
            <a:lvl6pPr marL="3605708" indent="0" algn="ctr">
              <a:buNone/>
              <a:defRPr sz="2524"/>
            </a:lvl6pPr>
            <a:lvl7pPr marL="4326849" indent="0" algn="ctr">
              <a:buNone/>
              <a:defRPr sz="2524"/>
            </a:lvl7pPr>
            <a:lvl8pPr marL="5047991" indent="0" algn="ctr">
              <a:buNone/>
              <a:defRPr sz="2524"/>
            </a:lvl8pPr>
            <a:lvl9pPr marL="5769132" indent="0" algn="ctr">
              <a:buNone/>
              <a:defRPr sz="2524"/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A71700D-F27F-4820-9C85-BDAFCDAEF7E0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DB58177D-E737-4186-857A-28F5E69A3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A71700D-F27F-4820-9C85-BDAFCDAEF7E0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DB58177D-E737-4186-857A-28F5E69A3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10408534" y="575917"/>
            <a:ext cx="3136196" cy="91670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999947" y="575917"/>
            <a:ext cx="9226778" cy="91670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A71700D-F27F-4820-9C85-BDAFCDAEF7E0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DB58177D-E737-4186-857A-28F5E69A3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A71700D-F27F-4820-9C85-BDAFCDAEF7E0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DB58177D-E737-4186-857A-28F5E69A3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992372" y="2696798"/>
            <a:ext cx="12544782" cy="4499664"/>
          </a:xfrm>
        </p:spPr>
        <p:txBody>
          <a:bodyPr anchor="b"/>
          <a:lstStyle>
            <a:lvl1pPr>
              <a:defRPr sz="946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992372" y="7239030"/>
            <a:ext cx="12544782" cy="2366267"/>
          </a:xfrm>
        </p:spPr>
        <p:txBody>
          <a:bodyPr/>
          <a:lstStyle>
            <a:lvl1pPr marL="0" indent="0">
              <a:buNone/>
              <a:defRPr sz="3786">
                <a:solidFill>
                  <a:schemeClr val="tx1"/>
                </a:solidFill>
              </a:defRPr>
            </a:lvl1pPr>
            <a:lvl2pPr marL="721142" indent="0">
              <a:buNone/>
              <a:defRPr sz="3155">
                <a:solidFill>
                  <a:schemeClr val="tx1">
                    <a:tint val="75000"/>
                  </a:schemeClr>
                </a:solidFill>
              </a:defRPr>
            </a:lvl2pPr>
            <a:lvl3pPr marL="1442283" indent="0">
              <a:buNone/>
              <a:defRPr sz="2839">
                <a:solidFill>
                  <a:schemeClr val="tx1">
                    <a:tint val="75000"/>
                  </a:schemeClr>
                </a:solidFill>
              </a:defRPr>
            </a:lvl3pPr>
            <a:lvl4pPr marL="2163425" indent="0">
              <a:buNone/>
              <a:defRPr sz="2524">
                <a:solidFill>
                  <a:schemeClr val="tx1">
                    <a:tint val="75000"/>
                  </a:schemeClr>
                </a:solidFill>
              </a:defRPr>
            </a:lvl4pPr>
            <a:lvl5pPr marL="2884566" indent="0">
              <a:buNone/>
              <a:defRPr sz="2524">
                <a:solidFill>
                  <a:schemeClr val="tx1">
                    <a:tint val="75000"/>
                  </a:schemeClr>
                </a:solidFill>
              </a:defRPr>
            </a:lvl5pPr>
            <a:lvl6pPr marL="3605708" indent="0">
              <a:buNone/>
              <a:defRPr sz="2524">
                <a:solidFill>
                  <a:schemeClr val="tx1">
                    <a:tint val="75000"/>
                  </a:schemeClr>
                </a:solidFill>
              </a:defRPr>
            </a:lvl6pPr>
            <a:lvl7pPr marL="4326849" indent="0">
              <a:buNone/>
              <a:defRPr sz="2524">
                <a:solidFill>
                  <a:schemeClr val="tx1">
                    <a:tint val="75000"/>
                  </a:schemeClr>
                </a:solidFill>
              </a:defRPr>
            </a:lvl7pPr>
            <a:lvl8pPr marL="5047991" indent="0">
              <a:buNone/>
              <a:defRPr sz="2524">
                <a:solidFill>
                  <a:schemeClr val="tx1">
                    <a:tint val="75000"/>
                  </a:schemeClr>
                </a:solidFill>
              </a:defRPr>
            </a:lvl8pPr>
            <a:lvl9pPr marL="5769132" indent="0">
              <a:buNone/>
              <a:defRPr sz="25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A71700D-F27F-4820-9C85-BDAFCDAEF7E0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DB58177D-E737-4186-857A-28F5E69A3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999946" y="2879585"/>
            <a:ext cx="6181487" cy="68634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7363242" y="2879585"/>
            <a:ext cx="6181487" cy="68634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A71700D-F27F-4820-9C85-BDAFCDAEF7E0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DB58177D-E737-4186-857A-28F5E69A3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001841" y="575920"/>
            <a:ext cx="12544782" cy="209083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001843" y="2651723"/>
            <a:ext cx="6153078" cy="1299569"/>
          </a:xfrm>
        </p:spPr>
        <p:txBody>
          <a:bodyPr anchor="b"/>
          <a:lstStyle>
            <a:lvl1pPr marL="0" indent="0">
              <a:buNone/>
              <a:defRPr sz="3786" b="1"/>
            </a:lvl1pPr>
            <a:lvl2pPr marL="721142" indent="0">
              <a:buNone/>
              <a:defRPr sz="3155" b="1"/>
            </a:lvl2pPr>
            <a:lvl3pPr marL="1442283" indent="0">
              <a:buNone/>
              <a:defRPr sz="2839" b="1"/>
            </a:lvl3pPr>
            <a:lvl4pPr marL="2163425" indent="0">
              <a:buNone/>
              <a:defRPr sz="2524" b="1"/>
            </a:lvl4pPr>
            <a:lvl5pPr marL="2884566" indent="0">
              <a:buNone/>
              <a:defRPr sz="2524" b="1"/>
            </a:lvl5pPr>
            <a:lvl6pPr marL="3605708" indent="0">
              <a:buNone/>
              <a:defRPr sz="2524" b="1"/>
            </a:lvl6pPr>
            <a:lvl7pPr marL="4326849" indent="0">
              <a:buNone/>
              <a:defRPr sz="2524" b="1"/>
            </a:lvl7pPr>
            <a:lvl8pPr marL="5047991" indent="0">
              <a:buNone/>
              <a:defRPr sz="2524" b="1"/>
            </a:lvl8pPr>
            <a:lvl9pPr marL="5769132" indent="0">
              <a:buNone/>
              <a:defRPr sz="25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1001843" y="3951292"/>
            <a:ext cx="6153078" cy="58117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7363243" y="2651723"/>
            <a:ext cx="6183381" cy="1299569"/>
          </a:xfrm>
        </p:spPr>
        <p:txBody>
          <a:bodyPr anchor="b"/>
          <a:lstStyle>
            <a:lvl1pPr marL="0" indent="0">
              <a:buNone/>
              <a:defRPr sz="3786" b="1"/>
            </a:lvl1pPr>
            <a:lvl2pPr marL="721142" indent="0">
              <a:buNone/>
              <a:defRPr sz="3155" b="1"/>
            </a:lvl2pPr>
            <a:lvl3pPr marL="1442283" indent="0">
              <a:buNone/>
              <a:defRPr sz="2839" b="1"/>
            </a:lvl3pPr>
            <a:lvl4pPr marL="2163425" indent="0">
              <a:buNone/>
              <a:defRPr sz="2524" b="1"/>
            </a:lvl4pPr>
            <a:lvl5pPr marL="2884566" indent="0">
              <a:buNone/>
              <a:defRPr sz="2524" b="1"/>
            </a:lvl5pPr>
            <a:lvl6pPr marL="3605708" indent="0">
              <a:buNone/>
              <a:defRPr sz="2524" b="1"/>
            </a:lvl6pPr>
            <a:lvl7pPr marL="4326849" indent="0">
              <a:buNone/>
              <a:defRPr sz="2524" b="1"/>
            </a:lvl7pPr>
            <a:lvl8pPr marL="5047991" indent="0">
              <a:buNone/>
              <a:defRPr sz="2524" b="1"/>
            </a:lvl8pPr>
            <a:lvl9pPr marL="5769132" indent="0">
              <a:buNone/>
              <a:defRPr sz="25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7363243" y="3951292"/>
            <a:ext cx="6183381" cy="58117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A71700D-F27F-4820-9C85-BDAFCDAEF7E0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DB58177D-E737-4186-857A-28F5E69A3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A71700D-F27F-4820-9C85-BDAFCDAEF7E0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DB58177D-E737-4186-857A-28F5E69A3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A71700D-F27F-4820-9C85-BDAFCDAEF7E0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DB58177D-E737-4186-857A-28F5E69A3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001841" y="721148"/>
            <a:ext cx="4691036" cy="2524019"/>
          </a:xfrm>
        </p:spPr>
        <p:txBody>
          <a:bodyPr anchor="b"/>
          <a:lstStyle>
            <a:lvl1pPr>
              <a:defRPr sz="504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6183381" y="1557482"/>
            <a:ext cx="7363242" cy="7687241"/>
          </a:xfrm>
        </p:spPr>
        <p:txBody>
          <a:bodyPr/>
          <a:lstStyle>
            <a:lvl1pPr>
              <a:defRPr sz="5047"/>
            </a:lvl1pPr>
            <a:lvl2pPr>
              <a:defRPr sz="4416"/>
            </a:lvl2pPr>
            <a:lvl3pPr>
              <a:defRPr sz="3786"/>
            </a:lvl3pPr>
            <a:lvl4pPr>
              <a:defRPr sz="3155"/>
            </a:lvl4pPr>
            <a:lvl5pPr>
              <a:defRPr sz="3155"/>
            </a:lvl5pPr>
            <a:lvl6pPr>
              <a:defRPr sz="3155"/>
            </a:lvl6pPr>
            <a:lvl7pPr>
              <a:defRPr sz="3155"/>
            </a:lvl7pPr>
            <a:lvl8pPr>
              <a:defRPr sz="3155"/>
            </a:lvl8pPr>
            <a:lvl9pPr>
              <a:defRPr sz="315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001841" y="3245168"/>
            <a:ext cx="4691036" cy="6012074"/>
          </a:xfrm>
        </p:spPr>
        <p:txBody>
          <a:bodyPr/>
          <a:lstStyle>
            <a:lvl1pPr marL="0" indent="0">
              <a:buNone/>
              <a:defRPr sz="2524"/>
            </a:lvl1pPr>
            <a:lvl2pPr marL="721142" indent="0">
              <a:buNone/>
              <a:defRPr sz="2208"/>
            </a:lvl2pPr>
            <a:lvl3pPr marL="1442283" indent="0">
              <a:buNone/>
              <a:defRPr sz="1893"/>
            </a:lvl3pPr>
            <a:lvl4pPr marL="2163425" indent="0">
              <a:buNone/>
              <a:defRPr sz="1577"/>
            </a:lvl4pPr>
            <a:lvl5pPr marL="2884566" indent="0">
              <a:buNone/>
              <a:defRPr sz="1577"/>
            </a:lvl5pPr>
            <a:lvl6pPr marL="3605708" indent="0">
              <a:buNone/>
              <a:defRPr sz="1577"/>
            </a:lvl6pPr>
            <a:lvl7pPr marL="4326849" indent="0">
              <a:buNone/>
              <a:defRPr sz="1577"/>
            </a:lvl7pPr>
            <a:lvl8pPr marL="5047991" indent="0">
              <a:buNone/>
              <a:defRPr sz="1577"/>
            </a:lvl8pPr>
            <a:lvl9pPr marL="5769132" indent="0">
              <a:buNone/>
              <a:defRPr sz="15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A71700D-F27F-4820-9C85-BDAFCDAEF7E0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DB58177D-E737-4186-857A-28F5E69A3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001841" y="721148"/>
            <a:ext cx="4691036" cy="2524019"/>
          </a:xfrm>
        </p:spPr>
        <p:txBody>
          <a:bodyPr anchor="b"/>
          <a:lstStyle>
            <a:lvl1pPr>
              <a:defRPr sz="504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 noEditPoints="1"/>
          </p:cNvSpPr>
          <p:nvPr>
            <p:ph type="pic" idx="1"/>
          </p:nvPr>
        </p:nvSpPr>
        <p:spPr>
          <a:xfrm>
            <a:off x="6183381" y="1557482"/>
            <a:ext cx="7363242" cy="7687241"/>
          </a:xfrm>
        </p:spPr>
        <p:txBody>
          <a:bodyPr anchor="t"/>
          <a:lstStyle>
            <a:lvl1pPr marL="0" indent="0">
              <a:buNone/>
              <a:defRPr sz="5047"/>
            </a:lvl1pPr>
            <a:lvl2pPr marL="721142" indent="0">
              <a:buNone/>
              <a:defRPr sz="4416"/>
            </a:lvl2pPr>
            <a:lvl3pPr marL="1442283" indent="0">
              <a:buNone/>
              <a:defRPr sz="3786"/>
            </a:lvl3pPr>
            <a:lvl4pPr marL="2163425" indent="0">
              <a:buNone/>
              <a:defRPr sz="3155"/>
            </a:lvl4pPr>
            <a:lvl5pPr marL="2884566" indent="0">
              <a:buNone/>
              <a:defRPr sz="3155"/>
            </a:lvl5pPr>
            <a:lvl6pPr marL="3605708" indent="0">
              <a:buNone/>
              <a:defRPr sz="3155"/>
            </a:lvl6pPr>
            <a:lvl7pPr marL="4326849" indent="0">
              <a:buNone/>
              <a:defRPr sz="3155"/>
            </a:lvl7pPr>
            <a:lvl8pPr marL="5047991" indent="0">
              <a:buNone/>
              <a:defRPr sz="3155"/>
            </a:lvl8pPr>
            <a:lvl9pPr marL="5769132" indent="0">
              <a:buNone/>
              <a:defRPr sz="3155"/>
            </a:lvl9pPr>
          </a:lstStyle>
          <a:p>
            <a:pPr lv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001841" y="3245168"/>
            <a:ext cx="4691036" cy="6012074"/>
          </a:xfrm>
        </p:spPr>
        <p:txBody>
          <a:bodyPr/>
          <a:lstStyle>
            <a:lvl1pPr marL="0" indent="0">
              <a:buNone/>
              <a:defRPr sz="2524"/>
            </a:lvl1pPr>
            <a:lvl2pPr marL="721142" indent="0">
              <a:buNone/>
              <a:defRPr sz="2208"/>
            </a:lvl2pPr>
            <a:lvl3pPr marL="1442283" indent="0">
              <a:buNone/>
              <a:defRPr sz="1893"/>
            </a:lvl3pPr>
            <a:lvl4pPr marL="2163425" indent="0">
              <a:buNone/>
              <a:defRPr sz="1577"/>
            </a:lvl4pPr>
            <a:lvl5pPr marL="2884566" indent="0">
              <a:buNone/>
              <a:defRPr sz="1577"/>
            </a:lvl5pPr>
            <a:lvl6pPr marL="3605708" indent="0">
              <a:buNone/>
              <a:defRPr sz="1577"/>
            </a:lvl6pPr>
            <a:lvl7pPr marL="4326849" indent="0">
              <a:buNone/>
              <a:defRPr sz="1577"/>
            </a:lvl7pPr>
            <a:lvl8pPr marL="5047991" indent="0">
              <a:buNone/>
              <a:defRPr sz="1577"/>
            </a:lvl8pPr>
            <a:lvl9pPr marL="5769132" indent="0">
              <a:buNone/>
              <a:defRPr sz="15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A71700D-F27F-4820-9C85-BDAFCDAEF7E0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DB58177D-E737-4186-857A-28F5E69A3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999947" y="575920"/>
            <a:ext cx="12544782" cy="2090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999947" y="2879585"/>
            <a:ext cx="12544782" cy="6863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999946" y="10025967"/>
            <a:ext cx="3272552" cy="5759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1700D-F27F-4820-9C85-BDAFCDAEF7E0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4817924" y="10025967"/>
            <a:ext cx="4908828" cy="5759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10272177" y="10025967"/>
            <a:ext cx="3272552" cy="5759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8177D-E737-4186-857A-28F5E69A358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1442283" rtl="0" eaLnBrk="1" latinLnBrk="0" hangingPunct="1">
        <a:lnSpc>
          <a:spcPct val="90000"/>
        </a:lnSpc>
        <a:spcBef>
          <a:spcPct val="0"/>
        </a:spcBef>
        <a:buNone/>
        <a:defRPr sz="69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571" indent="-360571" algn="l" defTabSz="1442283" rtl="0" eaLnBrk="1" latinLnBrk="0" hangingPunct="1">
        <a:lnSpc>
          <a:spcPct val="90000"/>
        </a:lnSpc>
        <a:spcBef>
          <a:spcPts val="1577"/>
        </a:spcBef>
        <a:buFont typeface="Arial" panose="020B0604020202020204" pitchFamily="34" charset="0"/>
        <a:buChar char="•"/>
        <a:defRPr sz="4416" kern="1200">
          <a:solidFill>
            <a:schemeClr val="tx1"/>
          </a:solidFill>
          <a:latin typeface="+mn-lt"/>
          <a:ea typeface="+mn-ea"/>
          <a:cs typeface="+mn-cs"/>
        </a:defRPr>
      </a:lvl1pPr>
      <a:lvl2pPr marL="1081712" indent="-360571" algn="l" defTabSz="1442283" rtl="0" eaLnBrk="1" latinLnBrk="0" hangingPunct="1">
        <a:lnSpc>
          <a:spcPct val="90000"/>
        </a:lnSpc>
        <a:spcBef>
          <a:spcPts val="789"/>
        </a:spcBef>
        <a:buFont typeface="Arial" panose="020B0604020202020204" pitchFamily="34" charset="0"/>
        <a:buChar char="•"/>
        <a:defRPr sz="3786" kern="1200">
          <a:solidFill>
            <a:schemeClr val="tx1"/>
          </a:solidFill>
          <a:latin typeface="+mn-lt"/>
          <a:ea typeface="+mn-ea"/>
          <a:cs typeface="+mn-cs"/>
        </a:defRPr>
      </a:lvl2pPr>
      <a:lvl3pPr marL="1802854" indent="-360571" algn="l" defTabSz="1442283" rtl="0" eaLnBrk="1" latinLnBrk="0" hangingPunct="1">
        <a:lnSpc>
          <a:spcPct val="90000"/>
        </a:lnSpc>
        <a:spcBef>
          <a:spcPts val="789"/>
        </a:spcBef>
        <a:buFont typeface="Arial" panose="020B0604020202020204" pitchFamily="34" charset="0"/>
        <a:buChar char="•"/>
        <a:defRPr sz="3155" kern="1200">
          <a:solidFill>
            <a:schemeClr val="tx1"/>
          </a:solidFill>
          <a:latin typeface="+mn-lt"/>
          <a:ea typeface="+mn-ea"/>
          <a:cs typeface="+mn-cs"/>
        </a:defRPr>
      </a:lvl3pPr>
      <a:lvl4pPr marL="2523995" indent="-360571" algn="l" defTabSz="1442283" rtl="0" eaLnBrk="1" latinLnBrk="0" hangingPunct="1">
        <a:lnSpc>
          <a:spcPct val="90000"/>
        </a:lnSpc>
        <a:spcBef>
          <a:spcPts val="789"/>
        </a:spcBef>
        <a:buFont typeface="Arial" panose="020B0604020202020204" pitchFamily="34" charset="0"/>
        <a:buChar char="•"/>
        <a:defRPr sz="2839" kern="1200">
          <a:solidFill>
            <a:schemeClr val="tx1"/>
          </a:solidFill>
          <a:latin typeface="+mn-lt"/>
          <a:ea typeface="+mn-ea"/>
          <a:cs typeface="+mn-cs"/>
        </a:defRPr>
      </a:lvl4pPr>
      <a:lvl5pPr marL="3245137" indent="-360571" algn="l" defTabSz="1442283" rtl="0" eaLnBrk="1" latinLnBrk="0" hangingPunct="1">
        <a:lnSpc>
          <a:spcPct val="90000"/>
        </a:lnSpc>
        <a:spcBef>
          <a:spcPts val="789"/>
        </a:spcBef>
        <a:buFont typeface="Arial" panose="020B0604020202020204" pitchFamily="34" charset="0"/>
        <a:buChar char="•"/>
        <a:defRPr sz="2839" kern="1200">
          <a:solidFill>
            <a:schemeClr val="tx1"/>
          </a:solidFill>
          <a:latin typeface="+mn-lt"/>
          <a:ea typeface="+mn-ea"/>
          <a:cs typeface="+mn-cs"/>
        </a:defRPr>
      </a:lvl5pPr>
      <a:lvl6pPr marL="3966279" indent="-360571" algn="l" defTabSz="1442283" rtl="0" eaLnBrk="1" latinLnBrk="0" hangingPunct="1">
        <a:lnSpc>
          <a:spcPct val="90000"/>
        </a:lnSpc>
        <a:spcBef>
          <a:spcPts val="789"/>
        </a:spcBef>
        <a:buFont typeface="Arial" panose="020B0604020202020204" pitchFamily="34" charset="0"/>
        <a:buChar char="•"/>
        <a:defRPr sz="2839" kern="1200">
          <a:solidFill>
            <a:schemeClr val="tx1"/>
          </a:solidFill>
          <a:latin typeface="+mn-lt"/>
          <a:ea typeface="+mn-ea"/>
          <a:cs typeface="+mn-cs"/>
        </a:defRPr>
      </a:lvl6pPr>
      <a:lvl7pPr marL="4687420" indent="-360571" algn="l" defTabSz="1442283" rtl="0" eaLnBrk="1" latinLnBrk="0" hangingPunct="1">
        <a:lnSpc>
          <a:spcPct val="90000"/>
        </a:lnSpc>
        <a:spcBef>
          <a:spcPts val="789"/>
        </a:spcBef>
        <a:buFont typeface="Arial" panose="020B0604020202020204" pitchFamily="34" charset="0"/>
        <a:buChar char="•"/>
        <a:defRPr sz="2839" kern="1200">
          <a:solidFill>
            <a:schemeClr val="tx1"/>
          </a:solidFill>
          <a:latin typeface="+mn-lt"/>
          <a:ea typeface="+mn-ea"/>
          <a:cs typeface="+mn-cs"/>
        </a:defRPr>
      </a:lvl7pPr>
      <a:lvl8pPr marL="5408562" indent="-360571" algn="l" defTabSz="1442283" rtl="0" eaLnBrk="1" latinLnBrk="0" hangingPunct="1">
        <a:lnSpc>
          <a:spcPct val="90000"/>
        </a:lnSpc>
        <a:spcBef>
          <a:spcPts val="789"/>
        </a:spcBef>
        <a:buFont typeface="Arial" panose="020B0604020202020204" pitchFamily="34" charset="0"/>
        <a:buChar char="•"/>
        <a:defRPr sz="2839" kern="1200">
          <a:solidFill>
            <a:schemeClr val="tx1"/>
          </a:solidFill>
          <a:latin typeface="+mn-lt"/>
          <a:ea typeface="+mn-ea"/>
          <a:cs typeface="+mn-cs"/>
        </a:defRPr>
      </a:lvl8pPr>
      <a:lvl9pPr marL="6129703" indent="-360571" algn="l" defTabSz="1442283" rtl="0" eaLnBrk="1" latinLnBrk="0" hangingPunct="1">
        <a:lnSpc>
          <a:spcPct val="90000"/>
        </a:lnSpc>
        <a:spcBef>
          <a:spcPts val="789"/>
        </a:spcBef>
        <a:buFont typeface="Arial" panose="020B0604020202020204" pitchFamily="34" charset="0"/>
        <a:buChar char="•"/>
        <a:defRPr sz="28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2283" rtl="0" eaLnBrk="1" latinLnBrk="0" hangingPunct="1">
        <a:defRPr sz="2839" kern="1200">
          <a:solidFill>
            <a:schemeClr val="tx1"/>
          </a:solidFill>
          <a:latin typeface="+mn-lt"/>
          <a:ea typeface="+mn-ea"/>
          <a:cs typeface="+mn-cs"/>
        </a:defRPr>
      </a:lvl1pPr>
      <a:lvl2pPr marL="721142" algn="l" defTabSz="1442283" rtl="0" eaLnBrk="1" latinLnBrk="0" hangingPunct="1">
        <a:defRPr sz="2839" kern="1200">
          <a:solidFill>
            <a:schemeClr val="tx1"/>
          </a:solidFill>
          <a:latin typeface="+mn-lt"/>
          <a:ea typeface="+mn-ea"/>
          <a:cs typeface="+mn-cs"/>
        </a:defRPr>
      </a:lvl2pPr>
      <a:lvl3pPr marL="1442283" algn="l" defTabSz="1442283" rtl="0" eaLnBrk="1" latinLnBrk="0" hangingPunct="1">
        <a:defRPr sz="2839" kern="1200">
          <a:solidFill>
            <a:schemeClr val="tx1"/>
          </a:solidFill>
          <a:latin typeface="+mn-lt"/>
          <a:ea typeface="+mn-ea"/>
          <a:cs typeface="+mn-cs"/>
        </a:defRPr>
      </a:lvl3pPr>
      <a:lvl4pPr marL="2163425" algn="l" defTabSz="1442283" rtl="0" eaLnBrk="1" latinLnBrk="0" hangingPunct="1">
        <a:defRPr sz="2839" kern="1200">
          <a:solidFill>
            <a:schemeClr val="tx1"/>
          </a:solidFill>
          <a:latin typeface="+mn-lt"/>
          <a:ea typeface="+mn-ea"/>
          <a:cs typeface="+mn-cs"/>
        </a:defRPr>
      </a:lvl4pPr>
      <a:lvl5pPr marL="2884566" algn="l" defTabSz="1442283" rtl="0" eaLnBrk="1" latinLnBrk="0" hangingPunct="1">
        <a:defRPr sz="2839" kern="1200">
          <a:solidFill>
            <a:schemeClr val="tx1"/>
          </a:solidFill>
          <a:latin typeface="+mn-lt"/>
          <a:ea typeface="+mn-ea"/>
          <a:cs typeface="+mn-cs"/>
        </a:defRPr>
      </a:lvl5pPr>
      <a:lvl6pPr marL="3605708" algn="l" defTabSz="1442283" rtl="0" eaLnBrk="1" latinLnBrk="0" hangingPunct="1">
        <a:defRPr sz="2839" kern="1200">
          <a:solidFill>
            <a:schemeClr val="tx1"/>
          </a:solidFill>
          <a:latin typeface="+mn-lt"/>
          <a:ea typeface="+mn-ea"/>
          <a:cs typeface="+mn-cs"/>
        </a:defRPr>
      </a:lvl6pPr>
      <a:lvl7pPr marL="4326849" algn="l" defTabSz="1442283" rtl="0" eaLnBrk="1" latinLnBrk="0" hangingPunct="1">
        <a:defRPr sz="2839" kern="1200">
          <a:solidFill>
            <a:schemeClr val="tx1"/>
          </a:solidFill>
          <a:latin typeface="+mn-lt"/>
          <a:ea typeface="+mn-ea"/>
          <a:cs typeface="+mn-cs"/>
        </a:defRPr>
      </a:lvl7pPr>
      <a:lvl8pPr marL="5047991" algn="l" defTabSz="1442283" rtl="0" eaLnBrk="1" latinLnBrk="0" hangingPunct="1">
        <a:defRPr sz="2839" kern="1200">
          <a:solidFill>
            <a:schemeClr val="tx1"/>
          </a:solidFill>
          <a:latin typeface="+mn-lt"/>
          <a:ea typeface="+mn-ea"/>
          <a:cs typeface="+mn-cs"/>
        </a:defRPr>
      </a:lvl8pPr>
      <a:lvl9pPr marL="5769132" algn="l" defTabSz="1442283" rtl="0" eaLnBrk="1" latinLnBrk="0" hangingPunct="1">
        <a:defRPr sz="28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alphaModFix amt="20000"/>
          </a:blip>
          <a:srcRect t="10756"/>
          <a:stretch/>
        </p:blipFill>
        <p:spPr>
          <a:xfrm>
            <a:off x="535578" y="-117378"/>
            <a:ext cx="7220593" cy="6443939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35578" y="2773293"/>
            <a:ext cx="8267097" cy="0"/>
          </a:xfrm>
          <a:prstGeom prst="line">
            <a:avLst/>
          </a:prstGeom>
          <a:ln w="38100">
            <a:solidFill>
              <a:srgbClr val="2064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10262854"/>
            <a:ext cx="8242663" cy="554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35392" y="0"/>
            <a:ext cx="6409283" cy="10834626"/>
          </a:xfrm>
          <a:prstGeom prst="rect">
            <a:avLst/>
          </a:prstGeom>
        </p:spPr>
      </p:pic>
      <p:sp>
        <p:nvSpPr>
          <p:cNvPr id="7" name="Текст. поле 3"/>
          <p:cNvSpPr txBox="1"/>
          <p:nvPr/>
        </p:nvSpPr>
        <p:spPr>
          <a:xfrm>
            <a:off x="481404" y="3125342"/>
            <a:ext cx="7653988" cy="2293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9900" b="1" dirty="0">
                <a:solidFill>
                  <a:srgbClr val="2064AF"/>
                </a:solidFill>
                <a:ea typeface="Arial Rounded MT Bold" pitchFamily="34" charset="0"/>
                <a:cs typeface="Arial Rounded MT Bold" pitchFamily="34" charset="0"/>
              </a:rPr>
              <a:t>Великие</a:t>
            </a:r>
          </a:p>
          <a:p>
            <a:pPr>
              <a:lnSpc>
                <a:spcPct val="70000"/>
              </a:lnSpc>
            </a:pPr>
            <a:r>
              <a:rPr lang="ru-RU" sz="9900" b="1" dirty="0">
                <a:solidFill>
                  <a:srgbClr val="2064AF"/>
                </a:solidFill>
                <a:ea typeface="Arial Rounded MT Bold" pitchFamily="34" charset="0"/>
                <a:cs typeface="Arial Rounded MT Bold" pitchFamily="34" charset="0"/>
              </a:rPr>
              <a:t>особенные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417474" y="498458"/>
            <a:ext cx="7590058" cy="1495457"/>
            <a:chOff x="417474" y="250397"/>
            <a:chExt cx="7590058" cy="149545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17474" y="250397"/>
              <a:ext cx="1495457" cy="149545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778580" y="490293"/>
              <a:ext cx="62289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i="0" dirty="0">
                  <a:solidFill>
                    <a:srgbClr val="2956B3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ОБЩЕГО</a:t>
              </a:r>
            </a:p>
            <a:p>
              <a:r>
                <a:rPr lang="ru-RU" sz="2000" i="0" dirty="0">
                  <a:solidFill>
                    <a:srgbClr val="2956B3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 ПРОФЕССИОНАЛЬНОГО ОБРАЗОВАНИЯ </a:t>
              </a:r>
            </a:p>
            <a:p>
              <a:r>
                <a:rPr lang="ru-RU" sz="2000" i="0" dirty="0">
                  <a:solidFill>
                    <a:srgbClr val="2956B3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РОСТОВСКОЙ ОБЛАСТИ</a:t>
              </a:r>
              <a:endParaRPr lang="ru-RU" sz="2000" dirty="0">
                <a:solidFill>
                  <a:srgbClr val="2956B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53096" y="8748433"/>
            <a:ext cx="65183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srgbClr val="2064AF"/>
                </a:solidFill>
              </a:rPr>
              <a:t>Проект подготовлен совместно </a:t>
            </a:r>
          </a:p>
          <a:p>
            <a:pPr algn="r"/>
            <a:r>
              <a:rPr lang="ru-RU" sz="2800" dirty="0">
                <a:solidFill>
                  <a:srgbClr val="2064AF"/>
                </a:solidFill>
              </a:rPr>
              <a:t>с коррекционными школами </a:t>
            </a:r>
          </a:p>
          <a:p>
            <a:pPr algn="r"/>
            <a:r>
              <a:rPr lang="ru-RU" sz="2800" dirty="0">
                <a:solidFill>
                  <a:srgbClr val="2064AF"/>
                </a:solidFill>
              </a:rPr>
              <a:t>Ростовской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366095"/>
            <a:ext cx="8083307" cy="881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Алексей Петрович Маресьев — человек удивительной судьбы и грандиозной стойкости духа. В мировую историю он вошёл как лётчик, сумевший совершить достойный внимания всего человечества подвиг, а </a:t>
            </a:r>
            <a:r>
              <a:rPr lang="ru-RU" sz="21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затем </a:t>
            </a:r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после тяжелейшего ранения вернуться в строй и продолжить отчаянную борьбу с фашизмом.</a:t>
            </a:r>
          </a:p>
          <a:p>
            <a:pPr algn="just"/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Алексей Маресьев с первого дня Великой Отечественной войны встал на защиту Родины. Во время одного вылета его самолет подбили, а сам он получил тяжелое ранение обеих ног. Маресьев был вынужден посадить машину на территории врага, а затем, превозмогая невероятную боль, восемнадцать дней пробирался к своим.</a:t>
            </a:r>
          </a:p>
          <a:p>
            <a:pPr algn="just"/>
            <a:r>
              <a:rPr lang="ru-RU" sz="21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После спасения офицера отправили в госпиталь, где Маресьеву ампутировали обе ноги до колена. Однако это не сломило лётчика. Он быстро восстановился, освоил протезы и вернулся на фронт. После ампутации </a:t>
            </a:r>
            <a:r>
              <a:rPr lang="ru-RU" sz="2100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Маресьев</a:t>
            </a:r>
            <a:r>
              <a:rPr lang="ru-RU" sz="21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уничтожил семь самолётов неприятеля.</a:t>
            </a:r>
          </a:p>
          <a:p>
            <a:pPr algn="just"/>
            <a:r>
              <a:rPr lang="ru-RU" sz="21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Алексей </a:t>
            </a:r>
            <a:r>
              <a:rPr lang="ru-RU" sz="2100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Маресьев</a:t>
            </a:r>
            <a:r>
              <a:rPr lang="ru-RU" sz="21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был удостоен звания Героя Советского Союза. Подвиг отважного советского летчика стал для всего человечества примером стойкости, мужества, невероятной воли к победе и беззаветной любви к Родине. Алексей Петрович </a:t>
            </a:r>
            <a:r>
              <a:rPr lang="ru-RU" sz="2100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Маресьев</a:t>
            </a:r>
            <a:r>
              <a:rPr lang="ru-RU" sz="21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стал тем самым человеком, про которого можно говорить: «вся жизнь — подвиг». Тем более, что уже после войны он все равно приносил очень большую пользу ВВС страны, занимаясь процессом подготовки будущих летчиков. Кроме того, начиная с 1956 года, когда был образован Советский (а позднее Российский) комитет ветеранов войны и военной службы, полковник в отставке </a:t>
            </a:r>
            <a:r>
              <a:rPr lang="ru-RU" sz="2100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Маресьев</a:t>
            </a:r>
            <a:r>
              <a:rPr lang="ru-RU" sz="21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возглавлял его. Он находился на этом общественном (но по-своему также боевом) посту до последних дней своей жизни.</a:t>
            </a:r>
            <a:endParaRPr lang="ru-RU" sz="21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5"/>
          <a:srcRect t="6802" b="6802"/>
          <a:stretch/>
        </p:blipFill>
        <p:spPr>
          <a:xfrm>
            <a:off x="399223" y="560947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Алексей Маресьев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07.05.1916 г. – 18.05.2001 г.</a:t>
            </a:r>
          </a:p>
        </p:txBody>
      </p:sp>
      <p:sp>
        <p:nvSpPr>
          <p:cNvPr id="13" name="Текст. поле 7"/>
          <p:cNvSpPr txBox="1"/>
          <p:nvPr/>
        </p:nvSpPr>
        <p:spPr>
          <a:xfrm>
            <a:off x="228981" y="6695001"/>
            <a:ext cx="48495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За боевые подвиги и трудовые заслуги полковник А.П. Маресьев был удостоен ряда советских наград: двух орденов Ленина, орденов Октябрьской Революции, Красного Знамени, Отечественной войны 1-й ст., двух орденов Трудового Красного Знамени, орденов </a:t>
            </a:r>
            <a:r>
              <a:rPr lang="ru-RU" sz="1800" b="1" dirty="0">
                <a:solidFill>
                  <a:srgbClr val="002060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Дружбы народов, Почета и Красной Звезды.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Ампутация ног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H="1" flipV="1">
            <a:off x="528034" y="9268683"/>
            <a:ext cx="321971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Документальный фильм </a:t>
            </a:r>
          </a:p>
          <a:p>
            <a:pPr lvl="0" algn="r"/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«Фильм о настоящем человеке»(2021)</a:t>
            </a:r>
            <a:endParaRPr lang="ru-RU" sz="1900" dirty="0">
              <a:solidFill>
                <a:prstClr val="black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43" y="8916454"/>
            <a:ext cx="1376008" cy="137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0" y="1366095"/>
            <a:ext cx="8448183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8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До 14 лет Франклин обучался дома, а затем – в привилегированной школе в Гротоне, штат Массачусетс. Он получил университетское образование в Гарварде, окончив его в 1904 году со степенью бакалавра. </a:t>
            </a:r>
            <a:r>
              <a:rPr lang="ru-RU" sz="208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8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окончания юридической школы Колумбийского университета начал адвокатскую практику.</a:t>
            </a:r>
          </a:p>
          <a:p>
            <a:pPr algn="just"/>
            <a:r>
              <a:rPr lang="ru-RU" sz="208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1910 году Рузвельт стал сенатором штата Нью-Йорк, затем был помощником морского министра. В 1921 году он заболел полиомиелитом и на всю жизнь остался прикованным к инвалидному креслу. </a:t>
            </a:r>
            <a:r>
              <a:rPr lang="ru-RU" sz="208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Однако </a:t>
            </a:r>
            <a:r>
              <a:rPr lang="ru-RU" sz="208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это не помешало его дальнейшей головокружительной политической карьере. В 1928 году он стал губернатором штата Нью-Йорк, а в президентской кампании 1932 года одержал внушительную </a:t>
            </a:r>
            <a:r>
              <a:rPr lang="ru-RU" sz="208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победу.</a:t>
            </a:r>
          </a:p>
          <a:p>
            <a:pPr algn="just"/>
            <a:r>
              <a:rPr lang="ru-RU" sz="208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 первых же дней своего президентства (начавшегося в марте 1933 года) он начал проведение ряда важных финансовых и экономических реформ, которые получили название «Новый курс» и позволили США выйти из кризиса. В 1936 и 1940 годах Франклин Рузвельт выиграл вторые и третьи выборы. Он стал единственным американским президентом, </a:t>
            </a:r>
            <a:r>
              <a:rPr lang="ru-RU" sz="2080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избиравшимся</a:t>
            </a:r>
            <a:r>
              <a:rPr lang="ru-RU" sz="208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более чем на два срока.</a:t>
            </a:r>
          </a:p>
          <a:p>
            <a:pPr algn="just"/>
            <a:r>
              <a:rPr lang="ru-RU" sz="208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8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началом Второй мировой войны Рузвельт как можно дольше оттягивал вступление США в прямой вооруженный конфликт, стараясь обойтись экономической помощью СССР. В годы войны Рузвельт приложил много усилий по созданию Антигитлеровской коалиции и ООН (причем именно Рузвельту приписывается авторство названия этой организации).</a:t>
            </a:r>
          </a:p>
          <a:p>
            <a:pPr algn="just"/>
            <a:r>
              <a:rPr lang="ru-RU" sz="208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1943 году Рузвельт был переизбран на четвертый срок. Он готовился к открытию ООН 23 апреля 1945 года, но 12 апреля скончался от кровоизлияния в мозг. Имя Рузвельта вписано в историю США как имя одного из выдающихся политиков страны.</a:t>
            </a: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5"/>
          <a:srcRect t="3450" b="3450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Франклин Делано Рузвельт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30.01.1882 г. - 12.04.1945 г.</a:t>
            </a:r>
          </a:p>
        </p:txBody>
      </p:sp>
      <p:sp>
        <p:nvSpPr>
          <p:cNvPr id="13" name="Текст. поле 7"/>
          <p:cNvSpPr txBox="1"/>
          <p:nvPr/>
        </p:nvSpPr>
        <p:spPr>
          <a:xfrm>
            <a:off x="231820" y="6515223"/>
            <a:ext cx="4846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32-й президент США, которому удалось преодолеть Великую депрессию, инициировать основание ООН</a:t>
            </a:r>
            <a:br>
              <a:rPr lang="ru-RU" sz="20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 Антигитлеровской коалиции. Самый мощный, выдающийся</a:t>
            </a:r>
            <a:br>
              <a:rPr lang="ru-RU" sz="20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 результативный политик Соединенных Штатов 20-го века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07552" y="503409"/>
            <a:ext cx="822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 опорно-двигательного аппарата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72" y="8971243"/>
            <a:ext cx="1321220" cy="13212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0808" y="9689284"/>
            <a:ext cx="291387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sz="1900" i="1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Биография </a:t>
            </a:r>
            <a:r>
              <a:rPr lang="ru-RU" sz="1900" i="1" dirty="0" err="1" smtClean="0">
                <a:solidFill>
                  <a:prstClr val="black"/>
                </a:solidFill>
                <a:latin typeface="Montserrat Medium" panose="00000600000000000000" pitchFamily="2" charset="-52"/>
              </a:rPr>
              <a:t>Ф.Рузвельта</a:t>
            </a:r>
            <a:endParaRPr lang="ru-RU" sz="1900" i="1" dirty="0">
              <a:solidFill>
                <a:prstClr val="black"/>
              </a:solidFill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295963"/>
            <a:ext cx="8083307" cy="901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Мало кто знает, что этот выдающийся философ и мыслитель страдал потерей слуха. Более того, Жан-Жак Руссо первым описал явление «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тиннитуса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 (шума в ушах). В своем знаменитом произведении «Исповедь» он подробно рассказал о гуле в ушах и пульсации артерий, которые преследовали его на протяжении нескольких десятков лет. Все эти звуки сильно мешали нормальному сну.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Данный фрагмент из труда Руссо «Исповедь» 1780 года является одним из первых письменных упоминаний о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тиннитусе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 западной литературе: «...сильный шум возник у меня в ушах; этот шум слагался из трех, а скорее, из четырех звуков: низкого и приглушённого жужжания, более слабого ропота, как от бегущей воды, пронзительного свиста... Этот внутренний шум был так силен, что лишил меня прежней тонкости слуха и сделал меня если не глухим, то тугоухим... несмотря на пульсацию моих артерий и жужжание в моих ушах, которые с того времени, то есть почти уже тридцать лет, не покидают меня ни на минуту... Шум был надоедливым, но он не причинял мне мучений: он не сопровождался какими-либо страданиями, кроме ночной бессонницы...».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Однако проблемы со слухом не мешали Жан-Жаку Руссо заниматься и музыкальной деятельностью. Философ сочинил несколько композиций. Самым известным музыкальным произведением Руссо считается опера «Деревенский колдун». В 1764 году Жан-Жак написал собственный музыкальный словарь, а с 1765 года вёл музыкальный отдел в Энциклопедии Дидро.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Таким образом, всемирно известный мыслитель и философ Ж. Ж. Руссо ещё в XVIII веке доказал, что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тиннитус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и потеря слуха – не приговор. Ведь сам Руссо говорил: «Жить — это не значит дышать, это значит действовать. Не тот человек больше всего жил, который может насчитать больше лет, а тот, кто больше всего чувствовал жизнь…».</a:t>
            </a: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5"/>
          <a:srcRect t="6760" b="6760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Жан-Жак Руссо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 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28.06.1712 г. — 2.07.1778 г. 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ea typeface="NSimSun" panose="02020603020101020101" pitchFamily="49" charset="0"/>
              <a:cs typeface="Arial" panose="020B0604020202020204" pitchFamily="34" charset="0"/>
            </a:endParaRPr>
          </a:p>
        </p:txBody>
      </p:sp>
      <p:sp>
        <p:nvSpPr>
          <p:cNvPr id="13" name="Текст. поле 7"/>
          <p:cNvSpPr txBox="1"/>
          <p:nvPr/>
        </p:nvSpPr>
        <p:spPr>
          <a:xfrm>
            <a:off x="228981" y="6800704"/>
            <a:ext cx="4849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Франко-швейцарский</a:t>
            </a:r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 философ,</a:t>
            </a:r>
          </a:p>
          <a:p>
            <a:pPr algn="ctr"/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 писатель и мыслитель эпохи Просвещения, </a:t>
            </a:r>
            <a:r>
              <a:rPr lang="ru-RU" sz="2400" dirty="0" smtClean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а также</a:t>
            </a:r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 музыковед, </a:t>
            </a:r>
          </a:p>
          <a:p>
            <a:pPr algn="ctr"/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композитор и ботаник.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 слуха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30" y="8989453"/>
            <a:ext cx="1392030" cy="13030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5554" y="9633810"/>
            <a:ext cx="332485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900" i="1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Биография Жан-Жака Руссо</a:t>
            </a:r>
            <a:endParaRPr lang="ru-RU" sz="1900" i="1" dirty="0">
              <a:solidFill>
                <a:prstClr val="black"/>
              </a:solidFill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295963"/>
            <a:ext cx="8422425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Великие глухие встречаются и среди ученых. Мало кто знает, что знаменитый изобретатель лампочки накаливания и многих других устройств – Томас Альва Эдисон –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страдал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глубоким расстройством слуха. Он любил говорить, что почти глухой, потому что в детстве его тянули за уши. Поскольку нарушение слуха прогрессировало довольно быстро, Томас перестал общаться с другими детьми и, вместо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того,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чтобы играть и развлекаться, постоянно читал книги и экспериментировал. Благодаря этому Томас Эдисон изобрел несколько тысяч устройств.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Томас был младшим, 7-м ребенком в семье. У него было слабое здоровье и проблемы со слухом. Однажды он принес из школы письмо, прочитав которое его мать сначала заплакала, а потом прочитала вслух: «Ваш сын – умственно отсталый. Мы не можем больше учить его в школе вместе со всеми. Рекомендуем вам домашнее обучение». И мать взялась за его обучение. Она всячески поддерживала любознательность сына и разрешала все карманные деньги тратить на книги и опыты в лаборатории, оборудованной в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подвале.</a:t>
            </a:r>
          </a:p>
          <a:p>
            <a:pPr algn="just"/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Свою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первую научную книгу будущий изобретатель прочитал в 9 лет. Это была «Натуральная и экспериментальная философия» Ричарда Грина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Паркера. Томас Эдисон усовершенствовал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телеграф, телефон, киноаппаратуру, разработал один из первых коммерчески успешных вариантов электрической лампы накаливания, которая была доработкой других вариантов. Именно он предложил использовать в начале телефонного разговора слово «алло».</a:t>
            </a: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l="-251" t="463" r="251" b="13853"/>
          <a:stretch/>
        </p:blipFill>
        <p:spPr>
          <a:xfrm>
            <a:off x="375554" y="508588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Томас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Алва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 Эдисон 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11.02.1847 г. – 18.10.1931 г.</a:t>
            </a:r>
          </a:p>
        </p:txBody>
      </p:sp>
      <p:sp>
        <p:nvSpPr>
          <p:cNvPr id="13" name="Текст. поле 7"/>
          <p:cNvSpPr txBox="1"/>
          <p:nvPr/>
        </p:nvSpPr>
        <p:spPr>
          <a:xfrm>
            <a:off x="228981" y="6800704"/>
            <a:ext cx="4849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американский изобретатель</a:t>
            </a:r>
            <a:b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 предприниматель, получивший</a:t>
            </a:r>
            <a:b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в США 1093 патента и около</a:t>
            </a:r>
            <a:b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3 тысяч — в других странах мира; создатель фонографа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 слуха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513" y="8963622"/>
            <a:ext cx="1328840" cy="1328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H="1" flipV="1">
            <a:off x="375554" y="9529634"/>
            <a:ext cx="3242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«Как создавалась первая лампочка» </a:t>
            </a:r>
            <a:r>
              <a:rPr lang="ru-RU" sz="1900" i="1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мультфильм</a:t>
            </a:r>
            <a:endParaRPr lang="ru-RU" sz="1900" i="1" dirty="0">
              <a:solidFill>
                <a:prstClr val="black"/>
              </a:solidFill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32959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283223" y="1185355"/>
            <a:ext cx="8083307" cy="7350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Единственный в мире слепоглухой научный сотрудник. При полном отсутствии зрения и слуха она создала несколько всемирно известных научных работ, затрагивающих проблему развития, воспитания и обучения слепоглухонемых детей. Занимаясь этой проблематикой, ей удалось описать особенности восприятия и воображения слепоглухого человека. Эта удивительная женщина ослепла и оглохла ещё совсем ребенком,</a:t>
            </a:r>
            <a:r>
              <a:rPr lang="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 5 годам после тяжелого </a:t>
            </a:r>
            <a:r>
              <a:rPr lang="ru-RU" sz="20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менингита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Однако,</a:t>
            </a:r>
            <a:r>
              <a:rPr lang="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несмотря на полную глухоту и слепоту, она сама сумела восстановить речь и научилась писать и наблюдать благодаря специальной программе профессора Ивана</a:t>
            </a:r>
            <a:r>
              <a:rPr lang="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Афанасьевича Соколянского.</a:t>
            </a:r>
          </a:p>
          <a:p>
            <a:pPr algn="just"/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1925 году в 14 лет Ольга</a:t>
            </a:r>
            <a:r>
              <a:rPr lang="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Ивановна попала в Харьковскую клинику-школу для слепоглухонемых, которая была основана этим профессором. </a:t>
            </a:r>
            <a:r>
              <a:rPr lang="ru-RU" sz="20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Там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она и стала помощницей И.А. Соколянского. О.И.</a:t>
            </a:r>
            <a:r>
              <a:rPr lang="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Скороходова стала записывать свои ощущения</a:t>
            </a:r>
            <a:r>
              <a:rPr lang="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наблюдения </a:t>
            </a:r>
            <a:r>
              <a:rPr lang="ru-RU" sz="20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самостоятельно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а потом отдавала свои записи профессору, тем самым помогая профессору в создании совершенной </a:t>
            </a:r>
            <a:r>
              <a:rPr lang="ru-RU" sz="20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программы,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 которой обучались слепоглухонемые дети</a:t>
            </a:r>
            <a:r>
              <a:rPr lang="ru-RU" sz="20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Окончив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среднюю школу по специальной программе, Скороходова решила продолжить учёбу и мечтала поступить в Ленинградский педагогический институт, но началась война. После освобождения Харькова в 1944 г. Ольга Ивановна </a:t>
            </a:r>
            <a:r>
              <a:rPr lang="ru-RU" sz="20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переехала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Москву, где в Научно-практическом институте специальных школ </a:t>
            </a:r>
            <a:r>
              <a:rPr lang="ru-RU" sz="20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работал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Иван Афанасьевич</a:t>
            </a:r>
            <a:r>
              <a:rPr lang="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Соколянский. Скороходову </a:t>
            </a:r>
            <a:r>
              <a:rPr lang="ru-RU" sz="20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зачислили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Институт дефектологии.</a:t>
            </a:r>
          </a:p>
          <a:p>
            <a:pPr algn="just"/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1947 г. О.И.</a:t>
            </a:r>
            <a:r>
              <a:rPr lang="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Скороходова опубликовала свою первую книгу</a:t>
            </a:r>
            <a:r>
              <a:rPr lang="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20" b="0" i="0" u="none" strike="noStrike" kern="1200" cap="none" spc="0" baseline="0" dirty="0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«Как я воспринимаю окружающий мир»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основанную на дневниковых записях. В 1974 г. за большие заслуги в области специальной педагогики и многолетнюю плодотворную деятельность по обучению и воспитанию детей с нарушением слуха и зрения Ольга</a:t>
            </a:r>
            <a:r>
              <a:rPr lang="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Ивановна</a:t>
            </a:r>
            <a:r>
              <a:rPr lang="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Скороходова была награждена Орденом Трудового Красного Знамени.</a:t>
            </a: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l="484" t="513" r="-484" b="20427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422891" y="5622671"/>
            <a:ext cx="46556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Ольга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Ивановна Скороходова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a typeface="NSimSun" panose="02020603020101020101" pitchFamily="49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24.05.1911 г. –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07.05.1982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г.</a:t>
            </a:r>
          </a:p>
          <a:p>
            <a:pPr algn="ctr"/>
            <a:endParaRPr lang="ru-RU" sz="2400" b="1" dirty="0">
              <a:solidFill>
                <a:schemeClr val="accent5">
                  <a:lumMod val="50000"/>
                </a:schemeClr>
              </a:solidFill>
              <a:ea typeface="NSimSun" panose="02020603020101020101" pitchFamily="49" charset="0"/>
              <a:cs typeface="Arial" panose="020B0604020202020204" pitchFamily="34" charset="0"/>
            </a:endParaRPr>
          </a:p>
        </p:txBody>
      </p:sp>
      <p:sp>
        <p:nvSpPr>
          <p:cNvPr id="13" name="Текст. поле 7"/>
          <p:cNvSpPr txBox="1"/>
          <p:nvPr/>
        </p:nvSpPr>
        <p:spPr>
          <a:xfrm>
            <a:off x="228981" y="7014614"/>
            <a:ext cx="4849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писательница</a:t>
            </a:r>
          </a:p>
          <a:p>
            <a:pPr algn="ctr"/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 учёный-дефектолог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err="1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Слепоглухота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94" y="9322967"/>
            <a:ext cx="3637597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900" dirty="0">
                <a:latin typeface="Montserrat Medium" panose="00000600000000000000" pitchFamily="2" charset="-52"/>
              </a:rPr>
              <a:t>Музей Института коррекционной педагогики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99591" y="8908831"/>
            <a:ext cx="1383632" cy="1383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295963"/>
            <a:ext cx="8083307" cy="709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Хелен родилась здоровым ребёнком, но в возрасте 1 года 7 месяцев в результате перенесенной болезни лишилась слуха и зрения. Под руководством своего педагога Энн Салливан девочка научилась осмысленно </a:t>
            </a:r>
            <a:r>
              <a:rPr lang="ru-RU" sz="20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думать,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говорить и читать на нескольких языках по методу Брайля. Хелен окончила Колледж Рэдклифф, где получила степень бакалавра. </a:t>
            </a:r>
          </a:p>
          <a:p>
            <a:pPr algn="just"/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мировой истории обучение слепоглухой стало значительным прорывом в специальной педагогике. Опыт её обучения был первым задокументированным случаем. Позднее он лег в основу  методик преподавания слепоглухим людям.</a:t>
            </a:r>
          </a:p>
          <a:p>
            <a:pPr algn="just"/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Жизненный путь Хелен</a:t>
            </a:r>
            <a:r>
              <a:rPr lang="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учит не сдаваться и идти вперёд при любых жизненных обстоятельствах. Ей посвящено много трудов, статей, по её биографии сняты фильмы. Свою первую </a:t>
            </a:r>
            <a:r>
              <a:rPr lang="ru-RU" sz="20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книгу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«История моей жизни</a:t>
            </a:r>
            <a:r>
              <a:rPr lang="ru-RU" sz="20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Хелен написала еще в колледже. Биография образованной слепоглухонемой девушки тут же стала невероятно популярной и позже была переведена на 50 языков. «История моей жизни» Хелен Келлер легла в основу пьесы Уильяма Гибсона «Сотворившая чудо», по которой в 1962 году был снят полнометражный художественный фильм.</a:t>
            </a:r>
          </a:p>
          <a:p>
            <a:pPr algn="just"/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Келлер побывала в 35 странах 5 континентов. Она поддерживала фонды обучения и социализации инвалидов, выступала против расизма, была увлечена идеями социализма.</a:t>
            </a:r>
          </a:p>
          <a:p>
            <a:pPr algn="just"/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Позднее Келлер решила оставить политику, предпочтя ей работу со слепыми. Она не только обучала слепых, но и защищала их права. В частности, она задалась целью обеспечить всех слепых работой. </a:t>
            </a:r>
          </a:p>
          <a:p>
            <a:pPr algn="just"/>
            <a:r>
              <a:rPr lang="ru-RU" sz="20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Большое количество наград, премий и орденов, встречи с президентами различных стран стали действительно достойным признанием подвига этой удивительной женщины.</a:t>
            </a: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t="1193" b="13879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Хелен Адамс Келлер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27.06.1880 г. — 1.06.1968 г. 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ea typeface="NSimSun" panose="02020603020101020101" pitchFamily="49" charset="0"/>
              <a:cs typeface="Arial" panose="020B0604020202020204" pitchFamily="34" charset="0"/>
            </a:endParaRPr>
          </a:p>
        </p:txBody>
      </p:sp>
      <p:sp>
        <p:nvSpPr>
          <p:cNvPr id="13" name="Текст. поле 7"/>
          <p:cNvSpPr txBox="1"/>
          <p:nvPr/>
        </p:nvSpPr>
        <p:spPr>
          <a:xfrm>
            <a:off x="228981" y="6800704"/>
            <a:ext cx="4849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первая слепоглухая в мире, получившая высшее образование, американская писательница, преподавательница</a:t>
            </a:r>
            <a:b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 общественный деятель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err="1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Слепоглухота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08" y="8902065"/>
            <a:ext cx="1390397" cy="13903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H="1">
            <a:off x="422892" y="9615354"/>
            <a:ext cx="327948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Биография </a:t>
            </a:r>
            <a:r>
              <a:rPr lang="ru-RU" sz="1900" dirty="0" err="1" smtClean="0">
                <a:solidFill>
                  <a:prstClr val="black"/>
                </a:solidFill>
                <a:latin typeface="Montserrat Medium" panose="00000600000000000000" pitchFamily="2" charset="-52"/>
              </a:rPr>
              <a:t>Х.Келлер</a:t>
            </a:r>
            <a:endParaRPr lang="ru-RU" sz="1900" dirty="0">
              <a:solidFill>
                <a:prstClr val="black"/>
              </a:solidFill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5641" y="-29610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295963"/>
            <a:ext cx="8083307" cy="791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Огромный вклад К.А.</a:t>
            </a:r>
            <a:r>
              <a:rPr lang="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Микаэльяна</a:t>
            </a:r>
            <a:r>
              <a:rPr lang="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жизнь сурдопедагогики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заключается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том, что он помогал глухим и поздно потерявшим слух людям восстановить азы своей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жизнедеятельности.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Только собственный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помог ему двигаться вперед. </a:t>
            </a:r>
            <a:r>
              <a:rPr lang="ru-RU" sz="2200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Микаэльян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Карп Авдеевич награжден званием «Заслуженный учитель школы РСФСР»,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 также был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отличником народного просвещения РСФСР.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1926 году окончил факультет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общественно-исторических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наук Северокавказского университета, в 1930 году окончил экономический факультет Московского института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народного хозяйства им.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Г. В. Плеханова. Продолжил обучение в аспирантуре Высшего педагогического института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прикладной экономики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но учёбу пришлось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прекратить в связи с болезнью: во время прохождения практики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Казахстане заболел энцефалитом и потерял слух.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После потери слуха К.А. </a:t>
            </a:r>
            <a:r>
              <a:rPr lang="ru-RU" sz="22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Микаэльян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поступил на курсы чтения с губ, где познакомился с Ф.А. </a:t>
            </a:r>
            <a:r>
              <a:rPr lang="ru-RU" sz="2200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Рау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основоположником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сурдопедагогики.</a:t>
            </a:r>
            <a:endParaRPr lang="ru-RU" sz="22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Начиная с 1930 годов, К.А. </a:t>
            </a:r>
            <a:r>
              <a:rPr lang="ru-RU" sz="22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Микаэльян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являлся одним из ведущих организаторов системы обучения и воспитания слабослышащих детей в Москве. Организованный им в 1933 году Слухоречевой комбинат вырос в крупное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лечебно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педагогическое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заведение, в котором обучалось свыше 500 человек, а поликлиника ежедневно обслуживала более 300 человек. Среди работавших в комбинате были ведущие отечественные отоларингологи, сурдопедагоги и логопеды: Б.С. Преображенский, Ф.А. Рау, Е.Ф. </a:t>
            </a:r>
            <a:r>
              <a:rPr lang="ru-RU" sz="22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Рау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., А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.И. </a:t>
            </a:r>
            <a:r>
              <a:rPr lang="ru-RU" sz="22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Метт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М.П. Суворова, М.Г. </a:t>
            </a:r>
            <a:r>
              <a:rPr lang="ru-RU" sz="22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Генинг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Р.Я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Евгенева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др.</a:t>
            </a:r>
            <a:endParaRPr lang="ru-RU" sz="22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l="2962" r="2962"/>
          <a:stretch/>
        </p:blipFill>
        <p:spPr>
          <a:xfrm>
            <a:off x="433648" y="366257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Карп </a:t>
            </a:r>
            <a:r>
              <a:rPr lang="ru-RU" sz="3600" b="1" dirty="0" err="1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Авдеевич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 </a:t>
            </a:r>
            <a:r>
              <a:rPr lang="ru-RU" sz="3600" b="1" dirty="0" err="1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Микаэльян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ea typeface="NSimSun" panose="02020603020101020101" pitchFamily="49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14.04.1903 г.— 30.12.1985 г. </a:t>
            </a:r>
          </a:p>
        </p:txBody>
      </p:sp>
      <p:sp>
        <p:nvSpPr>
          <p:cNvPr id="13" name="Текст. поле 7"/>
          <p:cNvSpPr txBox="1"/>
          <p:nvPr/>
        </p:nvSpPr>
        <p:spPr>
          <a:xfrm>
            <a:off x="205312" y="7314696"/>
            <a:ext cx="4849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ведущий специалист в области обучения и воспитания детей</a:t>
            </a:r>
            <a:b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с нарушением слуха и речи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sz="32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слуха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378" y="8763903"/>
            <a:ext cx="1536312" cy="15363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5459" y="9679822"/>
            <a:ext cx="266592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Биография </a:t>
            </a:r>
          </a:p>
          <a:p>
            <a:pPr lvl="0" algn="r"/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К.А. </a:t>
            </a:r>
            <a:r>
              <a:rPr lang="ru-RU" sz="1900" dirty="0" err="1" smtClean="0">
                <a:solidFill>
                  <a:prstClr val="black"/>
                </a:solidFill>
                <a:latin typeface="Montserrat Medium" panose="00000600000000000000" pitchFamily="2" charset="-52"/>
              </a:rPr>
              <a:t>Микаэльяна</a:t>
            </a:r>
            <a:endParaRPr lang="ru-RU" sz="1900" dirty="0" smtClean="0">
              <a:solidFill>
                <a:prstClr val="black"/>
              </a:solidFill>
              <a:latin typeface="Montserrat Medium" panose="00000600000000000000" pitchFamily="2" charset="-52"/>
            </a:endParaRPr>
          </a:p>
          <a:p>
            <a:pPr lvl="0" algn="r"/>
            <a:endParaRPr lang="ru-RU" sz="1900" dirty="0">
              <a:solidFill>
                <a:prstClr val="black"/>
              </a:solidFill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277187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295963"/>
            <a:ext cx="8083307" cy="901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3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Когда Людвигу было 4 года, выяснилось, что он обладает музыкальным талантом, а в 7 лет он уже дал свой первый концерт.</a:t>
            </a:r>
          </a:p>
          <a:p>
            <a:pPr algn="just"/>
            <a:r>
              <a:rPr lang="ru-RU" sz="223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Проблемы со слухом у композитора начались, когда ему было около тридцати лет: раздражающий шум в ушах, гиперчувствительность к звукам. Сначала он не обращал на них внимания. Однако вскоре он уже не мог обойтись без трубы и специального </a:t>
            </a:r>
            <a:r>
              <a:rPr lang="ru-RU" sz="223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устройства для </a:t>
            </a:r>
            <a:r>
              <a:rPr lang="ru-RU" sz="223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улучшения слуха, напоминающего насадку для </a:t>
            </a:r>
            <a:r>
              <a:rPr lang="ru-RU" sz="223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душа. </a:t>
            </a:r>
            <a:r>
              <a:rPr lang="ru-RU" sz="223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Чтобы улавливать вибрации, ему приходилось держать в зубах деревянную палку, другой конец которой он крепил к упору пианино. Со временем </a:t>
            </a:r>
            <a:r>
              <a:rPr lang="ru-RU" sz="223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слух становился только </a:t>
            </a:r>
            <a:r>
              <a:rPr lang="ru-RU" sz="223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хуже. За шесть лет до премьеры «Симфонии № 9» композитор мог общаться только письменно. Когда его слух стремительно ухудшался, гениальный сочинитель музыки написал свои самые знаменитые произведения – 4 симфонии,  Лунную сонату и </a:t>
            </a:r>
            <a:r>
              <a:rPr lang="ru-RU" sz="223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многие другие. </a:t>
            </a:r>
            <a:r>
              <a:rPr lang="ru-RU" sz="223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Однако анализ струнных квартетов Бетховена, написанных в те годы, когда он был уже </a:t>
            </a:r>
            <a:r>
              <a:rPr lang="ru-RU" sz="223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полностью глухим</a:t>
            </a:r>
            <a:r>
              <a:rPr lang="ru-RU" sz="223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свидетельствует о том, что вся богатая палитра звуков, включая высокие ноты, вновь полноценно зазвучала в его произведениях. Гениальное воображение композитора полностью компенсировало ему утраченный слух – Бетховен прекрасно «слышал» собственную музыку благодаря слуху внутреннему: он «играл» свою музыку в голове.</a:t>
            </a:r>
          </a:p>
          <a:p>
            <a:pPr algn="just"/>
            <a:r>
              <a:rPr lang="ru-RU" sz="223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Многие произведения Людвига ван Бетховена стали классикой </a:t>
            </a:r>
          </a:p>
          <a:p>
            <a:pPr algn="just"/>
            <a:r>
              <a:rPr lang="ru-RU" sz="223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только для взрослого слушателя, но и для детей.</a:t>
            </a: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l="4093" r="4093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Людвиг ван Бетховен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16.12.1770–26.03.1827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гг. </a:t>
            </a:r>
          </a:p>
        </p:txBody>
      </p:sp>
      <p:sp>
        <p:nvSpPr>
          <p:cNvPr id="13" name="Текст. поле 7"/>
          <p:cNvSpPr txBox="1"/>
          <p:nvPr/>
        </p:nvSpPr>
        <p:spPr>
          <a:xfrm>
            <a:off x="228981" y="6687306"/>
            <a:ext cx="4849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известный немецкий композитор, представитель музыки эпохи романтизма, последний из так называемых венских классиков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 слуха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76" y="8847785"/>
            <a:ext cx="1444677" cy="14446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H="1">
            <a:off x="540912" y="8847785"/>
            <a:ext cx="325478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Документальный фильм «Знаменитые композиторы. </a:t>
            </a:r>
          </a:p>
          <a:p>
            <a:pPr lvl="0" algn="r"/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Людвиг </a:t>
            </a:r>
            <a:r>
              <a:rPr lang="ru-RU" sz="1900" dirty="0" err="1" smtClean="0">
                <a:solidFill>
                  <a:prstClr val="black"/>
                </a:solidFill>
                <a:latin typeface="Montserrat Medium" panose="00000600000000000000" pitchFamily="2" charset="-52"/>
              </a:rPr>
              <a:t>ван</a:t>
            </a:r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 Бетховен» </a:t>
            </a:r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 </a:t>
            </a:r>
            <a:endParaRPr lang="ru-RU" sz="1900" dirty="0">
              <a:solidFill>
                <a:prstClr val="black"/>
              </a:solidFill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295963"/>
            <a:ext cx="8083307" cy="6955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 середине XIX века в России существовало всего лишь два училища глухонемых — в Санкт-Петербурге (основано в 1810 году) и Варшаве (1817</a:t>
            </a:r>
            <a:r>
              <a:rPr lang="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г.).</a:t>
            </a:r>
            <a:r>
              <a:rPr lang="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этом Москва, издавна слывшая зачинательницей отечественного просвещения, почему-то оказалась без подобного заведения, хотя нужда в нем была не меньшая. Такое положение продолжалось вплоть до 1860 года, когда наконец-то школа глухонемых появилась и в Москве. Однако если основательницей училища глухонемых в северной столице была сама августейшая императрица Мария Федоровна, то в Москве у истоков стоял человек не слишком знатного рода, однако по-своему примечательный — Иван Карлович Арнольд, глухонемой художник.</a:t>
            </a:r>
          </a:p>
          <a:p>
            <a:pPr algn="just"/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раннем детстве </a:t>
            </a:r>
            <a:r>
              <a:rPr lang="ru-RU" sz="21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Иван </a:t>
            </a:r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 неосторожном </a:t>
            </a:r>
            <a:r>
              <a:rPr lang="ru-RU" sz="21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падении </a:t>
            </a:r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получил сотрясение мозга с поражением слуховых органов. Это обстоятельство заставило родителей Арнольда отдать </a:t>
            </a:r>
            <a:r>
              <a:rPr lang="ru-RU" sz="21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1811 г</a:t>
            </a:r>
            <a:r>
              <a:rPr lang="ru-RU" sz="21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Санкт-Петербургское училище глухонемых. В 1816 г. он был отправлен в </a:t>
            </a:r>
            <a:r>
              <a:rPr lang="ru-RU" sz="21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Берлинскую </a:t>
            </a:r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академию художеств, причем одновременно посещал в Берлине училище глухонемых. Для дальнейшего </a:t>
            </a:r>
            <a:r>
              <a:rPr lang="ru-RU" sz="21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1819 г</a:t>
            </a:r>
            <a:r>
              <a:rPr lang="ru-RU" sz="21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Арнольд перешел в пансион доктора K. Ланга (близ Дрездена), где и закончил свое общее образование. Поступив в 1822 г. в </a:t>
            </a:r>
            <a:r>
              <a:rPr lang="ru-RU" sz="21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Дрезденскую </a:t>
            </a:r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академию художеств, Арнольд через два года окончил в ней курс с серебряной</a:t>
            </a:r>
            <a:r>
              <a:rPr lang="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медалью и дипломом на звание художника. Однако </a:t>
            </a:r>
            <a:r>
              <a:rPr lang="ru-RU" sz="21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карьера художника </a:t>
            </a:r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привлекала его и, вернувшись в Россию, он решил посвятить свою жизнь глухонемым. Для ознакомления </a:t>
            </a:r>
            <a:r>
              <a:rPr lang="ru-RU" sz="21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методами </a:t>
            </a:r>
            <a:r>
              <a:rPr lang="ru-RU" sz="21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r>
              <a:rPr lang="" sz="21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2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глухих </a:t>
            </a:r>
            <a:r>
              <a:rPr lang="ru-RU" sz="212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Арнольд снова отправился за границу и два года провел в Берлине, Лейпциге, Штутгарте, Гейдельберге и других городах.</a:t>
            </a: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t="7017" b="7017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Иван Карлович Арнольд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25.09.1805 г. -27.04.1891 г. </a:t>
            </a:r>
          </a:p>
        </p:txBody>
      </p:sp>
      <p:sp>
        <p:nvSpPr>
          <p:cNvPr id="13" name="Текст. поле 7"/>
          <p:cNvSpPr txBox="1"/>
          <p:nvPr/>
        </p:nvSpPr>
        <p:spPr>
          <a:xfrm>
            <a:off x="205312" y="7480700"/>
            <a:ext cx="4849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первый русский сурдопедагог, основатель первого училища</a:t>
            </a:r>
            <a:b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для глухонемых в Москве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 слуха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46" y="8888156"/>
            <a:ext cx="1452186" cy="14120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566669" y="9295364"/>
            <a:ext cx="313570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900" dirty="0">
                <a:solidFill>
                  <a:prstClr val="black"/>
                </a:solidFill>
                <a:latin typeface="Montserrat Medium" panose="00000600000000000000" pitchFamily="2" charset="-52"/>
              </a:rPr>
              <a:t>Биография </a:t>
            </a:r>
          </a:p>
          <a:p>
            <a:pPr lvl="0" algn="r"/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И.К. Арнольда</a:t>
            </a:r>
            <a:endParaRPr lang="ru-RU" sz="1900" dirty="0">
              <a:solidFill>
                <a:prstClr val="black"/>
              </a:solidFill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188451"/>
            <a:ext cx="8083307" cy="722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Уроженец Баку Игорь Мельников оглох в девять лет от болезни. Потеря слуха отняла у мальчика окружающие звуки: люди, радио, телевизор стали</a:t>
            </a:r>
            <a:r>
              <a:rPr lang="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него чужими. С тех пор </a:t>
            </a:r>
            <a:r>
              <a:rPr lang="ru-RU" sz="21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мечта, </a:t>
            </a:r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если не слышать, то </a:t>
            </a:r>
            <a:r>
              <a:rPr lang="ru-RU" sz="21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понимать </a:t>
            </a:r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1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прежде </a:t>
            </a:r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все, что говорят, стала его самым горячим желанием. Синхронные </a:t>
            </a:r>
            <a:r>
              <a:rPr lang="ru-RU" sz="21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тексты </a:t>
            </a:r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 фильмам — субтитры — вот совсем не многое, что хотел для себя молодой человек. И у него получилось. Правда, то, что он делал всего лишь «для себя», стало для всех таких, как он...</a:t>
            </a:r>
          </a:p>
          <a:p>
            <a:pPr algn="just"/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Первой идеей Игоря Мельникова была конструкция аппарата «параллельного» субтитрования кинофильмов в кинотеатре. Фильм шел на экране, а на изображение проецировались тексты диалогов. Это было в 1964 году. Новинка вызвала ажиотаж у глухих людей. Сперва зал кинотеатра в Баку, а затем зал Московского театра мимики и </a:t>
            </a:r>
            <a:r>
              <a:rPr lang="ru-RU" sz="21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жестов, </a:t>
            </a:r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где показывались фильмы с субтитрами, собирали аншлаг. Позже опытная установка во множестве копий разошлась по всему Советскому Союзу.</a:t>
            </a:r>
          </a:p>
          <a:p>
            <a:pPr algn="just"/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Позже Игорь Федорович по приглашению Всероссийского общества глухих (ВОГ) переехал из Баку в Москву и стал работать в центральном правлении </a:t>
            </a:r>
            <a:r>
              <a:rPr lang="ru-RU" sz="21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ВОГ. Мельников </a:t>
            </a:r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переключился на  субтитрование. </a:t>
            </a:r>
          </a:p>
          <a:p>
            <a:pPr algn="just"/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Помимо этого Игорь Федорович при поддержке ВОГ организовал на Первом канале группу сурдопереводчиков жестового языка, которые переводили для глухих новости и передачи.</a:t>
            </a:r>
          </a:p>
          <a:p>
            <a:pPr algn="just"/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Заслуги разработчика отечественных скрытых субтитров были оценены по достоинству: Игорю Федоровичу было присвоено звание «Заслуженный работник социальной защиты населения РФ», он был удостоен высшего звания</a:t>
            </a:r>
            <a:r>
              <a:rPr lang="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общества</a:t>
            </a:r>
            <a:r>
              <a:rPr lang="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глухих «Почётный член ВОГ», награжден нагрудным знаком ВОГ «За особые заслуги» 2 степени.</a:t>
            </a: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l="10083" r="10083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56148"/>
            <a:ext cx="4509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Игорь Фёдорович Мельников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12.03.1935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г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. – 2012 г.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ea typeface="NSimSun" panose="02020603020101020101" pitchFamily="49" charset="0"/>
              <a:cs typeface="Arial" panose="020B0604020202020204" pitchFamily="34" charset="0"/>
            </a:endParaRPr>
          </a:p>
        </p:txBody>
      </p:sp>
      <p:sp>
        <p:nvSpPr>
          <p:cNvPr id="13" name="Текст. поле 7"/>
          <p:cNvSpPr txBox="1"/>
          <p:nvPr/>
        </p:nvSpPr>
        <p:spPr>
          <a:xfrm>
            <a:off x="205312" y="7744836"/>
            <a:ext cx="4849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Изобретатель отечественных субтитров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sz="32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слуха</a:t>
            </a:r>
          </a:p>
        </p:txBody>
      </p:sp>
      <p:pic>
        <p:nvPicPr>
          <p:cNvPr id="2" name="Изображение 7"/>
          <p:cNvPicPr>
            <a:picLocks noChangeAspect="1"/>
          </p:cNvPicPr>
          <p:nvPr/>
        </p:nvPicPr>
        <p:blipFill>
          <a:blip r:embed="rId7"/>
          <a:srcRect l="83155" t="62228" r="7704" b="23442"/>
          <a:stretch/>
        </p:blipFill>
        <p:spPr>
          <a:xfrm>
            <a:off x="3876125" y="8908831"/>
            <a:ext cx="1411673" cy="1383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528" y="9596994"/>
            <a:ext cx="363759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900" dirty="0">
                <a:latin typeface="Montserrat Medium" panose="00000600000000000000" pitchFamily="2" charset="-52"/>
              </a:rPr>
              <a:t>Интервью с Игорем Федоровичем, 2005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pic>
        <p:nvPicPr>
          <p:cNvPr id="9" name="Изображение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94312" y="8874652"/>
            <a:ext cx="1417813" cy="141781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366095"/>
            <a:ext cx="8083307" cy="8448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6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Прославленный </a:t>
            </a: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американский кинорежиссер, номинант</a:t>
            </a:r>
            <a:b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лауреат множества премий собрал комбо из огромного количества фобий, неврозов и расстройств. Несмотря на это, он признанный гений кинематографа. Почти каждый год</a:t>
            </a:r>
            <a:b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 него выходит новый фильм, к тому же он дает дорогу новым звездам (благодаря ему засверкали Скарлетт Йоханссон и Пенелопа Крус).</a:t>
            </a:r>
          </a:p>
          <a:p>
            <a:pPr algn="just"/>
            <a:r>
              <a:rPr lang="ru-RU" sz="236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Впервые </a:t>
            </a: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заявив о себе в 1954 году в качестве сценариста популярных ТВ-программ, он и по сей день является одним из величайших и наиболее влиятельных кинорежиссеров</a:t>
            </a:r>
            <a:b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истории.</a:t>
            </a:r>
          </a:p>
          <a:p>
            <a:pPr algn="just"/>
            <a:r>
              <a:rPr lang="ru-RU" sz="2361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Вуди</a:t>
            </a:r>
            <a:r>
              <a:rPr lang="ru-RU" sz="236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Аллен сумел создать новый жанр – «интеллектуальную комедию» – и подарить зрителям множество легендарных картин: «Энни Холл», «Полночь в Париже», «Манхэттен», «Матч-пойнт» и др.</a:t>
            </a:r>
          </a:p>
          <a:p>
            <a:pPr algn="just"/>
            <a:r>
              <a:rPr lang="ru-RU" sz="236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его счету почти 60 фильмов. </a:t>
            </a:r>
            <a:endParaRPr lang="ru-RU" sz="2361" dirty="0">
              <a:solidFill>
                <a:srgbClr val="002060"/>
              </a:solidFill>
              <a:highlight>
                <a:srgbClr val="FFFFFF"/>
              </a:highligh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36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Вуди Аллена несомненный комический талант и любовь</a:t>
            </a:r>
            <a:b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 старомодному джазу. Кстати, он играет и сам — у него небольшая группа, и он выступает с концертами время</a:t>
            </a:r>
            <a:b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от времени. Помимо кино он изучает театр и литературу</a:t>
            </a:r>
            <a:b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даже поставил оперу Пуччини «Джанни </a:t>
            </a:r>
            <a:r>
              <a:rPr lang="ru-RU" sz="2361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Скикки</a:t>
            </a: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 в 2008 году.</a:t>
            </a:r>
          </a:p>
          <a:p>
            <a:pPr algn="just"/>
            <a:endParaRPr lang="ru-RU" sz="236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l="32248" r="16061"/>
          <a:stretch/>
        </p:blipFill>
        <p:spPr>
          <a:xfrm flipH="1"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261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29" b="1" dirty="0" err="1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Вуди</a:t>
            </a:r>
            <a:r>
              <a:rPr lang="ru-RU" sz="4329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 </a:t>
            </a:r>
            <a:r>
              <a:rPr lang="ru-RU" sz="4329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Аллен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Родился 01.12.1935 года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Нью-Йорке</a:t>
            </a:r>
          </a:p>
          <a:p>
            <a:pPr algn="ctr"/>
            <a:endParaRPr lang="en-US" sz="6493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Текст. поле 7"/>
          <p:cNvSpPr txBox="1"/>
          <p:nvPr/>
        </p:nvSpPr>
        <p:spPr>
          <a:xfrm>
            <a:off x="205312" y="7184081"/>
            <a:ext cx="48495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 американский режиссер, продюсер и актер-комик. </a:t>
            </a:r>
            <a:r>
              <a:rPr lang="ru-RU" sz="2200" dirty="0" smtClean="0">
                <a:ea typeface="Liberation Sans" panose="020B0604020202020204" charset="0"/>
                <a:cs typeface="Times New Roman" panose="02020603050405020304" pitchFamily="18" charset="0"/>
              </a:rPr>
              <a:t>Четырёхкратный </a:t>
            </a:r>
            <a: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обладатель премии "Оскар", писатель, автор многочисленных рассказов </a:t>
            </a:r>
            <a:b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 пьес</a:t>
            </a:r>
            <a:r>
              <a:rPr lang="ru-RU" sz="2200" dirty="0" smtClean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.</a:t>
            </a:r>
            <a:endParaRPr lang="ru-RU" sz="2200" dirty="0">
              <a:ea typeface="NSimSun" panose="02020603020101020101" pitchFamily="49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74525" y="503409"/>
            <a:ext cx="1556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РАС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312" y="9285425"/>
            <a:ext cx="3637597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900" dirty="0">
                <a:latin typeface="Montserrat Medium" panose="00000600000000000000" pitchFamily="2" charset="-52"/>
              </a:rPr>
              <a:t>Комедийная драма  Манхэттен /</a:t>
            </a:r>
            <a:r>
              <a:rPr lang="en-US" sz="1900" dirty="0">
                <a:latin typeface="Futura Bk BT" panose="020B0502020204020303" pitchFamily="34" charset="0"/>
              </a:rPr>
              <a:t> Manhattan (1979)</a:t>
            </a:r>
            <a:endParaRPr lang="ru-RU" sz="1900" dirty="0">
              <a:latin typeface="Montserrat Medium" panose="00000600000000000000" pitchFamily="2" charset="-52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242951"/>
            <a:ext cx="8083307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 своем рождении ученый писал: «Появился новый гражданин вселенной, Константин Циолковский».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Циолковский рос непоседой: лазал по крышам домов и деревьям, прыгал с большой высоты. Родители называли его «птицей».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Зимой 1868 года Циолковский заболел скарлатиной и из-за осложнений почти полностью оглох. После болезни мальчик замкнулся и стал мастерить: он рисовал чертежи машин с крыльями и даже создал агрегат, который двигался за счет силы пара. Константин пытался учиться в обычной школе, но не преуспел. Через три года Циолковского отчислили за неуспеваемость. Ни в каком образовательном заведении он более не учился и остался самоучкой. Когда Циолковскому было 14, отец заглянул в его мастерскую. В ней он обнаружил самодвижущиеся коляски, ветряные мельницы, самодельную астролябию и много других удивительных механизмов. Отец дал сыну денег и отправил поступать в Москву, в Высшее техническое училище (ныне МГТУ им. Баумана​). До Москвы Константин доехал, но поступать в училище не стал. Вместо этого он записался в единственную городскую бесплатную библиотеку — Чертковскую — и углубился в самостоятельное изучение наук.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Сделанные им открытия во многом предопределили развитие отечественной космонавтики. Помимо собственно технических разработок, Циолковский много думал над философскими проблемами космоса. Впоследствии он назвал гуманитарный блок своих изысканий «космической философией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2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t="469" b="469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56148"/>
            <a:ext cx="450910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Константин Эдуардович Циолковский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17.09.1857 г. – 19.09.1935 г.</a:t>
            </a:r>
          </a:p>
        </p:txBody>
      </p:sp>
      <p:sp>
        <p:nvSpPr>
          <p:cNvPr id="13" name="Текст. поле 7"/>
          <p:cNvSpPr txBox="1"/>
          <p:nvPr/>
        </p:nvSpPr>
        <p:spPr>
          <a:xfrm>
            <a:off x="205312" y="7292847"/>
            <a:ext cx="4849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русский ученый и изобретатель, основоположник космонавтики</a:t>
            </a:r>
            <a:b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 теории освоения космического пространства. 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sz="32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слуха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2892" y="9615355"/>
            <a:ext cx="325702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900" dirty="0">
                <a:latin typeface="Montserrat Medium" panose="00000600000000000000" pitchFamily="2" charset="-52"/>
              </a:rPr>
              <a:t>Биография</a:t>
            </a:r>
          </a:p>
          <a:p>
            <a:pPr algn="r"/>
            <a:r>
              <a:rPr lang="ru-RU" sz="1900" dirty="0" smtClean="0">
                <a:latin typeface="Montserrat Medium" panose="00000600000000000000" pitchFamily="2" charset="-52"/>
              </a:rPr>
              <a:t>К.Э. Циолковского</a:t>
            </a:r>
            <a:endParaRPr lang="en-US" sz="1900" dirty="0">
              <a:latin typeface="Montserrat Medium" panose="000006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03160" y="8908831"/>
            <a:ext cx="1383632" cy="1383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308804"/>
            <a:ext cx="8083307" cy="714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7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1962 году окончил Оксфордский университет и начал занятия теоретической физикой. Тогда же у Хокинга стали проявляться признаки бокового амиотрофического склероза, которые привели к параличу. После операции на горле в 1985 году Стивен Хокинг потерял способность говорить. У него </a:t>
            </a:r>
            <a:r>
              <a:rPr lang="ru-RU" sz="217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двигались </a:t>
            </a:r>
            <a:r>
              <a:rPr lang="ru-RU" sz="217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только пальцы правой руки, которыми он </a:t>
            </a:r>
            <a:r>
              <a:rPr lang="ru-RU" sz="217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управлял </a:t>
            </a:r>
            <a:r>
              <a:rPr lang="ru-RU" sz="217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своим креслом и специальным компьютером, который за него </a:t>
            </a:r>
            <a:r>
              <a:rPr lang="ru-RU" sz="217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говорил. </a:t>
            </a:r>
            <a:r>
              <a:rPr lang="ru-RU" sz="217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Стивен Хокинг занимал должность </a:t>
            </a:r>
            <a:r>
              <a:rPr lang="ru-RU" sz="217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Лукасовского</a:t>
            </a:r>
            <a:r>
              <a:rPr lang="ru-RU" sz="217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профессора математики в Кембриджском </a:t>
            </a:r>
            <a:r>
              <a:rPr lang="ru-RU" sz="217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университете, </a:t>
            </a:r>
            <a:r>
              <a:rPr lang="ru-RU" sz="217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которую три столетия назад занимал Исаак Ньютон. Несмотря на тяжелую болезнь, Хокинг вёл активную жизнь. В 2007 году он совершил полет в невесомости на специальном самолете и объявил, что намерен в 2009 году совершить суборбитальный полет на космоплане. Стивен Хокинг является автором нескольких документальных фильмов о Вселенной. Кроме прочих заслуг и достижений в сфере науки, Стивен Хокинг прославился и в другой области. Он написал несколько книг. Первой его работой стала книга, вышедшая в 1988 году «Краткая история времени</a:t>
            </a:r>
            <a:r>
              <a:rPr lang="ru-RU" sz="217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17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доныне остается бестселлером.</a:t>
            </a:r>
          </a:p>
          <a:p>
            <a:pPr algn="just"/>
            <a:r>
              <a:rPr lang="ru-RU" sz="217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Также ученый стал автором книг «Черные дыры и молодые вселенные», «Мир в ореховой скорлупе». В 2005 году он написал ещё одну книгу «Кратчайшая история времени</a:t>
            </a:r>
            <a:r>
              <a:rPr lang="ru-RU" sz="217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17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7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sz="217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 своей дочерью Стивен Хокинг написал книгу для детей «</a:t>
            </a:r>
            <a:r>
              <a:rPr lang="ru-RU" sz="217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Джорж</a:t>
            </a:r>
            <a:r>
              <a:rPr lang="ru-RU" sz="217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и тайны Вселенной», которая была выпущена в </a:t>
            </a:r>
            <a:r>
              <a:rPr lang="ru-RU" sz="217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2006 году.</a:t>
            </a:r>
            <a:endParaRPr lang="ru-RU" sz="217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7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2015 году состоялась премьера полнометражного художественного фильма «Вселенная Стивена </a:t>
            </a:r>
            <a:r>
              <a:rPr lang="ru-RU" sz="217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Хокинга</a:t>
            </a:r>
            <a:r>
              <a:rPr lang="ru-RU" sz="217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17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l="19645" r="19645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56148"/>
            <a:ext cx="4509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Стивен Уильям Хокинг 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8.01.1942 г. – 14.03.2018 г.</a:t>
            </a:r>
          </a:p>
        </p:txBody>
      </p:sp>
      <p:sp>
        <p:nvSpPr>
          <p:cNvPr id="13" name="Текст. поле 7"/>
          <p:cNvSpPr txBox="1"/>
          <p:nvPr/>
        </p:nvSpPr>
        <p:spPr>
          <a:xfrm>
            <a:off x="228981" y="6749639"/>
            <a:ext cx="48495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Известный английский физик‑теоретик и астрофизик, автор теории о </a:t>
            </a:r>
            <a:r>
              <a:rPr lang="ru-RU" sz="2200" dirty="0" smtClean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первичных черных дырах и </a:t>
            </a:r>
            <a: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многих других, учёный с мировым </a:t>
            </a:r>
            <a:r>
              <a:rPr lang="ru-RU" sz="2200" dirty="0" smtClean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именем. </a:t>
            </a:r>
          </a:p>
          <a:p>
            <a:pPr algn="just"/>
            <a:r>
              <a:rPr lang="ru-RU" sz="1600" dirty="0" smtClean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Директор </a:t>
            </a:r>
            <a:r>
              <a:rPr lang="ru-RU" sz="16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по научной работе Центра теоретической космологии Кембриджского университета, почётный член Королевского общества искусств, пожизненный член Папской академии наук, </a:t>
            </a:r>
            <a:r>
              <a:rPr lang="ru-RU" sz="1600" dirty="0" smtClean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был </a:t>
            </a:r>
          </a:p>
          <a:p>
            <a:pPr algn="just"/>
            <a:r>
              <a:rPr lang="ru-RU" sz="1600" dirty="0" smtClean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удостоен </a:t>
            </a:r>
            <a:r>
              <a:rPr lang="ru-RU" sz="16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Президентской </a:t>
            </a:r>
            <a:r>
              <a:rPr lang="ru-RU" sz="1600" dirty="0" smtClean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медали </a:t>
            </a:r>
            <a:r>
              <a:rPr lang="ru-RU" sz="16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Свободы. 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07552" y="503409"/>
            <a:ext cx="822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 опорно-двигательного аппарата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40" y="9053849"/>
            <a:ext cx="1238614" cy="12386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H="1">
            <a:off x="811369" y="9543245"/>
            <a:ext cx="295755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900" i="1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Документальный фильм </a:t>
            </a:r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«Моя краткая история»</a:t>
            </a:r>
            <a:endParaRPr lang="en-US" sz="1900" dirty="0">
              <a:solidFill>
                <a:prstClr val="black"/>
              </a:solidFill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308804"/>
            <a:ext cx="8083307" cy="634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Итальянский оперный певец Андреа Бочелли с детства испытывал проблемы со зрением и, несмотря на 12 операций, к 12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годам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полностью ослеп. Изначально пение для него было лишь простым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увлечением.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вою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жизнь он планировал связать с юриспруденцией и даже окончил юридический факультет университета в Пизе.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Однако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все изменилось в тот момент, когда он поехал в Турин и стал учеником знаменитого итальянского тенора Франко Корелли. А в начале 90-х годов его услышал Лучано Паваротти и пригласил принять участие в фестивале. С этого и началась популярность Бочелли.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Несмотря на слепоту, он стал одним из наиболее запоминающихся голосов современный оперы и поп-музыки. Бочелли одинаково хорошо удается и исполнение классического репертуара, и поп-баллад. Он записал дуэты с Селин Дион, Сарой Брайтман, Эросом Рамазотти и Эл Жарре.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данный момент в копилке Андреа Бочелли 18 студийных альбомов, 8 опер, более 10 синглов и 20 дуэтных композиций.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2023 певец году выпустил саундтрек к комедии «Уикенд с батей» и принял участие в трех сериалах в качестве приглашенной звезды. </a:t>
            </a: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l="19598" r="19598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203027" y="5656148"/>
            <a:ext cx="4851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Андреа Бочелли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22.09.1958 г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. – настоящее время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NSimSun" panose="02020603020101020101" pitchFamily="49" charset="0"/>
              <a:cs typeface="Arial" panose="020B0604020202020204" pitchFamily="34" charset="0"/>
            </a:endParaRPr>
          </a:p>
        </p:txBody>
      </p:sp>
      <p:sp>
        <p:nvSpPr>
          <p:cNvPr id="13" name="Текст. поле 7"/>
          <p:cNvSpPr txBox="1"/>
          <p:nvPr/>
        </p:nvSpPr>
        <p:spPr>
          <a:xfrm>
            <a:off x="203027" y="6686050"/>
            <a:ext cx="4849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итальянский оперный тенор, исполнитель классической</a:t>
            </a:r>
            <a:b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 популярной музыки, мультиинструменталист, автор песен и продюсер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sz="32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зрения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8529" y="9318330"/>
            <a:ext cx="346385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900" dirty="0" err="1" smtClean="0">
                <a:latin typeface="Montserrat Medium" panose="00000600000000000000" pitchFamily="2" charset="-52"/>
              </a:rPr>
              <a:t>Андреа</a:t>
            </a:r>
            <a:r>
              <a:rPr lang="ru-RU" sz="1900" dirty="0" smtClean="0">
                <a:latin typeface="Montserrat Medium" panose="00000600000000000000" pitchFamily="2" charset="-52"/>
              </a:rPr>
              <a:t> </a:t>
            </a:r>
            <a:r>
              <a:rPr lang="ru-RU" sz="1900" dirty="0" err="1" smtClean="0">
                <a:latin typeface="Montserrat Medium" panose="00000600000000000000" pitchFamily="2" charset="-52"/>
              </a:rPr>
              <a:t>Бочелли</a:t>
            </a:r>
            <a:r>
              <a:rPr lang="ru-RU" sz="1900" dirty="0" smtClean="0">
                <a:latin typeface="Montserrat Medium" panose="00000600000000000000" pitchFamily="2" charset="-52"/>
              </a:rPr>
              <a:t>: </a:t>
            </a:r>
            <a:r>
              <a:rPr lang="ru-RU" sz="1900" i="1" dirty="0" smtClean="0">
                <a:latin typeface="Montserrat Medium" panose="00000600000000000000" pitchFamily="2" charset="-52"/>
              </a:rPr>
              <a:t>музыкальный альбом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44" y="8899301"/>
            <a:ext cx="1393162" cy="1393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308804"/>
            <a:ext cx="8083307" cy="7595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Многие называют этого ученого отцом современной науки.</a:t>
            </a:r>
            <a:r>
              <a:rPr lang="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Итальянский ученый был настоящим провидцем, хотя и обладал слабым зрением.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Родился Галилей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Пизе, Италия. Он стал астрономом и изобретателем, который своими теориями о месте Земли во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Вселенной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помог сформироваться современной науке в нынешнем виде. Считается, что именно Галилей придумал современный телескоп, компас и термометр. Этот ученый стал первым, взглянувшим на планеты и звезды с помощью телескопа. Во время своих наблюдений он отметил важный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факт: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Солнце и планеты вращаются вокруг Земли, как считалось ранее, а наоборот. Такие выводы навсегда изменили развитие астрономии, но и породили конфликт с католической церковью. Она предала его суду за его преступления, вынудив ученого сознаться в своих заблуждениях. Галилей под нажимом признал, что Земля все же является центром Вселенной. Чтобы избежать заключения в тюрьме, Галилей согласился остаток своей жизни провести под домашним арестом во Флоренции. В это время зрение ученого начало стремительно ухудшаться вплоть до слепоты. Причиной тому стали катаракта и глаукома. Хотя Галилей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практически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ослеп и был прикован к своему дому, он все равно продолжал учиться, придумывать и писать до самой своей смерти.</a:t>
            </a: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l="21327" r="21327"/>
          <a:stretch/>
        </p:blipFill>
        <p:spPr>
          <a:xfrm>
            <a:off x="417427" y="598562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56148"/>
            <a:ext cx="4509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Галилео Галилей</a:t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15.02.1564 г. - 08.01.1642 г.</a:t>
            </a:r>
          </a:p>
        </p:txBody>
      </p:sp>
      <p:sp>
        <p:nvSpPr>
          <p:cNvPr id="13" name="Текст. поле 7"/>
          <p:cNvSpPr txBox="1"/>
          <p:nvPr/>
        </p:nvSpPr>
        <p:spPr>
          <a:xfrm>
            <a:off x="225663" y="6832603"/>
            <a:ext cx="4848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величайший мыслитель эпохи Ренессанса, основоположник современной механики, физики</a:t>
            </a:r>
            <a:b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 астрономии, последователь идей Коперника, предшественник Ньютона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 зрения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40" y="8869311"/>
            <a:ext cx="1423151" cy="14231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7428" y="9516118"/>
            <a:ext cx="342375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900" i="1" dirty="0">
                <a:solidFill>
                  <a:prstClr val="black"/>
                </a:solidFill>
                <a:latin typeface="Montserrat Medium" panose="00000600000000000000" pitchFamily="2" charset="-52"/>
              </a:rPr>
              <a:t>Документальный фильм </a:t>
            </a:r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«Фильм о Галилео» </a:t>
            </a:r>
            <a:r>
              <a:rPr lang="ru-RU" sz="16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(1996)</a:t>
            </a:r>
            <a:endParaRPr lang="en-US" sz="1600" dirty="0">
              <a:solidFill>
                <a:prstClr val="black"/>
              </a:solidFill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356225" y="1077989"/>
            <a:ext cx="8083307" cy="783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Основоположник новой французской поэзии Пьер </a:t>
            </a:r>
            <a:r>
              <a:rPr lang="ru-RU" sz="206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Ронсар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родился в родовом замке </a:t>
            </a:r>
            <a:r>
              <a:rPr lang="ru-RU" sz="20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Ла-</a:t>
            </a:r>
            <a:r>
              <a:rPr lang="ru-RU" sz="2060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Поссоньер</a:t>
            </a:r>
            <a:r>
              <a:rPr lang="ru-RU" sz="20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провинции </a:t>
            </a:r>
            <a:r>
              <a:rPr lang="ru-RU" sz="206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Вандомуа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Отец его был военачальником и влиятельным придворным </a:t>
            </a:r>
            <a:r>
              <a:rPr lang="ru-RU" sz="20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короля 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Франциска I. Десятилетним мальчиком </a:t>
            </a:r>
            <a:r>
              <a:rPr lang="ru-RU" sz="206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Ронсар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стал пажом 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 сыновьях короля. Позже он состоял на службе у других членов королевского дома, а когда вырос, участвовал в разных дипломатических миссиях, побывал в Шотландии, Германии, Италии и других странах </a:t>
            </a:r>
            <a:r>
              <a:rPr lang="ru-RU" sz="20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Европы.</a:t>
            </a:r>
          </a:p>
          <a:p>
            <a:pPr algn="just"/>
            <a:r>
              <a:rPr lang="ru-RU" sz="20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восемнадцать лет юношу поразила внезапная глухота, прервавшая его карьеру. После этого </a:t>
            </a:r>
            <a:r>
              <a:rPr lang="ru-RU" sz="206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Ронсар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полностью ушел в изучение наук и поэзию. В 1550 г. он дебютировал с первым поэтическим сборником «Оды», в котором подражал «бурному» стилю древнегреческого поэта Пиндара. Вскоре пришла слава, не покидавшая потом поэта до самого смертного часа. Через несколько лет она перешагнула границы Франции и сделалась </a:t>
            </a:r>
            <a:r>
              <a:rPr lang="ru-RU" sz="20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европейской.</a:t>
            </a:r>
          </a:p>
          <a:p>
            <a:pPr algn="just"/>
            <a:r>
              <a:rPr lang="ru-RU" sz="2060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Ронсар</a:t>
            </a:r>
            <a:r>
              <a:rPr lang="ru-RU" sz="20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неизменно пользовался при французском дворе большим влиянием, иностранные государи осыпали его знаками дружбы и уважения</a:t>
            </a:r>
            <a:r>
              <a:rPr lang="ru-RU" sz="20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творческой деятельности </a:t>
            </a:r>
            <a:r>
              <a:rPr lang="ru-RU" sz="206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Ронсара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прослеживаются некоторые особенности. Центральная проблема – место поэта в обществе. Главным героем его произведений является поэт, обладающий чувством собственного достоинства и гордостью за свое предназначение доносить до людей истину и быть их наставником. Пьер де </a:t>
            </a:r>
            <a:r>
              <a:rPr lang="ru-RU" sz="206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Ронсар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считает, что поэт обладает даже</a:t>
            </a:r>
            <a:r>
              <a:rPr lang="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большей властью и могуществом, чем правители и полководцы. Особое место в его поэзии занимает природа. </a:t>
            </a:r>
            <a:r>
              <a:rPr lang="ru-RU" sz="206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Ронсар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представляет ее как единое целое с человеком. Она является источником энергии и хранительницей тайн.</a:t>
            </a:r>
          </a:p>
          <a:p>
            <a:pPr algn="just"/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Последние годы жизни поэта выдались достаточно тяжелыми. В 1574 </a:t>
            </a:r>
            <a:r>
              <a:rPr lang="ru-RU" sz="20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г. умирает 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король Карл IX, </a:t>
            </a:r>
            <a:r>
              <a:rPr lang="ru-RU" sz="206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Ронсар</a:t>
            </a:r>
            <a:r>
              <a:rPr lang="ru-RU" sz="20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впадает в немилость, но и в это время он не забывает про поэзию и продолжает писать </a:t>
            </a:r>
            <a:r>
              <a:rPr lang="ru-RU" sz="20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стихотворения. </a:t>
            </a:r>
            <a:endParaRPr lang="ru-RU" sz="206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6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t="4422" b="4422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56148"/>
            <a:ext cx="4509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Пьер де </a:t>
            </a:r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Ронсар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11.09.1524 г. - 27.12.1585 г.</a:t>
            </a:r>
          </a:p>
        </p:txBody>
      </p:sp>
      <p:sp>
        <p:nvSpPr>
          <p:cNvPr id="13" name="Текст. поле 7"/>
          <p:cNvSpPr txBox="1"/>
          <p:nvPr/>
        </p:nvSpPr>
        <p:spPr>
          <a:xfrm>
            <a:off x="228981" y="7038991"/>
            <a:ext cx="4849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знаменитый</a:t>
            </a:r>
          </a:p>
          <a:p>
            <a:pPr algn="ctr"/>
            <a:r>
              <a:rPr lang="ru-RU" sz="28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французский поэт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sz="32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слуха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82" y="8909158"/>
            <a:ext cx="1367248" cy="13833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H="1" flipV="1">
            <a:off x="137077" y="9771344"/>
            <a:ext cx="366811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Биография Пьера де </a:t>
            </a:r>
            <a:r>
              <a:rPr lang="ru-RU" sz="1900" dirty="0" err="1" smtClean="0">
                <a:solidFill>
                  <a:prstClr val="black"/>
                </a:solidFill>
                <a:latin typeface="Montserrat Medium" panose="00000600000000000000" pitchFamily="2" charset="-52"/>
              </a:rPr>
              <a:t>Ронсара</a:t>
            </a:r>
            <a:endParaRPr lang="en-US" sz="1900" dirty="0">
              <a:solidFill>
                <a:prstClr val="black"/>
              </a:solidFill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308804"/>
            <a:ext cx="8083307" cy="7595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свои 13 лет Эрик потерял зрение из-за особой формы расслоения сетчатки. Он долгое время злился и не понимал за что ему такое досталось, но через время он начал учиться жить с этим.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 скалолазании Эрик узнал случайно из газеты для слепых и заинтересовался этим видом спорта, начал ходить на скалодром и учиться этому хобби.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Спустя время он забрался на свою первую не очень большую вершину и был в восторге, с тех пор он понял, что должен продолжать заниматься этим.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Многие спрашивали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Эрика,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как слепой человек может заниматься таким опасным видом спорта, как скалолазание. Он отвечал, что ему сразу понравилось, что он должен цепляться на слух и на осязание, т. е. органы, которые работают у него лучше всего.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Эрик поставил себе цель, покорить все 7 вершин. Программа “Семь вершин” – это семь самых высоких пиков на всех континентах, то есть это Эверест, Эльбрус, Мак-Кинли, Аконкагуа, Килиманджаро, Винсон и Косцюшко.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Эрик</a:t>
            </a:r>
            <a:r>
              <a:rPr lang="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Вайхенмайер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забрался на все семьвершин, мало кто может этим похвастаться, а особенно слепой</a:t>
            </a:r>
            <a:r>
              <a:rPr lang="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человек. Ему потребовалось тринадцать лет, чтобы подняться на все вершины, и он не сдался, хотя все они были опасны даже для жизни обычного человека.</a:t>
            </a: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l="11272" r="11272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56148"/>
            <a:ext cx="4509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Эрик </a:t>
            </a:r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Вайхенмайер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23.09 1968 г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. – настоящее время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NSimSun" panose="02020603020101020101" pitchFamily="49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sz="32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зрения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981" y="9350328"/>
            <a:ext cx="3637597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900" dirty="0">
                <a:latin typeface="Montserrat Medium" panose="00000600000000000000" pitchFamily="2" charset="-52"/>
              </a:rPr>
              <a:t>Эрик </a:t>
            </a:r>
            <a:r>
              <a:rPr lang="ru-RU" sz="1900" dirty="0" err="1">
                <a:latin typeface="Montserrat Medium" panose="00000600000000000000" pitchFamily="2" charset="-52"/>
              </a:rPr>
              <a:t>Вейенмайер</a:t>
            </a:r>
            <a:r>
              <a:rPr lang="ru-RU" sz="1900" dirty="0">
                <a:latin typeface="Montserrat Medium" panose="00000600000000000000" pitchFamily="2" charset="-52"/>
              </a:rPr>
              <a:t>: человек, преодолевший все барьеры</a:t>
            </a:r>
          </a:p>
        </p:txBody>
      </p:sp>
      <p:sp>
        <p:nvSpPr>
          <p:cNvPr id="7" name="Текст. поле 7"/>
          <p:cNvSpPr txBox="1"/>
          <p:nvPr/>
        </p:nvSpPr>
        <p:spPr>
          <a:xfrm>
            <a:off x="205312" y="6830779"/>
            <a:ext cx="48495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первый в мире незрячий альпинист-скалолаз, который покорил Эверест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65129" y="8891811"/>
            <a:ext cx="1400652" cy="140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29610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308804"/>
            <a:ext cx="8083307" cy="7625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Эдуард Асадов родился в интеллигентной семье. Его отец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большевиком, работал следователем, но позже ушел в отставку, став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учителем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Будущий поэт вырос в городе Мерв (Туркестанская АССР). В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6 лет мальчик остался сиротой. Мать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могла спокойно жить там, где провела столько счастливых лет с мужем, и в 1929 году перебралась к своему отцу в Свердловск. Позже они перебрались в Москву.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Мальчик учился, в 8 лет написал свое первое стихотворение. Юный Асадов писал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стихи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обо всем, что его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окружало,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 любви, о девушках, о мечтах, о жизни. Он хотел продолжить обучение, выбирал вуз. Однако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Вторая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мировая война разрушила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планы.</a:t>
            </a:r>
            <a:endParaRPr lang="ru-RU" sz="22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Уже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через неделю Асадов пошел в военкомат и записался добровольцем на фронт. Несмотря на свой возраст, Эдуард показал себя</a:t>
            </a:r>
            <a:r>
              <a:rPr lang="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как отважный и мужественный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боец.</a:t>
            </a:r>
            <a:endParaRPr lang="ru-RU" sz="22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Асадов продолжал писать, читал сослуживцам стихи о войне, грусти, надежде. В ночь с 3 на 4 мая 1944 года Эдуард Асадов совершил настоящий подвиг. В боях за Севастополь он получил тяжелое ранение в лицо, но смог довезти боеприпасы до артиллерийской батареи. За этот подвиг герой получил орден Красной Звезды. Было сделано 12 операций. Герой выжил. Ему было всего 21 год, когда он услышал свой приговор: вечная слепота.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1946 году он поступил в Литературный институт им.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А. М. Горького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свою жизнь Асадов опубликовал целых 47 книг – внушительная цифра даже</a:t>
            </a:r>
            <a:r>
              <a:rPr lang="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для зрячего поэта.,</a:t>
            </a:r>
            <a:r>
              <a:rPr lang="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тем</a:t>
            </a:r>
            <a:r>
              <a:rPr lang="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слепого.</a:t>
            </a:r>
            <a:r>
              <a:rPr lang="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t="4239" b="4239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56148"/>
            <a:ext cx="4509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Эдуард 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Аркадьевич Асадов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07.09.1923 г. - 21.04.2004 г.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sz="32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зрения</a:t>
            </a:r>
          </a:p>
        </p:txBody>
      </p:sp>
      <p:sp>
        <p:nvSpPr>
          <p:cNvPr id="7" name="Текст. поле 7"/>
          <p:cNvSpPr txBox="1"/>
          <p:nvPr/>
        </p:nvSpPr>
        <p:spPr>
          <a:xfrm>
            <a:off x="228981" y="7287364"/>
            <a:ext cx="4849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советский поэт и писатель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70" y="8918579"/>
            <a:ext cx="1373883" cy="13738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H="1" flipV="1">
            <a:off x="579550" y="9210967"/>
            <a:ext cx="312282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Передача </a:t>
            </a:r>
            <a:r>
              <a:rPr lang="ru-RU" sz="190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о писателе </a:t>
            </a:r>
            <a:endParaRPr lang="ru-RU" sz="1900" dirty="0" smtClean="0">
              <a:solidFill>
                <a:prstClr val="black"/>
              </a:solidFill>
              <a:latin typeface="Montserrat Medium" panose="00000600000000000000" pitchFamily="2" charset="-52"/>
            </a:endParaRPr>
          </a:p>
          <a:p>
            <a:pPr lvl="0" algn="r"/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«Чтобы верили </a:t>
            </a:r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…»(</a:t>
            </a:r>
            <a:r>
              <a:rPr lang="ru-RU" sz="16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2015)</a:t>
            </a:r>
            <a:endParaRPr lang="ru-RU" sz="1600" dirty="0">
              <a:solidFill>
                <a:prstClr val="black"/>
              </a:solidFill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308804"/>
            <a:ext cx="8083307" cy="7412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1987 по 1989 года</a:t>
            </a:r>
            <a:r>
              <a:rPr lang="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Поддубный служил в Ракетных Войсках Стратегического Назначения в городе Ужуре Красноярского края. Уволился в звании сержанта. 7 июля 1989 года получил травму позвоночника, после которой передвигается только в инвалидной коляске. </a:t>
            </a:r>
          </a:p>
          <a:p>
            <a:pPr algn="just"/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1995 году окончил Новокузнецкое училище-интернат для инвалидов по специальностям «часовщик» и «радиомеханик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», а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два года спустя открыл фирму по ремонту электроники. </a:t>
            </a:r>
          </a:p>
          <a:p>
            <a:pPr algn="just"/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 1997 года С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.А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3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Поддубный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начал профессионально 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заниматься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настольным теннисом, принимал участие в </a:t>
            </a:r>
            <a:r>
              <a:rPr lang="ru-RU" sz="2300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Парасибириадах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2006 году принят в союз журналистов.</a:t>
            </a:r>
          </a:p>
          <a:p>
            <a:pPr algn="just"/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2007 году окончил </a:t>
            </a:r>
            <a:r>
              <a:rPr lang="ru-RU" sz="23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Осинниковский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горнотехнический колледж по специальности «Государственное и муниципальное управление».</a:t>
            </a:r>
          </a:p>
          <a:p>
            <a:pPr algn="just"/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2008 и 2012 годах представлял Россию на Паралимпийских играх в Пекине. В 2010 году выиграл чемпионат мира в Корее.  В 2011 году стал призёром чемпионата Европы в Хорватии. В 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этом же году был избран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депутатом Государственной Думы шестого созыва от Кемеровской области.</a:t>
            </a:r>
          </a:p>
          <a:p>
            <a:pPr algn="just"/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2014 году окончил Российскую академию народного хозяйства и государственной службы при Президенте Российской Федерации.</a:t>
            </a:r>
          </a:p>
          <a:p>
            <a:pPr algn="just"/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Сергей Анатольевич является инициатором 74 законопроектов в Государственной Думе.</a:t>
            </a: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6"/>
          <a:srcRect l="150" r="150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586842"/>
            <a:ext cx="4509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Сергей Анатольевич Поддубный</a:t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01.10.1968 г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. 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настоящее время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ea typeface="NSimSun" panose="02020603020101020101" pitchFamily="49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75554" y="7287364"/>
            <a:ext cx="46729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Депутат Государственной Думы шестого созыва. Член политической партии «Единая Россия». Заслуженный мастер спорта по настольному теннису, победитель и призёр чемпионатов мира, Европы и России по настольному теннису среди инвалидов.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07552" y="503409"/>
            <a:ext cx="822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 опорно-двигательного аппарата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8968165"/>
            <a:ext cx="1324298" cy="13242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H="1">
            <a:off x="605307" y="9465972"/>
            <a:ext cx="313895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Биография </a:t>
            </a:r>
          </a:p>
          <a:p>
            <a:pPr lvl="0" algn="r"/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С.А. </a:t>
            </a:r>
            <a:r>
              <a:rPr lang="ru-RU" sz="1900" dirty="0" err="1" smtClean="0">
                <a:solidFill>
                  <a:prstClr val="black"/>
                </a:solidFill>
                <a:latin typeface="Montserrat Medium" panose="00000600000000000000" pitchFamily="2" charset="-52"/>
              </a:rPr>
              <a:t>Поддубного</a:t>
            </a:r>
            <a:endParaRPr lang="ru-RU" sz="1900" dirty="0">
              <a:solidFill>
                <a:prstClr val="black"/>
              </a:solidFill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366095"/>
            <a:ext cx="8083307" cy="859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его счету более 16 фильмов, среди которых нашумевшие «</a:t>
            </a:r>
            <a:r>
              <a:rPr lang="ru-RU" sz="23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Спатрак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», «Космическая одиссея 2001 года», «С широко закрытыми глазами», «Лолита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3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У Стэнли Кубрика был диагностирован синдром Аспергера. Трудности с социализацией и в общении с людьми, странные привычки — все это не помешало ему стать одним из лучших деятелей кино. Стэнли Кубрик жил по своим законам</a:t>
            </a:r>
            <a:b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правилам, не позволяя обществу влиять на него и его творчество. В отличие от многих режиссеров своего 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времени,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он с удовольствием экранизировал литературные первоисточники. 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Стэнли Кубрик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считал, что может улучшить романы, не являющиеся 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шедеврами (таковыми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для него были «Сияние» Стивена Кинга, «Заводной апельсин» Энтони </a:t>
            </a:r>
            <a:r>
              <a:rPr lang="ru-RU" sz="23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Бёрджесса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и «Лолита» Владимира 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Набокова).</a:t>
            </a:r>
            <a:endParaRPr lang="ru-RU" sz="23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Кубрик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известен своей отличной игрой в шахматы, успехами в фотографии и феноменальным перфекционизмом. Некоторые сцены он мог переснимать по тридцать раз, сутками находясь на съемочной площадке и доводя актеров до исступления.</a:t>
            </a:r>
            <a:b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Он придирался даже к незначительным деталям, и, хотя</a:t>
            </a:r>
            <a:b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его дотошность порой выглядела лишней, именно она в конце концов стала причиной уникальности его </a:t>
            </a:r>
            <a:r>
              <a:rPr lang="ru-RU" sz="23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киноприемов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своем творчестве он опирался на работы советских кинорежиссеров Сергея Эйзенштейна и Всеволода Пудовкина.</a:t>
            </a:r>
          </a:p>
          <a:p>
            <a:pPr algn="just"/>
            <a:endParaRPr lang="ru-RU" sz="236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5"/>
          <a:srcRect t="3779" b="3779"/>
          <a:stretch/>
        </p:blipFill>
        <p:spPr>
          <a:xfrm flipH="1"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1127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29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Стэнли Кубрик 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26 июля 1928 - 7 марта 1999 </a:t>
            </a:r>
          </a:p>
        </p:txBody>
      </p:sp>
      <p:sp>
        <p:nvSpPr>
          <p:cNvPr id="13" name="Текст. поле 7"/>
          <p:cNvSpPr txBox="1"/>
          <p:nvPr/>
        </p:nvSpPr>
        <p:spPr>
          <a:xfrm>
            <a:off x="205312" y="6835958"/>
            <a:ext cx="48495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Британский и американский кинорежиссёр, сценарист, кинопродюсер, кинооператор, фотограф. Один из самых влиятельных кинематографистов второй половины XX века.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09134" y="503409"/>
            <a:ext cx="3718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РАС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312" y="9583555"/>
            <a:ext cx="363759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900" dirty="0">
                <a:latin typeface="Montserrat Medium" panose="00000600000000000000" pitchFamily="2" charset="-52"/>
              </a:rPr>
              <a:t>2001 год: Космическая одиссея (фильм, 1968)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42909" y="8874648"/>
            <a:ext cx="1417813" cy="1417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2" y="1366095"/>
            <a:ext cx="7778482" cy="9174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Эйнштейн внес важный вклад в квантовую механику </a:t>
            </a:r>
            <a:r>
              <a:rPr lang="ru-RU" sz="236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был </a:t>
            </a: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центральной фигурой в революционном изменении научного понимания природы, которое современная физика совершила в первые десятилетия двадцатого века. Его </a:t>
            </a:r>
            <a:r>
              <a:rPr lang="ru-RU" sz="236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формула эквивалентности массы</a:t>
            </a: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явления </a:t>
            </a:r>
            <a:r>
              <a:rPr lang="ru-RU" sz="236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E=mc2</a:t>
            </a: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которая возникает из теории относительности, была названа «самым известным уравнением в мире».</a:t>
            </a:r>
          </a:p>
          <a:p>
            <a:pPr algn="just"/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1921 году он получил Нобелевскую премию по физике «за заслуги в области теоретической </a:t>
            </a:r>
            <a:r>
              <a:rPr lang="ru-RU" sz="236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физики» </a:t>
            </a: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особенно за открытие закона фотоэффекта, что стало поворотным шагом в развитии квантовой теории. Его работы также известны своим влиянием на философию науки. </a:t>
            </a:r>
          </a:p>
          <a:p>
            <a:pPr algn="just"/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Эйнштейну часто задавали </a:t>
            </a:r>
            <a:r>
              <a:rPr lang="ru-RU" sz="236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вопрос, </a:t>
            </a: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как ему удалось создать теорию </a:t>
            </a:r>
            <a:r>
              <a:rPr lang="ru-RU" sz="236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относительности. </a:t>
            </a:r>
            <a:r>
              <a:rPr lang="ru-RU" sz="236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Полушутя-полувсерьёз он отвечал: </a:t>
            </a:r>
            <a:r>
              <a:rPr lang="ru-RU" sz="2361" i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«...мне кажется, что причина в следующем. Нормальный взрослый человек вообще не задумывается над проблемой пространства и времени. По его мнению, он уже думал об этой проблеме в детстве. Я же развивался интеллектуально так медленно, что пространство и время занимали мои мысли, когда я стал уже взрослым. Естественно, я мог глубже проникать в проблему, чем ребёнок с нормальными наклонностями».</a:t>
            </a:r>
          </a:p>
          <a:p>
            <a:pPr algn="just"/>
            <a:endParaRPr lang="ru-RU" sz="236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5"/>
          <a:srcRect t="4573" b="4573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Альберт Эйнштейн </a:t>
            </a:r>
            <a:endParaRPr lang="ru-RU" sz="4329" b="1" dirty="0">
              <a:solidFill>
                <a:schemeClr val="accent5">
                  <a:lumMod val="50000"/>
                </a:schemeClr>
              </a:solidFill>
              <a:ea typeface="NSimSun" panose="02020603020101020101" pitchFamily="49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14 марта 1879 — 18 апреля 1955</a:t>
            </a:r>
          </a:p>
        </p:txBody>
      </p:sp>
      <p:sp>
        <p:nvSpPr>
          <p:cNvPr id="13" name="Текст. поле 7"/>
          <p:cNvSpPr txBox="1"/>
          <p:nvPr/>
        </p:nvSpPr>
        <p:spPr>
          <a:xfrm>
            <a:off x="205312" y="6904657"/>
            <a:ext cx="48495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Немецкий физик - теоретик, один</a:t>
            </a:r>
            <a:b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из величайших и  влиятельных учёных всех времён. Наиболее известный как разработчик теории относительности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974525" y="503409"/>
            <a:ext cx="1556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РАС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72" y="8873543"/>
            <a:ext cx="1418919" cy="14189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2428" y="8873542"/>
            <a:ext cx="3201704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600" dirty="0" smtClean="0">
              <a:latin typeface="Montserrat Medium" panose="00000600000000000000" pitchFamily="2" charset="-52"/>
            </a:endParaRPr>
          </a:p>
          <a:p>
            <a:pPr algn="r"/>
            <a:endParaRPr lang="ru-RU" sz="1600" dirty="0">
              <a:latin typeface="Montserrat Medium" panose="00000600000000000000" pitchFamily="2" charset="-52"/>
            </a:endParaRPr>
          </a:p>
          <a:p>
            <a:pPr algn="r"/>
            <a:endParaRPr lang="ru-RU" sz="1600" dirty="0" smtClean="0">
              <a:latin typeface="Montserrat Medium" panose="00000600000000000000" pitchFamily="2" charset="-52"/>
            </a:endParaRPr>
          </a:p>
          <a:p>
            <a:pPr algn="r"/>
            <a:endParaRPr lang="ru-RU" sz="1600" dirty="0">
              <a:latin typeface="Montserrat Medium" panose="00000600000000000000" pitchFamily="2" charset="-52"/>
            </a:endParaRPr>
          </a:p>
          <a:p>
            <a:pPr algn="r"/>
            <a:r>
              <a:rPr lang="ru-RU" sz="1900" dirty="0" smtClean="0">
                <a:latin typeface="Montserrat Medium" panose="00000600000000000000" pitchFamily="2" charset="-52"/>
              </a:rPr>
              <a:t>Биография </a:t>
            </a:r>
            <a:r>
              <a:rPr lang="ru-RU" sz="1900" dirty="0" err="1" smtClean="0">
                <a:latin typeface="Montserrat Medium" panose="00000600000000000000" pitchFamily="2" charset="-52"/>
              </a:rPr>
              <a:t>А.Эйнштейна</a:t>
            </a:r>
            <a:endParaRPr lang="ru-RU" sz="1900" dirty="0"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4395" y="-24721"/>
            <a:ext cx="5267459" cy="10853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366095"/>
            <a:ext cx="8083307" cy="878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6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Александр Васильевич в </a:t>
            </a:r>
            <a:r>
              <a:rPr lang="ru-RU" sz="2260" dirty="0">
                <a:solidFill>
                  <a:srgbClr val="002060"/>
                </a:solidFill>
                <a:cs typeface="Times New Roman" panose="02020603050405020304" pitchFamily="18" charset="0"/>
              </a:rPr>
              <a:t>возрасте трёх лет полностью ослеп. В 1962 году у него пропал слух . В </a:t>
            </a:r>
            <a:r>
              <a:rPr lang="ru-RU" sz="226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1964—1971 воспитывался </a:t>
            </a:r>
            <a:r>
              <a:rPr lang="ru-RU" sz="2260" dirty="0">
                <a:solidFill>
                  <a:srgbClr val="002060"/>
                </a:solidFill>
                <a:cs typeface="Times New Roman" panose="02020603050405020304" pitchFamily="18" charset="0"/>
              </a:rPr>
              <a:t>в Загорском детском доме для слепоглухонемых детей. В 1971 был переведён в </a:t>
            </a:r>
            <a:r>
              <a:rPr lang="ru-RU" sz="226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Москву </a:t>
            </a:r>
            <a:r>
              <a:rPr lang="ru-RU" sz="2260" dirty="0">
                <a:solidFill>
                  <a:srgbClr val="002060"/>
                </a:solidFill>
                <a:cs typeface="Times New Roman" panose="02020603050405020304" pitchFamily="18" charset="0"/>
              </a:rPr>
              <a:t>в экспериментальную группу («Загорский эксперимент») лаборатории обучения и изучения слепоглухонемых детей НИИ дефектологии Академии Педагогических наук </a:t>
            </a:r>
            <a:r>
              <a:rPr lang="ru-RU" sz="226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СССР</a:t>
            </a:r>
            <a:r>
              <a:rPr lang="ru-RU" sz="22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 стал возможен благодаря энтузиазму доктора психологических наук </a:t>
            </a:r>
            <a:endParaRPr lang="ru-RU" sz="2260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А. И</a:t>
            </a:r>
            <a:r>
              <a:rPr lang="ru-RU" sz="22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Мещерякова, доктора философских наук Э. В. </a:t>
            </a:r>
            <a:r>
              <a:rPr lang="ru-RU" sz="2260" dirty="0" err="1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Ильенкова</a:t>
            </a:r>
            <a:r>
              <a:rPr lang="ru-RU" sz="22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академика АПН СССР А. Н. Леонтьева и их друзей.</a:t>
            </a:r>
          </a:p>
          <a:p>
            <a:pPr algn="just"/>
            <a:r>
              <a:rPr lang="ru-RU" sz="22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1971 </a:t>
            </a:r>
            <a:r>
              <a:rPr lang="ru-RU" sz="22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обучался </a:t>
            </a:r>
            <a:r>
              <a:rPr lang="ru-RU" sz="22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факультете философии МГУ </a:t>
            </a:r>
            <a:r>
              <a:rPr lang="ru-RU" sz="22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им. М.В. Ломоносова </a:t>
            </a:r>
            <a:r>
              <a:rPr lang="ru-RU" sz="22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качестве стажёра. В 1972—1977 </a:t>
            </a:r>
            <a:r>
              <a:rPr lang="ru-RU" sz="22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обучался </a:t>
            </a:r>
            <a:r>
              <a:rPr lang="ru-RU" sz="22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факультете психологии МГУ вместе с тремя другими слепоглухонемыми детьми: Натальей Корнеевой, Юрием Лернером и Сергеем Сироткиным.</a:t>
            </a:r>
          </a:p>
          <a:p>
            <a:pPr algn="just"/>
            <a:r>
              <a:rPr lang="ru-RU" sz="22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Правительство </a:t>
            </a:r>
            <a:r>
              <a:rPr lang="ru-RU" sz="22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то время </a:t>
            </a:r>
            <a:r>
              <a:rPr lang="ru-RU" sz="22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тратило большие деньги на поддержку в обучении этой группы, у </a:t>
            </a:r>
            <a:r>
              <a:rPr lang="ru-RU" sz="226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каждого учащегося </a:t>
            </a:r>
            <a:r>
              <a:rPr lang="ru-RU" sz="22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был свой тактильный переводчик.</a:t>
            </a:r>
          </a:p>
          <a:p>
            <a:pPr algn="just"/>
            <a:r>
              <a:rPr lang="ru-RU" sz="22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 1977 Александр Васильевич работал в НИИ общей и педагогической психологии Академии педагогических наук СССР (НИИ ОПП АПН СССР; в настоящее время — Психологический институт Российской академии образования, ПИ РАО).</a:t>
            </a:r>
          </a:p>
          <a:p>
            <a:pPr algn="just"/>
            <a:r>
              <a:rPr lang="ru-RU" sz="226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 1996 — доцент, с 1999 — профессор кафедры педагогической антропологии Университета Российской академии образования.</a:t>
            </a: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5"/>
          <a:srcRect t="4231" b="4231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Александр Васильевич Суворов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03.06.1953 (г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.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Бишкек, Киргизская ССР) – 26.01.2024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NSimSun" panose="02020603020101020101" pitchFamily="49" charset="0"/>
              <a:cs typeface="Arial" panose="020B0604020202020204" pitchFamily="34" charset="0"/>
            </a:endParaRPr>
          </a:p>
        </p:txBody>
      </p:sp>
      <p:sp>
        <p:nvSpPr>
          <p:cNvPr id="13" name="Текст. поле 7"/>
          <p:cNvSpPr txBox="1"/>
          <p:nvPr/>
        </p:nvSpPr>
        <p:spPr>
          <a:xfrm>
            <a:off x="231819" y="7561663"/>
            <a:ext cx="503251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Автор работ по </a:t>
            </a:r>
            <a:r>
              <a:rPr lang="ru-RU" sz="2200" dirty="0" smtClean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психологии, педагогике</a:t>
            </a:r>
            <a: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, философии. </a:t>
            </a:r>
            <a:r>
              <a:rPr lang="ru-RU" sz="2200" dirty="0" smtClean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Доктор </a:t>
            </a:r>
            <a: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психологических </a:t>
            </a:r>
            <a:endParaRPr lang="ru-RU" sz="2200" dirty="0" smtClean="0">
              <a:solidFill>
                <a:srgbClr val="222222"/>
              </a:solidFill>
              <a:ea typeface="NSimSun" panose="02020603020101020101" pitchFamily="49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наук</a:t>
            </a:r>
            <a: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, профессор.   </a:t>
            </a:r>
            <a:r>
              <a:rPr lang="ru-RU" sz="2200" dirty="0" smtClean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Президент </a:t>
            </a:r>
            <a: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Сообщества </a:t>
            </a:r>
            <a:r>
              <a:rPr lang="ru-RU" sz="2200" dirty="0" smtClean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семей </a:t>
            </a:r>
          </a:p>
          <a:p>
            <a:r>
              <a:rPr lang="ru-RU" sz="2200" dirty="0" smtClean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слепоглухих, поэт</a:t>
            </a:r>
            <a:endParaRPr lang="ru-RU" sz="2200" dirty="0">
              <a:solidFill>
                <a:srgbClr val="222222"/>
              </a:solidFill>
              <a:ea typeface="NSimSun" panose="02020603020101020101" pitchFamily="49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42295" y="497368"/>
            <a:ext cx="2689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err="1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Слепоглухота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24" y="8809006"/>
            <a:ext cx="1523705" cy="14834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0800000" flipV="1">
            <a:off x="231819" y="9084590"/>
            <a:ext cx="344753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sz="1900" dirty="0" smtClean="0">
              <a:solidFill>
                <a:prstClr val="black"/>
              </a:solidFill>
              <a:latin typeface="Montserrat Medium" panose="00000600000000000000" pitchFamily="2" charset="-52"/>
            </a:endParaRPr>
          </a:p>
          <a:p>
            <a:pPr lvl="0" algn="r"/>
            <a:r>
              <a:rPr lang="ru-RU" sz="1900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«Герой нашего времени», </a:t>
            </a:r>
            <a:r>
              <a:rPr lang="ru-RU" sz="1900" i="1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интервью к </a:t>
            </a:r>
            <a:r>
              <a:rPr lang="ru-RU" sz="1900" i="1" dirty="0" smtClean="0">
                <a:solidFill>
                  <a:prstClr val="black"/>
                </a:solidFill>
                <a:latin typeface="Montserrat Medium" panose="00000600000000000000" pitchFamily="2" charset="-52"/>
              </a:rPr>
              <a:t>юбилею ученого  </a:t>
            </a:r>
            <a:endParaRPr lang="ru-RU" sz="1900" i="1" dirty="0">
              <a:solidFill>
                <a:prstClr val="black"/>
              </a:solidFill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366095"/>
            <a:ext cx="8083307" cy="929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Известен по кинематографическому образу доктора Ганнибала Лектера, воплощённому в фильмах «Молчание ягнят», «Ганнибал» и «Красный дракон». В числе известных актёрских работ </a:t>
            </a:r>
            <a:r>
              <a:rPr lang="ru-RU" sz="23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Хопкинса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lang="ru-RU" sz="2300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«Легенды осени», «Маска Зорро», «Знакомьтесь, Джо Блэк», «Тор», «Ной» и другие. Актер снялся в более 100 фильмов.</a:t>
            </a:r>
          </a:p>
          <a:p>
            <a:pPr algn="just"/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2003 году сэр Энтони Хопкинс стал обладателем звезды на Голливудской аллее славы, c 2008 года является членом Британской академии кино и телевизионных искусств.</a:t>
            </a:r>
          </a:p>
          <a:p>
            <a:pPr algn="just"/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Энтони Хопкинс пишет 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музыку,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 2012 году выпустил целый музыкальный альбом. 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79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лет он понял, что его любовь к рисованию не просто 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хобби, и открыл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собственную художественную студию. </a:t>
            </a:r>
          </a:p>
          <a:p>
            <a:pPr algn="just"/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 лауреата премии «Оскар» в детстве были трудности с овладением навыков письма и чтения. </a:t>
            </a:r>
            <a:r>
              <a:rPr lang="ru-RU" sz="2300" i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«Я был довольно глуп в школе, что делало меня открытым для насмешек и от чего у меня появились комплексы. В школе-интернате директор мне сказал, что я абсолютно безнадежен»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 — откровенничал Хопкинс. </a:t>
            </a:r>
          </a:p>
          <a:p>
            <a:pPr algn="just"/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Актер испытывает трудности с установлением новых отношений и 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то же время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одержимо увлекается разными 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областями знаний.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 словам Хопкинса, диагноз «синдром Аспергера» помогает </a:t>
            </a:r>
            <a:r>
              <a:rPr lang="ru-RU" sz="23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ему в </a:t>
            </a:r>
            <a:r>
              <a:rPr lang="ru-RU" sz="23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актерской профессии. Он имеет идеальную память, может запомнить 7 страниц сценария, ему нравится очень тщательно разбирать персонажа на части.</a:t>
            </a:r>
          </a:p>
          <a:p>
            <a:pPr algn="just"/>
            <a:endParaRPr lang="ru-RU" sz="23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5"/>
          <a:srcRect l="484" t="396" r="-484" b="26302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Филип Энтони Хопкинс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31.12 1937г., Великобритания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ea typeface="NSimSun" panose="02020603020101020101" pitchFamily="49" charset="0"/>
              <a:cs typeface="Arial" panose="020B0604020202020204" pitchFamily="34" charset="0"/>
            </a:endParaRPr>
          </a:p>
        </p:txBody>
      </p:sp>
      <p:sp>
        <p:nvSpPr>
          <p:cNvPr id="13" name="Текст. поле 7"/>
          <p:cNvSpPr txBox="1"/>
          <p:nvPr/>
        </p:nvSpPr>
        <p:spPr>
          <a:xfrm>
            <a:off x="228981" y="6662192"/>
            <a:ext cx="484958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Британский актёр, режиссёр и продюсер, композитор и художник.</a:t>
            </a:r>
          </a:p>
          <a:p>
            <a:pPr algn="ctr"/>
            <a:r>
              <a:rPr lang="ru-RU" sz="19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Двукратный обладатель премии «Оскар» (1992, 2021), специальной премии «Золотой глобус» (2006) за вклад в кинематограф, «Сатурн» (1992) , «Эмми» (1976, 1981), </a:t>
            </a:r>
          </a:p>
          <a:p>
            <a:pPr algn="ctr"/>
            <a:r>
              <a:rPr lang="ru-RU" sz="19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а также пяти премий BAFTA (1973, 1992, 1994, 2008, 2021) </a:t>
            </a:r>
          </a:p>
          <a:p>
            <a:pPr algn="ctr"/>
            <a:endParaRPr lang="ru-RU" sz="1900" dirty="0">
              <a:solidFill>
                <a:srgbClr val="222222"/>
              </a:solidFill>
              <a:ea typeface="NSimSun" panose="02020603020101020101" pitchFamily="49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8921" y="9319606"/>
            <a:ext cx="3637597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900" dirty="0">
                <a:latin typeface="Montserrat Medium" panose="00000600000000000000" pitchFamily="2" charset="-52"/>
              </a:rPr>
              <a:t>«Энтони Хопкинс выходит из тени: скрытый талант актера», </a:t>
            </a:r>
            <a:r>
              <a:rPr lang="ru-RU" sz="1900" i="1" dirty="0">
                <a:latin typeface="Montserrat Medium" panose="00000600000000000000" pitchFamily="2" charset="-52"/>
              </a:rPr>
              <a:t>статья 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Изображение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66578" y="8871289"/>
            <a:ext cx="1417813" cy="1417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09134" y="503409"/>
            <a:ext cx="3718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РАС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537150"/>
            <a:ext cx="8083307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Чарльз Дарвин одним из первых пришел к выводу и обосновал идею о том, что все виды живых организмов эволюционируют со временем и происходят от общих предков. В своей теории, развёрнутое изложение которой было опубликовано в 1859 году в книге «Происхождение видов», основным механизмом эволюции видов Дарвин назвал естественный отбор. Позднее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он развивал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теорию полового отбора. Ему также принадлежит одно из первых обобщающих исследований о происхождении человека.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Дарвин опубликовал одну из первых работ по этологии «Выражение эмоций у человека и животных».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честь учёного были назначены две награды: медаль Дарвина и плакетка Дарвина, которые ежегодно вручаются Лондонским королевским обществом за выдающиеся достижения в биологии и тех областях науки, в которых работал Чарлз Дарвин. В честь Дарвина были названы такие географические объекты,</a:t>
            </a:r>
            <a:r>
              <a:rPr lang="ru-RU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остров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Галапагосском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архипелаге и природная арка возле него,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вулкан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острове </a:t>
            </a:r>
            <a:r>
              <a:rPr lang="ru-RU" sz="24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Исабела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гора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на Огненной Земле, город Дарвин на севере Австралии,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кратеры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Дарвина на Луне и Марсе, а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также  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10 видов животных и </a:t>
            </a:r>
            <a:r>
              <a:rPr lang="ru-RU" sz="2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растений.</a:t>
            </a:r>
            <a:endParaRPr lang="ru-RU" sz="24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5"/>
          <a:srcRect t="2514" b="2514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Чарлз Роберт Дарвин 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12.02.1809 г. – 19.04.1882 г.</a:t>
            </a:r>
          </a:p>
        </p:txBody>
      </p:sp>
      <p:sp>
        <p:nvSpPr>
          <p:cNvPr id="13" name="Текст. поле 7"/>
          <p:cNvSpPr txBox="1"/>
          <p:nvPr/>
        </p:nvSpPr>
        <p:spPr>
          <a:xfrm>
            <a:off x="228981" y="6674635"/>
            <a:ext cx="484958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Английский натуралист</a:t>
            </a:r>
            <a:b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 путешественник, основоположник эволюционного учения, автор трактатов. Был удостоен множества наград от научных обществ Великобритании и других европейских стран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5312" y="9285425"/>
            <a:ext cx="3637597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900" dirty="0">
                <a:latin typeface="Montserrat Medium" panose="00000600000000000000" pitchFamily="2" charset="-52"/>
              </a:rPr>
              <a:t>Путешествие натуралиста вокруг света на корабле «Бигль»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Изображение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99591" y="8908831"/>
            <a:ext cx="1383634" cy="1383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74525" y="503409"/>
            <a:ext cx="1556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РАС</a:t>
            </a:r>
            <a:endParaRPr lang="ru-RU" sz="3200" b="1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19052" y="1103996"/>
            <a:ext cx="8206796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Художник является основателем и теоретиком французского импрессионизма, которому следовал на протяжении  всего творческого пути.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Живописная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манера Моне считается классической в импрессионизме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своих картинах художник стремится передать сиюминутное впечатление от происходящего. Передача на холсте изменчивости света, многообразия атмосферных явлений и изменений природы в разные времена года принесли Моне мировую славу и благосостояние.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 1890 г. он начал работать на нескольких холстах одновременно, передавая на каждом освещение и состояние вида.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 1899 г. до смерти в 1926 г. (эти годы были омрачены ухудшением зрения) Моне создавал огромные полотна, изображающие пруд в саду в разное время дня. С 27 лет художник страдал прогрессирующим ухудшением зрения, в 68 лет он начал стремительно его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терять,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72 года Клоду Моне поставили окончательный диагноз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—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катаракта обоих глаз. Каждый глаз Моне видит цвет предметов по-разному. Один глаз его видел в желтоватых оттенках, а другой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— </a:t>
            </a:r>
            <a:r>
              <a:rPr lang="ru-RU" sz="22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фиолетово-голубых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Моне не бросил живопись, он стал закрывать то один, то другой глаз и писать, ориентируясь на </a:t>
            </a:r>
            <a:r>
              <a:rPr lang="ru-RU" sz="22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цветовосприятие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одного глаза.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Биографы и искусствоведы с уверенностью утверждают, что изменение характера и техники написания Моне было неразрывно связано с его ухудшающимся зрением, кто-то даже видит в его работах предвестников современной абстракции.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Умер Моне в </a:t>
            </a:r>
            <a:r>
              <a:rPr lang="ru-RU" sz="22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Живерни</a:t>
            </a:r>
            <a:r>
              <a:rPr lang="ru-RU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5 декабря 1926 года, снискав богатство и признание.</a:t>
            </a: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5"/>
          <a:srcRect t="6962" b="6962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Оскар Клод Моне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14. 11. 1840 г. — 5. 12. 1926 г.</a:t>
            </a:r>
          </a:p>
        </p:txBody>
      </p:sp>
      <p:sp>
        <p:nvSpPr>
          <p:cNvPr id="13" name="Текст. поле 7"/>
          <p:cNvSpPr txBox="1"/>
          <p:nvPr/>
        </p:nvSpPr>
        <p:spPr>
          <a:xfrm>
            <a:off x="228981" y="6800704"/>
            <a:ext cx="4849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французский живописец, один</a:t>
            </a:r>
            <a:b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из основателей импрессионизма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981" y="9599543"/>
            <a:ext cx="363759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900" dirty="0">
                <a:latin typeface="Montserrat Medium" panose="00000600000000000000" pitchFamily="2" charset="-52"/>
              </a:rPr>
              <a:t>Известные картины </a:t>
            </a:r>
            <a:br>
              <a:rPr lang="ru-RU" sz="1900" dirty="0">
                <a:latin typeface="Montserrat Medium" panose="00000600000000000000" pitchFamily="2" charset="-52"/>
              </a:rPr>
            </a:br>
            <a:r>
              <a:rPr lang="ru-RU" sz="1900" dirty="0">
                <a:latin typeface="Montserrat Medium" panose="00000600000000000000" pitchFamily="2" charset="-52"/>
              </a:rPr>
              <a:t>Клода Моне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Катаракта обоих глаз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88597" y="8908528"/>
            <a:ext cx="1383935" cy="1383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alphaModFix amt="26000"/>
          </a:blip>
          <a:srcRect t="32448"/>
          <a:stretch/>
        </p:blipFill>
        <p:spPr>
          <a:xfrm>
            <a:off x="6639545" y="0"/>
            <a:ext cx="6339179" cy="4282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5264331" cy="1084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2378" y="10292463"/>
            <a:ext cx="7139917" cy="554371"/>
          </a:xfrm>
          <a:prstGeom prst="rect">
            <a:avLst/>
          </a:prstGeom>
        </p:spPr>
      </p:pic>
      <p:sp>
        <p:nvSpPr>
          <p:cNvPr id="10" name="Текст. поле 4"/>
          <p:cNvSpPr txBox="1"/>
          <p:nvPr/>
        </p:nvSpPr>
        <p:spPr>
          <a:xfrm>
            <a:off x="5448121" y="1366095"/>
            <a:ext cx="8083307" cy="901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3-летнем возрасте Брайль начал слепнуть в результате воспаления </a:t>
            </a:r>
            <a:r>
              <a:rPr lang="ru-RU" sz="20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глаз 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окончательно  ослеп в 5 лет. Родители научили Луи плести бахрому для конской упряжи, шить домашние туфли, пригласили учителя музыки для обучения Луи игре на скрипке. Алфавит Луи изучал в местной школе при помощи палочек. В 10-летнем возрасте (в 1819 году) Луи отдали в Парижский государственный институт для слепых детей, обучающий грамоте, музыке, вязанию и ткачеству. Методика преподавания была основана на восприятии информации на слух.  Во время обучения Луи познакомился с «ночной азбукой», разработанной Шарлем Барбье для военных целей. Запись сведений осуществлялась путём прокалывания отверстий в </a:t>
            </a:r>
            <a:r>
              <a:rPr lang="ru-RU" sz="20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картоне.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1824 году (в 15 лет) Брайль разработал рельефно-точечный шрифт для незрячих и слабовидящих </a:t>
            </a:r>
            <a:r>
              <a:rPr lang="ru-RU" sz="20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людей. Названный 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его честь шрифт Брайля</a:t>
            </a:r>
            <a:r>
              <a:rPr lang="ru-RU" sz="2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используется</a:t>
            </a:r>
            <a:r>
              <a:rPr lang="ru-RU" sz="2000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 сей день во всём мире.  В 1828 году Луи окончил учёбу и получил предложение остаться работать младшим учителем-репетитором. Брайль был талантливым музыкантом, преподавал музыку незрячим и слабовидящим </a:t>
            </a:r>
            <a:r>
              <a:rPr lang="ru-RU" sz="20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людям. На 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основе принципов, положенных в основу его шрифта, разработал шрифт для записи нот.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Умер Брайль 6 января 1852 года в Париже и был похоронен в родном городе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Кувре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Спустя 100 лет  его тело было перенесено во французский Пантеон и захоронено вместе с другими выдающимися людьми Франции.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 России книгопечатание шрифтом Брайля началось с издания в 1885 году Анной Александровной Адлер (1856—1924) книги «Сборник статей для детского чтения, посвящённый слепым детям» в количестве ста экземпляров.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Сегодня шрифт Брайля используется во всех областях деятельности человека. </a:t>
            </a:r>
          </a:p>
        </p:txBody>
      </p:sp>
      <p:pic>
        <p:nvPicPr>
          <p:cNvPr id="11" name="Изображение 5"/>
          <p:cNvPicPr>
            <a:picLocks noChangeAspect="1"/>
          </p:cNvPicPr>
          <p:nvPr/>
        </p:nvPicPr>
        <p:blipFill>
          <a:blip r:embed="rId5"/>
          <a:srcRect t="6820" b="6820"/>
          <a:stretch/>
        </p:blipFill>
        <p:spPr>
          <a:xfrm>
            <a:off x="422892" y="647100"/>
            <a:ext cx="4461768" cy="4890157"/>
          </a:xfrm>
          <a:prstGeom prst="rect">
            <a:avLst/>
          </a:prstGeom>
        </p:spPr>
      </p:pic>
      <p:sp>
        <p:nvSpPr>
          <p:cNvPr id="12" name="Текст. поле 6"/>
          <p:cNvSpPr txBox="1"/>
          <p:nvPr/>
        </p:nvSpPr>
        <p:spPr>
          <a:xfrm>
            <a:off x="375554" y="5622671"/>
            <a:ext cx="4509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Луи Брайль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NSimSun" panose="02020603020101020101" pitchFamily="49" charset="0"/>
                <a:cs typeface="Arial" panose="020B0604020202020204" pitchFamily="34" charset="0"/>
              </a:rPr>
              <a:t>04.01.1809 г. – 06.01.1852 г.</a:t>
            </a:r>
          </a:p>
        </p:txBody>
      </p:sp>
      <p:sp>
        <p:nvSpPr>
          <p:cNvPr id="13" name="Текст. поле 7"/>
          <p:cNvSpPr txBox="1"/>
          <p:nvPr/>
        </p:nvSpPr>
        <p:spPr>
          <a:xfrm>
            <a:off x="228981" y="6800704"/>
            <a:ext cx="4849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22222"/>
                </a:solidFill>
                <a:ea typeface="NSimSun" panose="02020603020101020101" pitchFamily="49" charset="0"/>
                <a:cs typeface="Times New Roman" panose="02020603050405020304" pitchFamily="18" charset="0"/>
              </a:rPr>
              <a:t>французский тифлопедагог, создатель специального алфавита, который стал официальным письменным языком слепых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994" y="9322967"/>
            <a:ext cx="3637597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900" dirty="0">
                <a:latin typeface="Montserrat Medium" panose="00000600000000000000" pitchFamily="2" charset="-52"/>
              </a:rPr>
              <a:t>Документальный </a:t>
            </a:r>
            <a:br>
              <a:rPr lang="ru-RU" sz="1900" dirty="0">
                <a:latin typeface="Montserrat Medium" panose="00000600000000000000" pitchFamily="2" charset="-52"/>
              </a:rPr>
            </a:br>
            <a:r>
              <a:rPr lang="ru-RU" sz="1900" dirty="0">
                <a:latin typeface="Montserrat Medium" panose="00000600000000000000" pitchFamily="2" charset="-52"/>
              </a:rPr>
              <a:t>фильм. Луи Брайль. </a:t>
            </a:r>
            <a:br>
              <a:rPr lang="ru-RU" sz="1900" dirty="0">
                <a:latin typeface="Montserrat Medium" panose="00000600000000000000" pitchFamily="2" charset="-52"/>
              </a:rPr>
            </a:br>
            <a:r>
              <a:rPr lang="ru-RU" sz="1900" dirty="0">
                <a:latin typeface="Montserrat Medium" panose="00000600000000000000" pitchFamily="2" charset="-52"/>
              </a:rPr>
              <a:t>В поисках света (2015)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64331" y="1088184"/>
            <a:ext cx="8267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075" y="503409"/>
            <a:ext cx="395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Слепота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99591" y="8908829"/>
            <a:ext cx="1383634" cy="1383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1162</TotalTime>
  <Words>5468</Words>
  <Application>Microsoft Office PowerPoint</Application>
  <PresentationFormat>Произвольный</PresentationFormat>
  <Paragraphs>282</Paragraphs>
  <Slides>27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NSimSun</vt:lpstr>
      <vt:lpstr>Arial</vt:lpstr>
      <vt:lpstr>Arial Rounded MT Bold</vt:lpstr>
      <vt:lpstr>Calibri</vt:lpstr>
      <vt:lpstr>Calibri Light</vt:lpstr>
      <vt:lpstr>Futura Bk BT</vt:lpstr>
      <vt:lpstr>Liberation Sans</vt:lpstr>
      <vt:lpstr>Montserrat Medium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Варваркина</cp:lastModifiedBy>
  <cp:revision>73</cp:revision>
  <dcterms:created xsi:type="dcterms:W3CDTF">2023-11-20T06:54:23Z</dcterms:created>
  <dcterms:modified xsi:type="dcterms:W3CDTF">2024-04-11T14:28:53Z</dcterms:modified>
</cp:coreProperties>
</file>