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5" r:id="rId3"/>
    <p:sldId id="314" r:id="rId4"/>
    <p:sldId id="280" r:id="rId5"/>
    <p:sldId id="285" r:id="rId7"/>
    <p:sldId id="284" r:id="rId8"/>
    <p:sldId id="288" r:id="rId9"/>
    <p:sldId id="277" r:id="rId10"/>
    <p:sldId id="286" r:id="rId11"/>
    <p:sldId id="291" r:id="rId12"/>
    <p:sldId id="283" r:id="rId13"/>
    <p:sldId id="289" r:id="rId14"/>
    <p:sldId id="293" r:id="rId15"/>
    <p:sldId id="294" r:id="rId16"/>
    <p:sldId id="315" r:id="rId17"/>
    <p:sldId id="316" r:id="rId18"/>
    <p:sldId id="290" r:id="rId19"/>
    <p:sldId id="317" r:id="rId20"/>
    <p:sldId id="318" r:id="rId21"/>
    <p:sldId id="334" r:id="rId22"/>
    <p:sldId id="332" r:id="rId23"/>
    <p:sldId id="33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BFF"/>
    <a:srgbClr val="FFB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398" y="-492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E9BF-388B-4F3D-AAA1-BC6C7BFBA46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79AB1-D84E-4E92-A713-2179F569F3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52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EFD-A61B-409E-9483-56D913D379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7FA8-01C3-45C8-A755-3012243CD6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GIF"/><Relationship Id="rId1" Type="http://schemas.openxmlformats.org/officeDocument/2006/relationships/hyperlink" Target="http://pynokio.narod.ru/vopros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hyperlink" Target="http://images.yandex.ru/yandsearch?img_url=http://domesticity.typepad.com/domesticity/archives.gif&amp;iorient=&amp;icolor=&amp;site=&amp;text=%D1%80%D0%B8%D1%81%D1%83%D0%BD%D0%BA%D0%B8%20%20%D0%BA%D0%B0%D0%BB%D0%B5%D0%BD%D0%B4%D0%B0%D1%80%D1%8F&amp;wp=&amp;pos=2&amp;isize=&amp;type=&amp;recent=&amp;rpt=simage&amp;itype=&amp;nojs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45" y="188595"/>
            <a:ext cx="8773795" cy="686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400" b="1" dirty="0" smtClean="0">
                <a:solidFill>
                  <a:srgbClr val="000000"/>
                </a:solidFill>
                <a:latin typeface="inherit"/>
              </a:rPr>
              <a:t>                     -</a:t>
            </a:r>
            <a:r>
              <a:rPr lang="ru-RU" sz="4000" b="1" dirty="0" smtClean="0">
                <a:solidFill>
                  <a:srgbClr val="000000"/>
                </a:solidFill>
                <a:latin typeface="inherit"/>
              </a:rPr>
              <a:t>Вчера я </a:t>
            </a:r>
            <a:r>
              <a:rPr lang="ru-RU" sz="4000" b="1" dirty="0">
                <a:solidFill>
                  <a:srgbClr val="000000"/>
                </a:solidFill>
                <a:latin typeface="inherit"/>
              </a:rPr>
              <a:t>потерял время. </a:t>
            </a:r>
            <a:endParaRPr lang="ru-RU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inherit"/>
              </a:rPr>
              <a:t>Придумайте сказочную историю по рисунку.</a:t>
            </a:r>
            <a:endParaRPr lang="ru-RU" sz="2400" dirty="0"/>
          </a:p>
          <a:p>
            <a:pPr algn="just" fontAlgn="base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Муравей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Вопросик помогал своим братьям заниматься строительством муравейника. Во время перерыва он прилег отдохнуть и уснул.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Он проспал весь день, пока остальные муравьи трудились и строили муравейник.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Когда Вопросик проснулся на улице уже было темно и наступила ночь. Он понял что проспал весь день и потерял время зря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969" y="1412558"/>
            <a:ext cx="7312446" cy="223729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476672"/>
            <a:ext cx="3240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485" y="-387350"/>
            <a:ext cx="1945640" cy="2088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960" y="713767"/>
            <a:ext cx="7772400" cy="1470025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4800" dirty="0" smtClean="0"/>
              <a:t>А когда придёт суббота?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2018"/>
            <a:ext cx="6400800" cy="1752600"/>
          </a:xfrm>
        </p:spPr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404665"/>
            <a:ext cx="2016224" cy="2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/>
          <p:nvPr/>
        </p:nvSpPr>
        <p:spPr>
          <a:xfrm>
            <a:off x="-684584" y="295023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/>
              <a:t>-Всему своё время.</a:t>
            </a:r>
            <a:endParaRPr lang="ru-RU" sz="5400" dirty="0"/>
          </a:p>
        </p:txBody>
      </p:sp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6626221" y="2238600"/>
            <a:ext cx="2522950" cy="300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Братцев этих ровно семь,</a:t>
            </a:r>
            <a:br>
              <a:rPr lang="ru-RU" dirty="0" smtClean="0"/>
            </a:br>
            <a:r>
              <a:rPr lang="ru-RU" dirty="0" smtClean="0"/>
              <a:t>Вам они известны всем,</a:t>
            </a:r>
            <a:br>
              <a:rPr lang="ru-RU" dirty="0" smtClean="0"/>
            </a:br>
            <a:r>
              <a:rPr lang="ru-RU" dirty="0" smtClean="0"/>
              <a:t>Каждую неделю кругом</a:t>
            </a:r>
            <a:br>
              <a:rPr lang="ru-RU" dirty="0" smtClean="0"/>
            </a:br>
            <a:r>
              <a:rPr lang="ru-RU" dirty="0" smtClean="0"/>
              <a:t>Ходят братцы друг за другом,</a:t>
            </a:r>
            <a:br>
              <a:rPr lang="ru-RU" dirty="0" smtClean="0"/>
            </a:br>
            <a:r>
              <a:rPr lang="ru-RU" dirty="0" smtClean="0"/>
              <a:t>Попрощается последний, </a:t>
            </a:r>
            <a:br>
              <a:rPr lang="ru-RU" dirty="0" smtClean="0"/>
            </a:br>
            <a:r>
              <a:rPr lang="ru-RU" dirty="0" smtClean="0"/>
              <a:t>Появляется передний.</a:t>
            </a:r>
            <a:endParaRPr lang="ru-RU" dirty="0"/>
          </a:p>
        </p:txBody>
      </p:sp>
      <p:pic>
        <p:nvPicPr>
          <p:cNvPr id="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441831">
            <a:off x="6909343" y="464960"/>
            <a:ext cx="2235739" cy="266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4509120"/>
            <a:ext cx="2016224" cy="2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5368569"/>
            <a:ext cx="3816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Дени недели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16624"/>
          </a:xfrm>
        </p:spPr>
        <p:txBody>
          <a:bodyPr>
            <a:normAutofit fontScale="90000"/>
          </a:bodyPr>
          <a:lstStyle/>
          <a:p>
            <a:br>
              <a:rPr lang="ru-RU" dirty="0" smtClean="0">
                <a:solidFill>
                  <a:srgbClr val="FF0000"/>
                </a:solidFill>
              </a:rPr>
            </a:b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b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Выноска-облако 4"/>
          <p:cNvSpPr/>
          <p:nvPr/>
        </p:nvSpPr>
        <p:spPr>
          <a:xfrm>
            <a:off x="251747" y="714356"/>
            <a:ext cx="8715436" cy="2857520"/>
          </a:xfrm>
          <a:prstGeom prst="cloudCallout">
            <a:avLst>
              <a:gd name="adj1" fmla="val 22825"/>
              <a:gd name="adj2" fmla="val 1061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Названия дней недели сохранились со времён Древней Руси, кроме названий «воскресенье» и «суббота». «Воскресенье», день отдыха, назывался раньше «неделя», «день недельный», отсюда и пошло название на все семь дней – «неделя». Название «суббота» пришло к нам из стран Древнего Востока.</a:t>
            </a:r>
            <a:br>
              <a:rPr lang="ru-RU" sz="2000" dirty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5" name="Picture 4" descr="Картинка 205 из 49153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643313"/>
            <a:ext cx="40005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Выноска-облако 4"/>
          <p:cNvSpPr/>
          <p:nvPr/>
        </p:nvSpPr>
        <p:spPr>
          <a:xfrm>
            <a:off x="214282" y="714356"/>
            <a:ext cx="8715436" cy="2143140"/>
          </a:xfrm>
          <a:prstGeom prst="cloudCallout">
            <a:avLst>
              <a:gd name="adj1" fmla="val -22639"/>
              <a:gd name="adj2" fmla="val 1494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Другие дни недели остались  такими же, как в старину: «понедельник» - день после недели, «вторник» - второй день недели, «среда» - середина недели, «четверг» - четвёртый день недели, «пятница» - пятый день.</a:t>
            </a:r>
            <a:br>
              <a:rPr lang="ru-RU" sz="2000" dirty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17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Картинка 69 из 1504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86125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1050" y="1268413"/>
            <a:ext cx="53292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0099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Физкультминутка</a:t>
            </a:r>
            <a:endParaRPr lang="ru-RU" sz="3600" kern="10">
              <a:ln w="12700">
                <a:solidFill>
                  <a:srgbClr val="CC0099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5845" name="Picture 5" descr="ag00016_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600" y="3284538"/>
            <a:ext cx="298767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" y="0"/>
            <a:ext cx="9144000" cy="6859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Волна 1"/>
          <p:cNvSpPr/>
          <p:nvPr/>
        </p:nvSpPr>
        <p:spPr>
          <a:xfrm>
            <a:off x="3643313" y="3786188"/>
            <a:ext cx="2143125" cy="857250"/>
          </a:xfrm>
          <a:prstGeom prst="wav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ВОСКРЕСЕНЬЕ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6286500" y="4572000"/>
            <a:ext cx="2143125" cy="857250"/>
          </a:xfrm>
          <a:prstGeom prst="wave">
            <a:avLst/>
          </a:prstGeom>
          <a:solidFill>
            <a:srgbClr val="CC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СУББОТА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643688" y="5857875"/>
            <a:ext cx="2143125" cy="857250"/>
          </a:xfrm>
          <a:prstGeom prst="wave">
            <a:avLst/>
          </a:prstGeom>
          <a:solidFill>
            <a:srgbClr val="FF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ПЯТНИЦА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786188" y="5572125"/>
            <a:ext cx="2143125" cy="857250"/>
          </a:xfrm>
          <a:prstGeom prst="wave">
            <a:avLst/>
          </a:prstGeom>
          <a:solidFill>
            <a:srgbClr val="99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ЧЕТВЕРГ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572250" y="3071813"/>
            <a:ext cx="2143125" cy="857250"/>
          </a:xfrm>
          <a:prstGeom prst="wav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СРЕДА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357313" y="4714875"/>
            <a:ext cx="2143125" cy="857250"/>
          </a:xfrm>
          <a:prstGeom prst="wave">
            <a:avLst/>
          </a:prstGeom>
          <a:solidFill>
            <a:srgbClr val="FF99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ПОНЕДЕЛЬНИК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85750" y="5857875"/>
            <a:ext cx="2143125" cy="857250"/>
          </a:xfrm>
          <a:prstGeom prst="wav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rebuchet MS" panose="020B0603020202020204" pitchFamily="34" charset="0"/>
              </a:rPr>
              <a:t>ВТОРНИК</a:t>
            </a:r>
            <a:endParaRPr sz="20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9" name="Picture 2" descr="Картинка 171 из 16884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3" y="1285860"/>
            <a:ext cx="2816097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08495 C -0.06077 -0.09583 -0.06077 -0.11319 -0.06563 -0.12292 C -0.06997 -0.13148 -0.07448 -0.14329 -0.07638 -0.15324 C -0.07796 -0.16134 -0.07952 -0.16921 -0.08108 -0.17708 C -0.08211 -0.18241 -0.08473 -0.19282 -0.08473 -0.19282 C -0.08386 -0.22569 -0.08421 -0.34144 -0.07987 -0.35787 C -0.079 -0.39653 -0.07066 -0.45949 -0.08698 -0.49444 C -0.08785 -0.49861 -0.08888 -0.50833 -0.09063 -0.51181 C -0.09341 -0.51713 -0.10139 -0.51782 -0.10139 -0.52616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93889E-18 C -0.00626 -0.02199 0.00138 0.00301 -0.00469 -0.01273 C -0.00713 -0.01922 -0.00782 -0.02801 -0.00956 -0.03496 C -0.01147 -0.04213 -0.01303 -0.05718 -0.01303 -0.05718 C -0.01199 -0.08195 -0.01338 -0.10926 -0.00469 -0.13172 C -0.00296 -0.14792 0.00138 -0.16273 0.00607 -0.17778 C 0.00711 -0.18565 0.0085 -0.19028 0.01197 -0.19676 C 0.0177 -0.22709 0.02551 -0.25648 0.03454 -0.28565 C 0.03576 -0.2963 0.03767 -0.3 0.04044 -0.30949 C 0.04235 -0.32477 0.04374 -0.33982 0.04878 -0.35394 C 0.05242 -0.37709 0.06093 -0.40579 0.06909 -0.42709 C 0.07395 -0.43959 0.07708 -0.4551 0.08454 -0.46505 C 0.08662 -0.47315 0.09044 -0.47894 0.09409 -0.48565 C 0.09791 -0.4926 0.09878 -0.49838 0.10364 -0.50486 C 0.10537 -0.51135 0.10624 -0.51528 0.11076 -0.51898 C 0.11353 -0.52662 0.1177 -0.52986 0.12152 -0.53658 C 0.12534 -0.55093 0.13472 -0.56366 0.14287 -0.57454 C 0.14461 -0.58403 0.15051 -0.59028 0.15485 -0.59838 C 0.16197 -0.61181 0.17083 -0.62107 0.17985 -0.63172 C 0.1894 -0.64329 0.19895 -0.65417 0.21076 -0.66181 C 0.21406 -0.66829 0.21579 -0.66968 0.22152 -0.67153 C 0.23124 -0.6801 0.24097 -0.68912 0.25242 -0.69213 C 0.26093 -0.69746 0.26944 -0.69954 0.27864 -0.70162 C 0.31006 -0.69861 0.34114 -0.69422 0.37274 -0.69213 C 0.37725 -0.68797 0.38281 -0.68473 0.38819 -0.68264 C 0.39183 -0.67755 0.39565 -0.67408 0.39999 -0.66991 C 0.40277 -0.65926 0.40138 -0.66343 0.40364 -0.65718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882 C -0.02448 -0.09098 -0.01945 -0.08773 -0.02396 -0.09445 C -0.02778 -0.1 -0.03195 -0.1051 -0.03594 -0.11042 C -0.04028 -0.11621 -0.04097 -0.12315 -0.04427 -0.1294 C -0.04584 -0.13588 -0.04861 -0.14121 -0.05139 -0.14699 C -0.0533 -0.15718 -0.05556 -0.1669 -0.05729 -0.17709 C -0.05695 -0.1919 -0.05729 -0.20672 -0.05625 -0.22153 C -0.05591 -0.22523 -0.0507 -0.23473 -0.04896 -0.2375 C -0.04184 -0.24885 -0.03455 -0.26436 -0.02518 -0.27223 C -0.0224 -0.27824 -0.01997 -0.27801 -0.01563 -0.28195 C -0.00781 -0.28936 0.00312 -0.29445 0.01284 -0.29445 " pathEditMode="relative" ptsTypes="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6319 C -0.09462 0.07106 -0.09358 0.07199 -0.10156 0.07569 C -0.10399 0.07685 -0.10868 0.07894 -0.10868 0.07894 C -0.12552 0.07731 -0.1217 0.07755 -0.13247 0.07269 C -0.13368 0.07153 -0.13472 0.07014 -0.13594 0.06944 C -0.1375 0.06852 -0.13941 0.06898 -0.1408 0.06782 C -0.15191 0.05949 -0.13611 0.06597 -0.14913 0.06157 C -0.15486 0.05648 -0.15868 0.0544 -0.16458 0.05046 C -0.16875 0.04769 -0.17135 0.04259 -0.17535 0.03935 C -0.17812 0.0338 -0.1816 0.02824 -0.1849 0.02338 C -0.18715 0.02014 -0.19201 0.01389 -0.19201 0.01389 C -0.19375 0.00718 -0.19462 0.00347 -0.19913 -0.00046 C -0.20174 -0.00463 -0.20399 -0.00903 -0.20625 -0.01319 C -0.20729 -0.01481 -0.20868 -0.01782 -0.20868 -0.01782 C -0.21007 -0.02361 -0.20955 -0.02222 -0.21233 -0.02731 C -0.21406 -0.03102 -0.21823 -0.03843 -0.21823 -0.03843 C -0.22101 -0.05139 -0.21667 -0.03333 -0.22292 -0.04954 C -0.22413 -0.05255 -0.22535 -0.05903 -0.22535 -0.05903 C -0.22708 -0.07292 -0.23038 -0.08426 -0.23368 -0.09722 C -0.23455 -0.11204 -0.23507 -0.11829 -0.23715 -0.13056 C -0.23802 -0.13588 -0.23958 -0.14653 -0.23958 -0.14653 C -0.24219 -0.18449 -0.25052 -0.22801 -0.27049 -0.25602 C -0.27378 -0.26898 -0.2809 -0.27894 -0.28715 -0.28935 C -0.29062 -0.29491 -0.29358 -0.30093 -0.2967 -0.30671 C -0.30069 -0.31389 -0.30017 -0.30972 -0.30503 -0.3162 C -0.31163 -0.325 -0.30538 -0.32106 -0.31215 -0.32431 C -0.31753 -0.3294 -0.32153 -0.33449 -0.3276 -0.33681 C -0.33437 -0.34282 -0.32795 -0.33819 -0.33837 -0.34167 C -0.3408 -0.34259 -0.34549 -0.34491 -0.34549 -0.34491 C -0.34705 -0.34653 -0.34861 -0.34838 -0.35035 -0.34954 C -0.3526 -0.35093 -0.35747 -0.35278 -0.35747 -0.35278 C -0.36111 -0.35625 -0.3651 -0.35856 -0.36927 -0.36065 C -0.3717 -0.36181 -0.37656 -0.36389 -0.37656 -0.36389 C -0.38333 -0.37037 -0.38958 -0.37338 -0.39792 -0.37338 " pathEditMode="relative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C 0.00087 -0.02292 0.0033 -0.04676 -0.00712 -0.0676 C -0.00868 -0.07547 -0.01094 -0.07778 -0.01615 -0.08334 C -0.0217 -0.10047 -0.0276 -0.09885 -0.03576 -0.11019 C -0.04427 -0.12246 -0.05399 -0.13241 -0.06441 -0.14329 C -0.07135 -0.1507 -0.07569 -0.15834 -0.08559 -0.16204 C -0.11024 -0.18241 -0.13281 -0.20533 -0.15799 -0.225 C -0.16389 -0.23403 -0.15972 -0.22848 -0.1717 -0.24074 L -0.1717 -0.24051 C -0.17517 -0.24607 -0.17691 -0.24977 -0.18229 -0.25348 C -0.18611 -0.26111 -0.19028 -0.26922 -0.19427 -0.27686 C -0.19601 -0.2801 -0.20035 -0.28635 -0.20035 -0.28611 C -0.2026 -0.29584 -0.20486 -0.30324 -0.20642 -0.31297 C -0.20729 -0.31875 -0.21389 -0.32894 -0.21389 -0.32871 C -0.21632 -0.34051 -0.22257 -0.35 -0.23038 -0.35857 C -0.23264 -0.3676 -0.23663 -0.36829 -0.24253 -0.37454 C -0.25347 -0.38588 -0.26875 -0.40486 -0.28628 -0.40602 C -0.29236 -0.40625 -0.29844 -0.40602 -0.30434 -0.40602 " pathEditMode="relative" rAng="0" ptsTypes="fffffffFfff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312 -0.00555 -0.00625 -0.01042 -0.00955 -0.01574 C -0.01458 -0.02407 -0.01805 -0.03356 -0.02378 -0.0412 C -0.02604 -0.05 -0.03212 -0.05532 -0.0368 -0.0618 C -0.03802 -0.06805 -0.03889 -0.07245 -0.04167 -0.07778 C -0.04288 -0.08356 -0.0441 -0.08935 -0.04514 -0.09514 C -0.04479 -0.1037 -0.04531 -0.11227 -0.0441 -0.1206 C -0.0434 -0.12569 -0.03923 -0.12731 -0.0368 -0.13009 C -0.02743 -0.14051 -0.01562 -0.15463 -0.00347 -0.15856 C 0.00261 -0.16273 0.0125 -0.16921 0.0191 -0.1713 C 0.02483 -0.17662 0.025 -0.18426 0.025 -0.19352 " pathEditMode="relative" ptsTypes="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66667E-6 C -0.00433 0.0014 -0.00867 0.00302 -0.01301 0.00487 C -0.01544 0.00579 -0.0177 0.00695 -0.02013 0.00811 C -0.02134 0.00857 -0.02378 0.00973 -0.02378 0.00973 C -0.0269 0.01552 -0.03037 0.02339 -0.03454 0.02709 C -0.03732 0.03288 -0.03802 0.03936 -0.03924 0.04607 C -0.0401 0.0514 -0.04166 0.06204 -0.04166 0.06204 C -0.04271 0.09931 -0.03351 0.10973 -0.05468 0.10973 " pathEditMode="relative" ptsTypes="fffffff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05" y="274955"/>
            <a:ext cx="8375650" cy="6282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Мураве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380" y="2420620"/>
            <a:ext cx="2838450" cy="4019550"/>
          </a:xfrm>
          <a:prstGeom prst="rect">
            <a:avLst/>
          </a:prstGeom>
        </p:spPr>
      </p:pic>
      <p:pic>
        <p:nvPicPr>
          <p:cNvPr id="4" name="Изображение 3" descr="Черепах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404495"/>
            <a:ext cx="27114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im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68580"/>
            <a:ext cx="6576060" cy="66738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LupuXmh3Iq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335915"/>
            <a:ext cx="8124825" cy="60940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46" y="2136054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работу!</a:t>
            </a:r>
            <a:endParaRPr lang="ru-RU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www\Desktop\678622.gif"/>
          <p:cNvPicPr>
            <a:picLocks noChangeAspect="1" noChangeArrowheads="1" noCrop="1"/>
          </p:cNvPicPr>
          <p:nvPr/>
        </p:nvPicPr>
        <p:blipFill>
          <a:blip r:embed="rId1">
            <a:clrChange>
              <a:clrFrom>
                <a:srgbClr val="929497"/>
              </a:clrFrom>
              <a:clrTo>
                <a:srgbClr val="9294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0932" y="260648"/>
            <a:ext cx="349753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/>
          <p:nvPr/>
        </p:nvSpPr>
        <p:spPr bwMode="auto">
          <a:xfrm>
            <a:off x="1798349" y="2136054"/>
            <a:ext cx="52927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61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7655" defTabSz="1619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1619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1619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1619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1619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1619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1619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1619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15875"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  <a:defRPr/>
            </a:pPr>
            <a:endParaRPr lang="ru-RU" altLang="ru-RU" sz="2800" b="1" kern="0" dirty="0">
              <a:solidFill>
                <a:srgbClr val="000000"/>
              </a:solidFill>
              <a:ea typeface="Microsoft YaHei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/>
          <p:nvPr/>
        </p:nvSpPr>
        <p:spPr>
          <a:xfrm>
            <a:off x="265972" y="730564"/>
            <a:ext cx="9144000" cy="20578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ru-RU" sz="6600" b="1" spc="600" dirty="0">
                <a:ln w="381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Когда придёт суббота?</a:t>
            </a:r>
            <a:endParaRPr lang="ru-RU" sz="6600" b="1" spc="600" dirty="0">
              <a:ln w="381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6" name="Picture 2" descr="http://im4-tub-ru.yandex.net/i?id=188615155-56-72&amp;n=21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1" y="3151405"/>
            <a:ext cx="2160601" cy="16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3499" y="2276771"/>
            <a:ext cx="2780425" cy="28797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431" y="2276345"/>
            <a:ext cx="2190737" cy="300251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76" rev="0"/>
            </a:camera>
            <a:lightRig rig="threePt" dir="t"/>
          </a:scene3d>
        </p:spPr>
      </p:pic>
      <p:sp>
        <p:nvSpPr>
          <p:cNvPr id="3" name="Текстовое поле 2"/>
          <p:cNvSpPr txBox="1"/>
          <p:nvPr/>
        </p:nvSpPr>
        <p:spPr>
          <a:xfrm>
            <a:off x="217170" y="5013325"/>
            <a:ext cx="8926830" cy="114935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32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Научимся различать прошлое, настоящее и будущее. </a:t>
            </a:r>
            <a:endParaRPr sz="32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266700">
              <a:lnSpc>
                <a:spcPct val="114000"/>
              </a:lnSpc>
            </a:pPr>
            <a:r>
              <a:rPr sz="32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Узнаем, из каких дней состоит неделя</a:t>
            </a:r>
            <a:endParaRPr sz="32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266700">
              <a:lnSpc>
                <a:spcPct val="114000"/>
              </a:lnSpc>
            </a:pPr>
            <a:endParaRPr sz="32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Загадка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629" y="2508763"/>
            <a:ext cx="8229600" cy="3211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Оно </a:t>
            </a:r>
            <a:r>
              <a:rPr lang="ru-RU" sz="5400" b="1" dirty="0"/>
              <a:t>всегда бежит вперед</a:t>
            </a:r>
            <a:endParaRPr lang="ru-RU" sz="5400" b="1" dirty="0"/>
          </a:p>
          <a:p>
            <a:pPr marL="0" indent="0">
              <a:buNone/>
            </a:pPr>
            <a:r>
              <a:rPr lang="ru-RU" sz="5400" b="1" dirty="0"/>
              <a:t>И никогда не </a:t>
            </a:r>
            <a:r>
              <a:rPr lang="ru-RU" sz="5400" b="1" dirty="0" smtClean="0"/>
              <a:t>устает.</a:t>
            </a:r>
            <a:endParaRPr lang="ru-RU" sz="5400" b="1" dirty="0" smtClean="0"/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        </a:t>
            </a:r>
            <a:r>
              <a:rPr lang="ru-RU" sz="5400" dirty="0" smtClean="0">
                <a:sym typeface="+mn-ea"/>
              </a:rPr>
              <a:t>  </a:t>
            </a:r>
            <a:r>
              <a:rPr lang="ru-RU" sz="5400" b="1" dirty="0" smtClean="0">
                <a:sym typeface="+mn-ea"/>
              </a:rPr>
              <a:t>( </a:t>
            </a:r>
            <a:r>
              <a:rPr lang="ru-RU" sz="5400" b="1" u="sng" dirty="0" smtClean="0">
                <a:sym typeface="+mn-ea"/>
              </a:rPr>
              <a:t>Время</a:t>
            </a:r>
            <a:r>
              <a:rPr lang="ru-RU" sz="5400" b="1" dirty="0" smtClean="0">
                <a:sym typeface="+mn-ea"/>
              </a:rPr>
              <a:t>)</a:t>
            </a: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588224" y="4651416"/>
            <a:ext cx="2555776" cy="20882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61" y="-457145"/>
            <a:ext cx="2190737" cy="300251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76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55055"/>
            <a:ext cx="8229600" cy="3551584"/>
          </a:xfrm>
        </p:spPr>
        <p:txBody>
          <a:bodyPr/>
          <a:lstStyle/>
          <a:p>
            <a:r>
              <a:rPr lang="ru-RU" b="1" i="1" dirty="0"/>
              <a:t>Продолжительность, длительность чего-нибудь, измеряемая секундами, минутами, часами.</a:t>
            </a:r>
            <a:endParaRPr lang="ru-RU" b="1" i="1" dirty="0"/>
          </a:p>
          <a:p>
            <a:r>
              <a:rPr lang="ru-RU" b="1" i="1" dirty="0">
                <a:sym typeface="+mn-ea"/>
              </a:rPr>
              <a:t>Определенный момент, в который совершается что-то, смена часов, дней, лет.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732240" y="0"/>
            <a:ext cx="2411760" cy="20882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61" y="-457145"/>
            <a:ext cx="2190737" cy="300251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76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116013" y="981075"/>
            <a:ext cx="7488237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CC0099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Время постоянно бежит из прошлого в будущее.</a:t>
            </a:r>
            <a:endParaRPr lang="ru-RU" sz="2800" b="1" kern="10">
              <a:ln w="12700">
                <a:solidFill>
                  <a:srgbClr val="CC0099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ru-RU" sz="2800" b="1" kern="10">
                <a:ln w="12700">
                  <a:solidFill>
                    <a:srgbClr val="CC0099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А бежит оно через настоящее.</a:t>
            </a:r>
            <a:endParaRPr lang="ru-RU" sz="2800" b="1" kern="10">
              <a:ln w="12700">
                <a:solidFill>
                  <a:srgbClr val="CC0099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611188" y="3284538"/>
            <a:ext cx="2233612" cy="727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993366"/>
                  </a:solidFill>
                  <a:miter lim="800000"/>
                </a:ln>
                <a:latin typeface="Arial" panose="020B0604020202020204"/>
                <a:cs typeface="Arial" panose="020B0604020202020204"/>
              </a:rPr>
              <a:t>прошлое</a:t>
            </a:r>
            <a:endParaRPr lang="ru-RU" sz="3600" kern="10" dirty="0">
              <a:ln w="25400">
                <a:solidFill>
                  <a:srgbClr val="993366"/>
                </a:solidFill>
                <a:miter lim="800000"/>
              </a:ln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276600" y="4725145"/>
            <a:ext cx="2308225" cy="7993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miter lim="800000"/>
                </a:ln>
                <a:latin typeface="Arial" panose="020B0604020202020204"/>
                <a:cs typeface="Arial" panose="020B0604020202020204"/>
              </a:rPr>
              <a:t>настоящее</a:t>
            </a:r>
            <a:endParaRPr lang="ru-RU" sz="3600" kern="10" dirty="0">
              <a:ln w="25400">
                <a:solidFill>
                  <a:srgbClr val="FF0000"/>
                </a:solidFill>
                <a:miter lim="800000"/>
              </a:ln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6732588" y="5733257"/>
            <a:ext cx="2132012" cy="9437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339966"/>
                  </a:solidFill>
                  <a:miter lim="800000"/>
                </a:ln>
                <a:latin typeface="Arial" panose="020B0604020202020204"/>
                <a:cs typeface="Arial" panose="020B0604020202020204"/>
              </a:rPr>
              <a:t>будущее</a:t>
            </a:r>
            <a:endParaRPr lang="ru-RU" sz="3600" kern="10" dirty="0">
              <a:ln w="25400">
                <a:solidFill>
                  <a:srgbClr val="339966"/>
                </a:solidFill>
                <a:miter lim="800000"/>
              </a:ln>
              <a:latin typeface="Arial" panose="020B0604020202020204"/>
              <a:cs typeface="Arial" panose="020B0604020202020204"/>
            </a:endParaRPr>
          </a:p>
        </p:txBody>
      </p:sp>
      <p:sp useBgFill="1">
        <p:nvSpPr>
          <p:cNvPr id="18443" name="AutoShape 11"/>
          <p:cNvSpPr>
            <a:spLocks noChangeArrowheads="1"/>
          </p:cNvSpPr>
          <p:nvPr/>
        </p:nvSpPr>
        <p:spPr bwMode="auto">
          <a:xfrm rot="2754299">
            <a:off x="2166145" y="4250531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 w="25400">
            <a:solidFill>
              <a:srgbClr val="6643D7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18444" name="AutoShape 12"/>
          <p:cNvSpPr>
            <a:spLocks noChangeArrowheads="1"/>
          </p:cNvSpPr>
          <p:nvPr/>
        </p:nvSpPr>
        <p:spPr bwMode="auto">
          <a:xfrm rot="2754299">
            <a:off x="5695156" y="5690394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 w="25400">
            <a:solidFill>
              <a:srgbClr val="6643D7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2" name="Picture 0" descr="J0254458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04024" y="3284538"/>
            <a:ext cx="1799571" cy="15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Определите, на каком рисунке показано прошлое, на каком – настоящее, на каком – будущее. Объясните, почему вы так решили.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1122090"/>
            <a:ext cx="8856985" cy="50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66" y="1706283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1.Прошлое Будущее Настоящее</a:t>
            </a:r>
            <a:endParaRPr lang="ru-RU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2.Прошлое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Настоящее 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endParaRPr lang="ru-RU" sz="4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3.Будущее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Прошлое Настоящее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68064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02060"/>
                </a:solidFill>
              </a:rPr>
              <a:t>Под какой цифрой правильно </a:t>
            </a:r>
            <a:endParaRPr lang="ru-RU" sz="4000" dirty="0" smtClean="0">
              <a:solidFill>
                <a:srgbClr val="002060"/>
              </a:solidFill>
            </a:endParaRPr>
          </a:p>
          <a:p>
            <a:pPr lvl="0"/>
            <a:r>
              <a:rPr lang="ru-RU" sz="4000" dirty="0" smtClean="0">
                <a:solidFill>
                  <a:srgbClr val="002060"/>
                </a:solidFill>
              </a:rPr>
              <a:t>отражен ход времени?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588224" y="4651416"/>
            <a:ext cx="2016224" cy="20882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424"/>
            <a:ext cx="1857189" cy="25453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76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1050" y="1268413"/>
            <a:ext cx="53292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0099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Физкультминутка</a:t>
            </a:r>
            <a:endParaRPr lang="ru-RU" sz="3600" kern="10">
              <a:ln w="12700">
                <a:solidFill>
                  <a:srgbClr val="CC0099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5845" name="Picture 5" descr="ag00016_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600" y="3284538"/>
            <a:ext cx="298767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WPS Presentation</Application>
  <PresentationFormat>Экран (4:3)</PresentationFormat>
  <Paragraphs>96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Wingdings 3</vt:lpstr>
      <vt:lpstr>Karmen</vt:lpstr>
      <vt:lpstr>Segoe Print</vt:lpstr>
      <vt:lpstr>Arial</vt:lpstr>
      <vt:lpstr>inherit</vt:lpstr>
      <vt:lpstr>Trebuchet MS</vt:lpstr>
      <vt:lpstr>Times New Roman</vt:lpstr>
      <vt:lpstr>Microsoft YaHei</vt:lpstr>
      <vt:lpstr>Arial Unicode MS</vt:lpstr>
      <vt:lpstr>Calibri</vt:lpstr>
      <vt:lpstr>Times New Roman</vt:lpstr>
      <vt:lpstr>Тема Office</vt:lpstr>
      <vt:lpstr>PowerPoint 演示文稿</vt:lpstr>
      <vt:lpstr>PowerPoint 演示文稿</vt:lpstr>
      <vt:lpstr>PowerPoint 演示文稿</vt:lpstr>
      <vt:lpstr>Загадка</vt:lpstr>
      <vt:lpstr>Время - это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-А когда придёт суббота?</vt:lpstr>
      <vt:lpstr>Братцев этих ровно семь, Вам они известны всем, Каждую неделю кругом Ходят братцы друг за другом, Попрощается последний,  Появляется передний.</vt:lpstr>
      <vt:lpstr>ПОНЕДЕЛЬНИК ВТОРНИК СРЕДА ЧЕТВЕРГ ПЯТНИЦА СУББОТА ВОСКРЕСЕНЬЕ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Ultra</dc:creator>
  <cp:lastModifiedBy>Оксана</cp:lastModifiedBy>
  <cp:revision>61</cp:revision>
  <dcterms:created xsi:type="dcterms:W3CDTF">2018-01-08T15:15:00Z</dcterms:created>
  <dcterms:modified xsi:type="dcterms:W3CDTF">2025-01-30T23:59:23Z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B78190337DC74D0E9D8526049332AC82_13</vt:lpwstr>
  </property>
  <property fmtid="{D5CDD505-2E9C-101B-9397-08002B2CF9AE}" pid="3" name="KSOProductBuildVer">
    <vt:lpwstr>1049-12.2.0.19805</vt:lpwstr>
  </property>
</Properties>
</file>