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2090995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4145803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674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897448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37470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4256962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7546340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83803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3912520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9CDE769-9350-441D-AFAD-FB358A7BACDA}" type="datetimeFigureOut">
              <a:rPr lang="ru-RU" smtClean="0"/>
              <a:t>14.07.2025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143190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9CDE769-9350-441D-AFAD-FB358A7BACDA}" type="datetimeFigureOut">
              <a:rPr lang="ru-RU" smtClean="0"/>
              <a:t>14.07.2025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1420244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9CDE769-9350-441D-AFAD-FB358A7BACDA}" type="datetimeFigureOut">
              <a:rPr lang="ru-RU" smtClean="0"/>
              <a:t>14.07.2025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931359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9CDE769-9350-441D-AFAD-FB358A7BACDA}" type="datetimeFigureOut">
              <a:rPr lang="ru-RU" smtClean="0"/>
              <a:t>14.07.2025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2215921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DE769-9350-441D-AFAD-FB358A7BACDA}" type="datetimeFigureOut">
              <a:rPr lang="ru-RU" smtClean="0"/>
              <a:t>14.07.2025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4219568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9CDE769-9350-441D-AFAD-FB358A7BACDA}" type="datetimeFigureOut">
              <a:rPr lang="ru-RU" smtClean="0"/>
              <a:t>14.07.2025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1102833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9CDE769-9350-441D-AFAD-FB358A7BACDA}" type="datetimeFigureOut">
              <a:rPr lang="ru-RU" smtClean="0"/>
              <a:t>14.07.2025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560A05-C0DE-454E-A017-8094A4951970}" type="slidenum">
              <a:rPr lang="ru-RU" smtClean="0"/>
              <a:t>‹#›</a:t>
            </a:fld>
            <a:endParaRPr lang="ru-RU"/>
          </a:p>
        </p:txBody>
      </p:sp>
    </p:spTree>
    <p:extLst>
      <p:ext uri="{BB962C8B-B14F-4D97-AF65-F5344CB8AC3E}">
        <p14:creationId xmlns:p14="http://schemas.microsoft.com/office/powerpoint/2010/main" val="827907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9CDE769-9350-441D-AFAD-FB358A7BACDA}" type="datetimeFigureOut">
              <a:rPr lang="ru-RU" smtClean="0"/>
              <a:t>14.07.2025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7560A05-C0DE-454E-A017-8094A4951970}" type="slidenum">
              <a:rPr lang="ru-RU" smtClean="0"/>
              <a:t>‹#›</a:t>
            </a:fld>
            <a:endParaRPr lang="ru-RU"/>
          </a:p>
        </p:txBody>
      </p:sp>
    </p:spTree>
    <p:extLst>
      <p:ext uri="{BB962C8B-B14F-4D97-AF65-F5344CB8AC3E}">
        <p14:creationId xmlns:p14="http://schemas.microsoft.com/office/powerpoint/2010/main" val="2252550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199" y="138545"/>
            <a:ext cx="6068291" cy="1791855"/>
          </a:xfrm>
        </p:spPr>
        <p:txBody>
          <a:bodyPr>
            <a:normAutofit fontScale="90000"/>
          </a:bodyPr>
          <a:lstStyle/>
          <a:p>
            <a:r>
              <a:rPr lang="ru-RU" dirty="0"/>
              <a:t>Памятка об ответственности родителей за жизнь и здоровье детей</a:t>
            </a:r>
            <a:br>
              <a:rPr lang="ru-RU" dirty="0"/>
            </a:br>
            <a:r>
              <a:rPr lang="ru-RU" dirty="0"/>
              <a:t/>
            </a:r>
            <a:br>
              <a:rPr lang="ru-RU" dirty="0"/>
            </a:br>
            <a:r>
              <a:rPr lang="ru-RU" sz="2200" dirty="0">
                <a:solidFill>
                  <a:schemeClr val="tx1"/>
                </a:solidFill>
                <a:latin typeface="Century" panose="02040604050505020304" pitchFamily="18" charset="0"/>
              </a:rPr>
              <a:t>Уважаемые родители!</a:t>
            </a:r>
            <a:br>
              <a:rPr lang="ru-RU" sz="2200" dirty="0">
                <a:solidFill>
                  <a:schemeClr val="tx1"/>
                </a:solidFill>
                <a:latin typeface="Century" panose="02040604050505020304" pitchFamily="18" charset="0"/>
              </a:rPr>
            </a:br>
            <a:r>
              <a:rPr lang="ru-RU" sz="2200" dirty="0">
                <a:solidFill>
                  <a:schemeClr val="tx1"/>
                </a:solidFill>
                <a:latin typeface="Century" panose="02040604050505020304" pitchFamily="18" charset="0"/>
              </a:rPr>
              <a:t>Предупреждаем Вас о том, что Вы несете полную ответственность за жизнь, здоровье и безопасность детей! </a:t>
            </a:r>
            <a:r>
              <a:rPr lang="ru-RU" sz="2200" dirty="0" smtClean="0">
                <a:solidFill>
                  <a:schemeClr val="tx1"/>
                </a:solidFill>
                <a:latin typeface="Century" panose="02040604050505020304" pitchFamily="18" charset="0"/>
              </a:rPr>
              <a:t/>
            </a:r>
            <a:br>
              <a:rPr lang="ru-RU" sz="2200" dirty="0" smtClean="0">
                <a:solidFill>
                  <a:schemeClr val="tx1"/>
                </a:solidFill>
                <a:latin typeface="Century" panose="02040604050505020304" pitchFamily="18" charset="0"/>
              </a:rPr>
            </a:br>
            <a:r>
              <a:rPr lang="ru-RU" sz="2200" dirty="0">
                <a:solidFill>
                  <a:schemeClr val="tx1"/>
                </a:solidFill>
                <a:latin typeface="Century" panose="02040604050505020304" pitchFamily="18" charset="0"/>
              </a:rPr>
              <a:t/>
            </a:r>
            <a:br>
              <a:rPr lang="ru-RU" sz="2200" dirty="0">
                <a:solidFill>
                  <a:schemeClr val="tx1"/>
                </a:solidFill>
                <a:latin typeface="Century" panose="02040604050505020304" pitchFamily="18" charset="0"/>
              </a:rPr>
            </a:br>
            <a:r>
              <a:rPr lang="ru-RU" sz="2200" dirty="0">
                <a:solidFill>
                  <a:schemeClr val="tx1"/>
                </a:solidFill>
                <a:latin typeface="Century" panose="02040604050505020304" pitchFamily="18" charset="0"/>
              </a:rPr>
              <a:t>Семейный кодекс РФ (ст.63 п.1) возлагает на родителей особую ответственность.</a:t>
            </a:r>
            <a:br>
              <a:rPr lang="ru-RU" sz="2200" dirty="0">
                <a:solidFill>
                  <a:schemeClr val="tx1"/>
                </a:solidFill>
                <a:latin typeface="Century" panose="02040604050505020304" pitchFamily="18" charset="0"/>
              </a:rPr>
            </a:br>
            <a:r>
              <a:rPr lang="ru-RU" sz="2200" dirty="0">
                <a:solidFill>
                  <a:schemeClr val="tx1"/>
                </a:solidFill>
                <a:latin typeface="Century" panose="02040604050505020304" pitchFamily="18" charset="0"/>
              </a:rPr>
              <a:t>Интересуйтесь времяпрепровождением детей, их друзьями; компьютерными играми, в которые они играют, Интернет-сайтами, которые они посещают, будьте в курсе кино- и музыкальных пристрастий Ваших детей. </a:t>
            </a:r>
            <a:r>
              <a:rPr lang="ru-RU" sz="2200" dirty="0" smtClean="0">
                <a:solidFill>
                  <a:schemeClr val="tx1"/>
                </a:solidFill>
                <a:latin typeface="Century" panose="02040604050505020304" pitchFamily="18" charset="0"/>
              </a:rPr>
              <a:t/>
            </a:r>
            <a:br>
              <a:rPr lang="ru-RU" sz="2200" dirty="0" smtClean="0">
                <a:solidFill>
                  <a:schemeClr val="tx1"/>
                </a:solidFill>
                <a:latin typeface="Century" panose="02040604050505020304" pitchFamily="18" charset="0"/>
              </a:rPr>
            </a:br>
            <a:r>
              <a:rPr lang="ru-RU" sz="2200" dirty="0" smtClean="0">
                <a:solidFill>
                  <a:schemeClr val="tx1"/>
                </a:solidFill>
                <a:latin typeface="Century" panose="02040604050505020304" pitchFamily="18" charset="0"/>
              </a:rPr>
              <a:t>Постоянно </a:t>
            </a:r>
            <a:r>
              <a:rPr lang="ru-RU" sz="2200" dirty="0">
                <a:solidFill>
                  <a:schemeClr val="tx1"/>
                </a:solidFill>
                <a:latin typeface="Century" panose="02040604050505020304" pitchFamily="18" charset="0"/>
              </a:rPr>
              <a:t>напоминайте о соблюдении безопасности на дорогах, при купании, при обращении с огнем и приборами. </a:t>
            </a:r>
            <a:r>
              <a:rPr lang="ru-RU" dirty="0">
                <a:solidFill>
                  <a:schemeClr val="tx1"/>
                </a:solidFill>
                <a:latin typeface="Century" panose="02040604050505020304" pitchFamily="18" charset="0"/>
              </a:rPr>
              <a:t/>
            </a:r>
            <a:br>
              <a:rPr lang="ru-RU" dirty="0">
                <a:solidFill>
                  <a:schemeClr val="tx1"/>
                </a:solidFill>
                <a:latin typeface="Century" panose="02040604050505020304" pitchFamily="18" charset="0"/>
              </a:rPr>
            </a:br>
            <a:endParaRPr lang="ru-RU" dirty="0">
              <a:solidFill>
                <a:schemeClr val="tx1"/>
              </a:solidFill>
              <a:latin typeface="Century" panose="02040604050505020304" pitchFamily="18" charset="0"/>
            </a:endParaRPr>
          </a:p>
        </p:txBody>
      </p:sp>
      <p:pic>
        <p:nvPicPr>
          <p:cNvPr id="6" name="Объект 5" descr="IMG_20230731_102854_350_fitted_to_width.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83926" y="2913713"/>
            <a:ext cx="4239492" cy="2946759"/>
          </a:xfrm>
          <a:prstGeom prst="rect">
            <a:avLst/>
          </a:prstGeom>
          <a:noFill/>
          <a:ln>
            <a:noFill/>
          </a:ln>
        </p:spPr>
      </p:pic>
    </p:spTree>
    <p:extLst>
      <p:ext uri="{BB962C8B-B14F-4D97-AF65-F5344CB8AC3E}">
        <p14:creationId xmlns:p14="http://schemas.microsoft.com/office/powerpoint/2010/main" val="2204833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2509" y="263236"/>
            <a:ext cx="9171709" cy="1667164"/>
          </a:xfrm>
        </p:spPr>
        <p:txBody>
          <a:bodyPr>
            <a:noAutofit/>
          </a:bodyPr>
          <a:lstStyle/>
          <a:p>
            <a:r>
              <a:rPr lang="ru-RU" sz="1800" dirty="0"/>
              <a:t>Неисполнением обязанностей по воспитанию несовершеннолетнего является отсутствие должного внимания к развитию, поведению ребенка, безразличное отношение к его здоровью, безопасности, учебе, организации досуга и т.п., а также когда поощряется совершение подростком антиобщественных поступков, прививаются взгляды, пропагандирующие жестокость, неуважение к закону, создаются условия, угрожающие жизни и здоровью несовершеннолетнего.</a:t>
            </a:r>
            <a:endParaRPr lang="ru-RU" sz="1800" dirty="0"/>
          </a:p>
        </p:txBody>
      </p:sp>
      <p:sp>
        <p:nvSpPr>
          <p:cNvPr id="3" name="Объект 2"/>
          <p:cNvSpPr>
            <a:spLocks noGrp="1"/>
          </p:cNvSpPr>
          <p:nvPr>
            <p:ph idx="1"/>
          </p:nvPr>
        </p:nvSpPr>
        <p:spPr>
          <a:xfrm>
            <a:off x="207819" y="2202873"/>
            <a:ext cx="10875818" cy="4876800"/>
          </a:xfrm>
        </p:spPr>
        <p:txBody>
          <a:bodyPr>
            <a:normAutofit fontScale="40000" lnSpcReduction="20000"/>
          </a:bodyPr>
          <a:lstStyle/>
          <a:p>
            <a:r>
              <a:rPr lang="ru-RU" sz="2900" dirty="0">
                <a:latin typeface="Century" panose="02040604050505020304" pitchFamily="18" charset="0"/>
              </a:rPr>
              <a:t>В соответствии со ст. 63 Семейного кодекса Российской Федерации родители имеют право и обязаны воспитывать своих детей. Родители несут ответственность за воспитание и развитие своих детей. Они обязаны заботиться об их здоровье, физическом, психическом, духовном и нравственном развитии; обеспечить им получение основного общего образования, а также защищать права и интересы своих детей.</a:t>
            </a:r>
          </a:p>
          <a:p>
            <a:r>
              <a:rPr lang="ru-RU" sz="2900" dirty="0">
                <a:latin typeface="Century" panose="02040604050505020304" pitchFamily="18" charset="0"/>
              </a:rPr>
              <a:t>Обязанности по воспитанию детей родители несут до совершеннолетия ребенка.</a:t>
            </a:r>
          </a:p>
          <a:p>
            <a:r>
              <a:rPr lang="ru-RU" sz="2900" dirty="0">
                <a:latin typeface="Century" panose="02040604050505020304" pitchFamily="18" charset="0"/>
              </a:rPr>
              <a:t>Родители, осуществляющие родительские права в ущерб правам и интересам детей, несут ответственность в установленном законом порядке.</a:t>
            </a:r>
          </a:p>
          <a:p>
            <a:r>
              <a:rPr lang="ru-RU" sz="2900" dirty="0">
                <a:latin typeface="Century" panose="02040604050505020304" pitchFamily="18" charset="0"/>
              </a:rPr>
              <a:t>Административно-правовая ответственность.</a:t>
            </a:r>
          </a:p>
          <a:p>
            <a:r>
              <a:rPr lang="ru-RU" sz="2900" dirty="0">
                <a:latin typeface="Century" panose="02040604050505020304" pitchFamily="18" charset="0"/>
              </a:rPr>
              <a:t>Предусмотренное статьей 5.35 Кодекса Российской Федерации об административных правонарушениях неисполнение родителями или иными законными представителями несовершеннолетних обязанностей по содержанию и воспитанию несовершеннолетних правонарушение состоит в бездействии родителей или иных законных представителей несовершеннолетних, в неисполнении обязанностей по воспитанию и обучению детей. Часть 1 данной статьи устанавливает наказание в виде предупреждения или наложения административного штрафа в размере от ста до пятисот рублей</a:t>
            </a:r>
            <a:r>
              <a:rPr lang="ru-RU" sz="2900" dirty="0" smtClean="0">
                <a:latin typeface="Century" panose="02040604050505020304" pitchFamily="18" charset="0"/>
              </a:rPr>
              <a:t>.</a:t>
            </a:r>
            <a:endParaRPr lang="ru-RU" sz="2900" dirty="0">
              <a:latin typeface="Century" panose="02040604050505020304" pitchFamily="18" charset="0"/>
            </a:endParaRPr>
          </a:p>
          <a:p>
            <a:r>
              <a:rPr lang="ru-RU" sz="2900" dirty="0">
                <a:latin typeface="Century" panose="02040604050505020304" pitchFamily="18" charset="0"/>
              </a:rPr>
              <a:t>Уголовно-правовая ответственность.</a:t>
            </a:r>
          </a:p>
          <a:p>
            <a:r>
              <a:rPr lang="ru-RU" sz="2900" dirty="0">
                <a:latin typeface="Century" panose="02040604050505020304" pitchFamily="18" charset="0"/>
              </a:rPr>
              <a:t>Статья 156 Уголовного кодекса Российской Федерации предусматривает уголовную ответственность за неисполнение или ненадлежащее исполнение обязанностей по воспитанию несовершеннолетнего родителем или иным лицом, на которое возложены эти обязанности, а равно педагогом или другим работником образовательного, воспитательного, лечебного либо иного учреждения, обязанного осуществлять надзор за несовершеннолетним, если это деяние соединено с жестоким обращением с несовершеннолетним, и влечет наказание в виде штрафа до ста тысяч рублей, либо обязательных работ на срок до четырехсот сорока часов, либо исправительных работ на срок до двух лет, лишения свободы на срок до трех лет.</a:t>
            </a:r>
          </a:p>
          <a:p>
            <a:r>
              <a:rPr lang="ru-RU" sz="2900" dirty="0">
                <a:latin typeface="Century" panose="02040604050505020304" pitchFamily="18" charset="0"/>
              </a:rPr>
              <a:t>Часть 1 статьи 157 Уголовного кодекса Российской Федерации предусматривает уголовную ответственность за неуплату родителем без уважительных причин в нарушение решения суда или нотариального удостоверенного соглашения средств на содержание несовершеннолетних детей. Данное преступление наказывается исправительными работами на срок до одного года, либо арестом на срок до трех месяцев, либо лишением свободы на срок до одного года.</a:t>
            </a:r>
          </a:p>
          <a:p>
            <a:endParaRPr lang="ru-RU" dirty="0"/>
          </a:p>
        </p:txBody>
      </p:sp>
    </p:spTree>
    <p:extLst>
      <p:ext uri="{BB962C8B-B14F-4D97-AF65-F5344CB8AC3E}">
        <p14:creationId xmlns:p14="http://schemas.microsoft.com/office/powerpoint/2010/main" val="778451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4073" y="221673"/>
            <a:ext cx="8899929" cy="1708727"/>
          </a:xfrm>
        </p:spPr>
        <p:txBody>
          <a:bodyPr>
            <a:normAutofit fontScale="90000"/>
          </a:bodyPr>
          <a:lstStyle/>
          <a:p>
            <a:pPr algn="ctr"/>
            <a:r>
              <a:rPr lang="ru-RU" dirty="0"/>
              <a:t>Особого внимания требует отдых детей у водоемов </a:t>
            </a:r>
            <a:br>
              <a:rPr lang="ru-RU" dirty="0"/>
            </a:br>
            <a:endParaRPr lang="ru-RU" dirty="0"/>
          </a:p>
        </p:txBody>
      </p:sp>
      <p:sp>
        <p:nvSpPr>
          <p:cNvPr id="3" name="Объект 2"/>
          <p:cNvSpPr>
            <a:spLocks noGrp="1"/>
          </p:cNvSpPr>
          <p:nvPr>
            <p:ph idx="1"/>
          </p:nvPr>
        </p:nvSpPr>
        <p:spPr>
          <a:xfrm>
            <a:off x="304800" y="1496290"/>
            <a:ext cx="9559636" cy="5361709"/>
          </a:xfrm>
        </p:spPr>
        <p:txBody>
          <a:bodyPr>
            <a:noAutofit/>
          </a:bodyPr>
          <a:lstStyle/>
          <a:p>
            <a:r>
              <a:rPr lang="ru-RU" dirty="0" smtClean="0">
                <a:latin typeface="Century" panose="02040604050505020304" pitchFamily="18" charset="0"/>
              </a:rPr>
              <a:t>Причины </a:t>
            </a:r>
            <a:r>
              <a:rPr lang="ru-RU" dirty="0">
                <a:latin typeface="Century" panose="02040604050505020304" pitchFamily="18" charset="0"/>
              </a:rPr>
              <a:t>гибели на воде известны: незнание правил поведения, несоблюдение мер безопасности при купании, отсутствие навыков плавания и недостаточный контроль со стороны взрослых за поведением детей. Будьте внимательны к своим детям. В наших силах сохранить самое ценное - жизнь ребенка. </a:t>
            </a:r>
          </a:p>
          <a:p>
            <a:r>
              <a:rPr lang="ru-RU" dirty="0" smtClean="0">
                <a:latin typeface="Century" panose="02040604050505020304" pitchFamily="18" charset="0"/>
              </a:rPr>
              <a:t>Как </a:t>
            </a:r>
            <a:r>
              <a:rPr lang="ru-RU" dirty="0">
                <a:latin typeface="Century" panose="02040604050505020304" pitchFamily="18" charset="0"/>
              </a:rPr>
              <a:t>уберечь ребенка от несчастных случаев на воде: </a:t>
            </a:r>
          </a:p>
          <a:p>
            <a:r>
              <a:rPr lang="ru-RU" dirty="0">
                <a:latin typeface="Century" panose="02040604050505020304" pitchFamily="18" charset="0"/>
              </a:rPr>
              <a:t>- не отпускайте несовершеннолетних детей на водные объекты одних без вашего присмотра; </a:t>
            </a:r>
          </a:p>
          <a:p>
            <a:r>
              <a:rPr lang="ru-RU" dirty="0">
                <a:latin typeface="Century" panose="02040604050505020304" pitchFamily="18" charset="0"/>
              </a:rPr>
              <a:t>- не поручайте своим старшим детям, в особенностях несовершеннолетним, присмотр на воде за младшими детьми; </a:t>
            </a:r>
          </a:p>
          <a:p>
            <a:r>
              <a:rPr lang="ru-RU" dirty="0">
                <a:latin typeface="Century" panose="02040604050505020304" pitchFamily="18" charset="0"/>
              </a:rPr>
              <a:t>- категорически запретите детям самостоятельное купание; </a:t>
            </a:r>
          </a:p>
          <a:p>
            <a:r>
              <a:rPr lang="ru-RU" dirty="0">
                <a:latin typeface="Century" panose="02040604050505020304" pitchFamily="18" charset="0"/>
              </a:rPr>
              <a:t>- не показывайте негативный пример, купаясь в местах, где купание запрещено; </a:t>
            </a:r>
          </a:p>
          <a:p>
            <a:r>
              <a:rPr lang="ru-RU" dirty="0">
                <a:latin typeface="Century" panose="02040604050505020304" pitchFamily="18" charset="0"/>
              </a:rPr>
              <a:t>- выучите с детьми наизусть телефоны экстренных служб спасения, куда дети смогут позвонить, если вас не рядом; </a:t>
            </a:r>
          </a:p>
          <a:p>
            <a:r>
              <a:rPr lang="ru-RU" dirty="0">
                <a:latin typeface="Century" panose="02040604050505020304" pitchFamily="18" charset="0"/>
              </a:rPr>
              <a:t>- объясните детям, что сотовый телефон, в первую очередь, предназначен для обеспечения связи с родителями и вызова экстренной помощи. </a:t>
            </a:r>
          </a:p>
          <a:p>
            <a:endParaRPr lang="ru-RU" dirty="0"/>
          </a:p>
        </p:txBody>
      </p:sp>
    </p:spTree>
    <p:extLst>
      <p:ext uri="{BB962C8B-B14F-4D97-AF65-F5344CB8AC3E}">
        <p14:creationId xmlns:p14="http://schemas.microsoft.com/office/powerpoint/2010/main" val="2389275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77092"/>
            <a:ext cx="8596668" cy="858982"/>
          </a:xfrm>
        </p:spPr>
        <p:txBody>
          <a:bodyPr/>
          <a:lstStyle/>
          <a:p>
            <a:r>
              <a:rPr lang="ru-RU" dirty="0"/>
              <a:t>Безопасность детей на солнце </a:t>
            </a:r>
            <a:endParaRPr lang="ru-RU" dirty="0"/>
          </a:p>
        </p:txBody>
      </p:sp>
      <p:sp>
        <p:nvSpPr>
          <p:cNvPr id="3" name="Объект 2"/>
          <p:cNvSpPr>
            <a:spLocks noGrp="1"/>
          </p:cNvSpPr>
          <p:nvPr>
            <p:ph idx="1"/>
          </p:nvPr>
        </p:nvSpPr>
        <p:spPr>
          <a:xfrm>
            <a:off x="332510" y="1343892"/>
            <a:ext cx="10016835" cy="5514108"/>
          </a:xfrm>
        </p:spPr>
        <p:txBody>
          <a:bodyPr>
            <a:normAutofit fontScale="85000" lnSpcReduction="20000"/>
          </a:bodyPr>
          <a:lstStyle/>
          <a:p>
            <a:r>
              <a:rPr lang="ru-RU" sz="2100" dirty="0">
                <a:latin typeface="Century" panose="02040604050505020304" pitchFamily="18" charset="0"/>
              </a:rPr>
              <a:t>- в солнечный день не выходите на улицу без головного убора. Ориентировочно с 10:00 до 16:00 часов самая большая активность солнца, поэтому в это время старайтесь, чтобы ребенок не находился долго под воздействием его прямых лучей; </a:t>
            </a:r>
          </a:p>
          <a:p>
            <a:r>
              <a:rPr lang="ru-RU" sz="2100" dirty="0">
                <a:latin typeface="Century" panose="02040604050505020304" pitchFamily="18" charset="0"/>
              </a:rPr>
              <a:t>- солнцезащитные средства наносите минут за 15-20 до выхода на улицу и после купания. При этом старайтесь использовать максимально безопасные средства, разрешенные для применения детям; </a:t>
            </a:r>
          </a:p>
          <a:p>
            <a:r>
              <a:rPr lang="ru-RU" sz="2100" dirty="0">
                <a:latin typeface="Century" panose="02040604050505020304" pitchFamily="18" charset="0"/>
              </a:rPr>
              <a:t>- носите с собой воду и пейте, избегая сладкой воды, т.к. она вызывает еще большую жажду; </a:t>
            </a:r>
          </a:p>
          <a:p>
            <a:r>
              <a:rPr lang="ru-RU" sz="2100" dirty="0">
                <a:latin typeface="Century" panose="02040604050505020304" pitchFamily="18" charset="0"/>
              </a:rPr>
              <a:t>- следите за ребенком, чтобы он не перегревался и не обгорел, при первых признаках покраснения кожи уведите его в тень; </a:t>
            </a:r>
          </a:p>
          <a:p>
            <a:r>
              <a:rPr lang="ru-RU" sz="2100" dirty="0">
                <a:latin typeface="Century" panose="02040604050505020304" pitchFamily="18" charset="0"/>
              </a:rPr>
              <a:t>- если долго находиться на солнце, может наступить тепловой удар. При этом наблюдается слабость, головная боль, тошнота, рвота, учащается пульс, расширяются зрачки, возможен обморок, повышается температура тела до 39-40 градусов. Необходимо удалить пострадавшего из зоны перегревания на открытое и хорошо проветриваемое место, смочить лицо холодной водой, освободить верхнюю одежду, срочно доставить в лечебное учреждение; </a:t>
            </a:r>
          </a:p>
          <a:p>
            <a:r>
              <a:rPr lang="ru-RU" sz="2100" dirty="0">
                <a:latin typeface="Century" panose="02040604050505020304" pitchFamily="18" charset="0"/>
              </a:rPr>
              <a:t>- старайтесь больше гулять в тенистых местах, используйте свободную хлопчатобумажную одежду; </a:t>
            </a:r>
          </a:p>
          <a:p>
            <a:r>
              <a:rPr lang="ru-RU" sz="2100" dirty="0">
                <a:latin typeface="Century" panose="02040604050505020304" pitchFamily="18" charset="0"/>
              </a:rPr>
              <a:t>- всегда держите в аптечке средство от ожогов;</a:t>
            </a:r>
          </a:p>
          <a:p>
            <a:endParaRPr lang="ru-RU" dirty="0"/>
          </a:p>
        </p:txBody>
      </p:sp>
    </p:spTree>
    <p:extLst>
      <p:ext uri="{BB962C8B-B14F-4D97-AF65-F5344CB8AC3E}">
        <p14:creationId xmlns:p14="http://schemas.microsoft.com/office/powerpoint/2010/main" val="2786346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8655" y="249383"/>
            <a:ext cx="9587345" cy="1427018"/>
          </a:xfrm>
        </p:spPr>
        <p:txBody>
          <a:bodyPr>
            <a:normAutofit fontScale="90000"/>
          </a:bodyPr>
          <a:lstStyle/>
          <a:p>
            <a:r>
              <a:rPr lang="ru-RU" dirty="0"/>
              <a:t>Доведите до сведения Ваших детей подробную информацию о личной безопасности: </a:t>
            </a:r>
            <a:endParaRPr lang="ru-RU" dirty="0"/>
          </a:p>
        </p:txBody>
      </p:sp>
      <p:sp>
        <p:nvSpPr>
          <p:cNvPr id="3" name="Объект 2"/>
          <p:cNvSpPr>
            <a:spLocks noGrp="1"/>
          </p:cNvSpPr>
          <p:nvPr>
            <p:ph idx="1"/>
          </p:nvPr>
        </p:nvSpPr>
        <p:spPr>
          <a:xfrm>
            <a:off x="290945" y="1537855"/>
            <a:ext cx="9836729" cy="5320145"/>
          </a:xfrm>
        </p:spPr>
        <p:txBody>
          <a:bodyPr>
            <a:normAutofit fontScale="77500" lnSpcReduction="20000"/>
          </a:bodyPr>
          <a:lstStyle/>
          <a:p>
            <a:r>
              <a:rPr lang="ru-RU" dirty="0"/>
              <a:t>– </a:t>
            </a:r>
            <a:r>
              <a:rPr lang="ru-RU" sz="2300" dirty="0">
                <a:latin typeface="Century" panose="02040604050505020304" pitchFamily="18" charset="0"/>
              </a:rPr>
              <a:t>быть осторожным при случайных знакомствах, не спешить давать номер своего телефона и адрес малознакомым людям, какими бы доброжелательными они ни казались; </a:t>
            </a:r>
          </a:p>
          <a:p>
            <a:r>
              <a:rPr lang="ru-RU" sz="2300" dirty="0">
                <a:latin typeface="Century" panose="02040604050505020304" pitchFamily="18" charset="0"/>
              </a:rPr>
              <a:t>– не гулять на улице до темноты, не уходить далеко от дома, а если это произойдет - дать знать родителям; </a:t>
            </a:r>
          </a:p>
          <a:p>
            <a:r>
              <a:rPr lang="ru-RU" sz="2300" dirty="0">
                <a:latin typeface="Century" panose="02040604050505020304" pitchFamily="18" charset="0"/>
              </a:rPr>
              <a:t>– обходить незнакомые компании и пьяных людей; </a:t>
            </a:r>
          </a:p>
          <a:p>
            <a:r>
              <a:rPr lang="ru-RU" sz="2300" dirty="0">
                <a:latin typeface="Century" panose="02040604050505020304" pitchFamily="18" charset="0"/>
              </a:rPr>
              <a:t>– избегать посещения безлюдных мест, оврагов, пустырей, подвалов, чердаков, заброшенных домов и помещений; </a:t>
            </a:r>
          </a:p>
          <a:p>
            <a:r>
              <a:rPr lang="ru-RU" sz="2300" dirty="0">
                <a:latin typeface="Century" panose="02040604050505020304" pitchFamily="18" charset="0"/>
              </a:rPr>
              <a:t>– не давать сотовый телефон в руки чужих людей; </a:t>
            </a:r>
          </a:p>
          <a:p>
            <a:r>
              <a:rPr lang="ru-RU" sz="2300" dirty="0">
                <a:latin typeface="Century" panose="02040604050505020304" pitchFamily="18" charset="0"/>
              </a:rPr>
              <a:t>– не соглашаться, если незнакомый человек приглашает ребенка к себе домой, чтобы послушать музыку, сфотографироваться, подарить что-то, посмотреть кино, животных или попросить пройти куда-либо, чтобы помочь что-нибудь сделать; </a:t>
            </a:r>
          </a:p>
          <a:p>
            <a:r>
              <a:rPr lang="ru-RU" sz="2300" dirty="0">
                <a:latin typeface="Century" panose="02040604050505020304" pitchFamily="18" charset="0"/>
              </a:rPr>
              <a:t>– не заходить в темные дворы; не играть на свалках, стройплощадках, пустырях и в заброшенных зданиях, рядом с железной дорогой и автомагистралью; </a:t>
            </a:r>
          </a:p>
          <a:p>
            <a:r>
              <a:rPr lang="ru-RU" sz="2300" dirty="0">
                <a:latin typeface="Century" panose="02040604050505020304" pitchFamily="18" charset="0"/>
              </a:rPr>
              <a:t>– не заходить на незнакомые сайты в Интернете, не отвечать на предложения от незнакомых людей в социальных сетях; если кто-то через них пытается назойливо искать дружбу, напрашивается в гости или приглашает встретиться, рассказать об этом родителям; </a:t>
            </a:r>
          </a:p>
          <a:p>
            <a:r>
              <a:rPr lang="ru-RU" sz="2300" dirty="0">
                <a:latin typeface="Century" panose="02040604050505020304" pitchFamily="18" charset="0"/>
              </a:rPr>
              <a:t>– не дразнить и не гладить беспризорных собак и других животных. </a:t>
            </a:r>
          </a:p>
          <a:p>
            <a:endParaRPr lang="ru-RU" sz="2300" dirty="0">
              <a:latin typeface="Century" panose="02040604050505020304" pitchFamily="18" charset="0"/>
            </a:endParaRPr>
          </a:p>
        </p:txBody>
      </p:sp>
    </p:spTree>
    <p:extLst>
      <p:ext uri="{BB962C8B-B14F-4D97-AF65-F5344CB8AC3E}">
        <p14:creationId xmlns:p14="http://schemas.microsoft.com/office/powerpoint/2010/main" val="454782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Будьте предельно внимательными на дороге и в общественном транспорте: </a:t>
            </a:r>
            <a:endParaRPr lang="ru-RU" dirty="0"/>
          </a:p>
        </p:txBody>
      </p:sp>
      <p:sp>
        <p:nvSpPr>
          <p:cNvPr id="3" name="Объект 2"/>
          <p:cNvSpPr>
            <a:spLocks noGrp="1"/>
          </p:cNvSpPr>
          <p:nvPr>
            <p:ph idx="1"/>
          </p:nvPr>
        </p:nvSpPr>
        <p:spPr/>
        <p:txBody>
          <a:bodyPr/>
          <a:lstStyle/>
          <a:p>
            <a:r>
              <a:rPr lang="ru-RU" dirty="0">
                <a:latin typeface="Century" panose="02040604050505020304" pitchFamily="18" charset="0"/>
              </a:rPr>
              <a:t>– ходить по улице следует спокойным шагом, придерживаясь правой стороны тротуара; </a:t>
            </a:r>
          </a:p>
          <a:p>
            <a:r>
              <a:rPr lang="ru-RU" dirty="0">
                <a:latin typeface="Century" panose="02040604050505020304" pitchFamily="18" charset="0"/>
              </a:rPr>
              <a:t>– переходить дорогу можно только по пешеходному тротуару на зеленый сигнал светофора, убедившись, что все автомобили остановились; </a:t>
            </a:r>
          </a:p>
          <a:p>
            <a:r>
              <a:rPr lang="ru-RU" dirty="0">
                <a:latin typeface="Century" panose="02040604050505020304" pitchFamily="18" charset="0"/>
              </a:rPr>
              <a:t>– проезжая часть предназначена только для транспортных средств; </a:t>
            </a:r>
          </a:p>
          <a:p>
            <a:r>
              <a:rPr lang="ru-RU" dirty="0">
                <a:latin typeface="Century" panose="02040604050505020304" pitchFamily="18" charset="0"/>
              </a:rPr>
              <a:t>– в общественном транспорте нельзя высовываться из окон, выставлять руки и какие-либо предметы; </a:t>
            </a:r>
          </a:p>
          <a:p>
            <a:r>
              <a:rPr lang="ru-RU" dirty="0">
                <a:latin typeface="Century" panose="02040604050505020304" pitchFamily="18" charset="0"/>
              </a:rPr>
              <a:t>– соблюдайте правила дорожного движения, чтобы не стать жертвой или виновником дорожно-транспортного происшествия; </a:t>
            </a:r>
          </a:p>
          <a:p>
            <a:r>
              <a:rPr lang="ru-RU" dirty="0">
                <a:latin typeface="Century" panose="02040604050505020304" pitchFamily="18" charset="0"/>
              </a:rPr>
              <a:t>– запрещается ездить на автодорогах на велосипедах, мопедах, скутерах без соответствующего разрешения. </a:t>
            </a:r>
          </a:p>
          <a:p>
            <a:endParaRPr lang="ru-RU" dirty="0"/>
          </a:p>
        </p:txBody>
      </p:sp>
    </p:spTree>
    <p:extLst>
      <p:ext uri="{BB962C8B-B14F-4D97-AF65-F5344CB8AC3E}">
        <p14:creationId xmlns:p14="http://schemas.microsoft.com/office/powerpoint/2010/main" val="26804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t>
            </a:r>
            <a:r>
              <a:rPr lang="ru-RU" u="sng" dirty="0" smtClean="0"/>
              <a:t>❗</a:t>
            </a:r>
            <a:r>
              <a:rPr lang="ru-RU" u="sng" dirty="0"/>
              <a:t>Помните! </a:t>
            </a:r>
            <a:r>
              <a:rPr lang="ru-RU" dirty="0" smtClean="0"/>
              <a:t/>
            </a:r>
            <a:br>
              <a:rPr lang="ru-RU" dirty="0" smtClean="0"/>
            </a:br>
            <a:r>
              <a:rPr lang="ru-RU" dirty="0" smtClean="0"/>
              <a:t>Детям</a:t>
            </a:r>
            <a:r>
              <a:rPr lang="ru-RU" dirty="0"/>
              <a:t>, не достигшим 14 лет, запрещено управлять велосипедом на автомагистралях и приравненных к ним дорогам, а детям, не достигшим 16 лет, скутером (мопедом). </a:t>
            </a:r>
            <a:r>
              <a:rPr lang="ru-RU" dirty="0" smtClean="0"/>
              <a:t/>
            </a:r>
            <a:br>
              <a:rPr lang="ru-RU" dirty="0" smtClean="0"/>
            </a:br>
            <a:r>
              <a:rPr lang="ru-RU" dirty="0"/>
              <a:t/>
            </a:r>
            <a:br>
              <a:rPr lang="ru-RU" dirty="0"/>
            </a:br>
            <a:r>
              <a:rPr lang="ru-RU" sz="3100" dirty="0">
                <a:solidFill>
                  <a:schemeClr val="bg2">
                    <a:lumMod val="25000"/>
                  </a:schemeClr>
                </a:solidFill>
              </a:rPr>
              <a:t>- использование ремней безопасности со специальным адаптером значительно снижает риски транспортных происшествий и тяжесть последствий дорожно-транспортных происшествий при перевозке в автомобилях детей в возрасте до 12 лет. </a:t>
            </a:r>
            <a:br>
              <a:rPr lang="ru-RU" sz="3100" dirty="0">
                <a:solidFill>
                  <a:schemeClr val="bg2">
                    <a:lumMod val="25000"/>
                  </a:schemeClr>
                </a:solidFill>
              </a:rPr>
            </a:br>
            <a:endParaRPr lang="ru-RU" sz="3100" dirty="0">
              <a:solidFill>
                <a:schemeClr val="bg2">
                  <a:lumMod val="25000"/>
                </a:schemeClr>
              </a:solidFill>
            </a:endParaRPr>
          </a:p>
        </p:txBody>
      </p:sp>
    </p:spTree>
    <p:extLst>
      <p:ext uri="{BB962C8B-B14F-4D97-AF65-F5344CB8AC3E}">
        <p14:creationId xmlns:p14="http://schemas.microsoft.com/office/powerpoint/2010/main" val="182428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a:t>Будьте предельно осторожны в походе, в лесу и на даче. </a:t>
            </a:r>
            <a:br>
              <a:rPr lang="ru-RU" u="sng" dirty="0"/>
            </a:br>
            <a:r>
              <a:rPr lang="ru-RU" dirty="0"/>
              <a:t>Обратите внимание детей на наиболее распространенные случаи пожаров из-за неосторожного обращения с огнем: </a:t>
            </a:r>
            <a:br>
              <a:rPr lang="ru-RU" dirty="0"/>
            </a:br>
            <a:r>
              <a:rPr lang="ru-RU" sz="3100" dirty="0">
                <a:solidFill>
                  <a:schemeClr val="bg2">
                    <a:lumMod val="50000"/>
                  </a:schemeClr>
                </a:solidFill>
              </a:rPr>
              <a:t>– детская шалость с огнем; </a:t>
            </a:r>
            <a:br>
              <a:rPr lang="ru-RU" sz="3100" dirty="0">
                <a:solidFill>
                  <a:schemeClr val="bg2">
                    <a:lumMod val="50000"/>
                  </a:schemeClr>
                </a:solidFill>
              </a:rPr>
            </a:br>
            <a:r>
              <a:rPr lang="ru-RU" sz="3100" dirty="0">
                <a:solidFill>
                  <a:schemeClr val="bg2">
                    <a:lumMod val="50000"/>
                  </a:schemeClr>
                </a:solidFill>
              </a:rPr>
              <a:t>– непотушенные угли, шлак, зола, костры; </a:t>
            </a:r>
            <a:br>
              <a:rPr lang="ru-RU" sz="3100" dirty="0">
                <a:solidFill>
                  <a:schemeClr val="bg2">
                    <a:lumMod val="50000"/>
                  </a:schemeClr>
                </a:solidFill>
              </a:rPr>
            </a:br>
            <a:r>
              <a:rPr lang="ru-RU" sz="3100" dirty="0">
                <a:solidFill>
                  <a:schemeClr val="bg2">
                    <a:lumMod val="50000"/>
                  </a:schemeClr>
                </a:solidFill>
              </a:rPr>
              <a:t>– непотушенные окурки, спички; </a:t>
            </a:r>
            <a:br>
              <a:rPr lang="ru-RU" sz="3100" dirty="0">
                <a:solidFill>
                  <a:schemeClr val="bg2">
                    <a:lumMod val="50000"/>
                  </a:schemeClr>
                </a:solidFill>
              </a:rPr>
            </a:br>
            <a:r>
              <a:rPr lang="ru-RU" sz="3100" dirty="0">
                <a:solidFill>
                  <a:schemeClr val="bg2">
                    <a:lumMod val="50000"/>
                  </a:schemeClr>
                </a:solidFill>
              </a:rPr>
              <a:t>– сжигание мусора владельцами дач и садовых участков на опушках леса; </a:t>
            </a:r>
            <a:br>
              <a:rPr lang="ru-RU" sz="3100" dirty="0">
                <a:solidFill>
                  <a:schemeClr val="bg2">
                    <a:lumMod val="50000"/>
                  </a:schemeClr>
                </a:solidFill>
              </a:rPr>
            </a:br>
            <a:r>
              <a:rPr lang="ru-RU" sz="3100" dirty="0">
                <a:solidFill>
                  <a:schemeClr val="bg2">
                    <a:lumMod val="50000"/>
                  </a:schemeClr>
                </a:solidFill>
              </a:rPr>
              <a:t>– поджог травы, короткое замыкание, эксплуатация электротехнических устройств, бытовых приборов, печей. </a:t>
            </a:r>
            <a:br>
              <a:rPr lang="ru-RU" sz="3100" dirty="0">
                <a:solidFill>
                  <a:schemeClr val="bg2">
                    <a:lumMod val="50000"/>
                  </a:schemeClr>
                </a:solidFill>
              </a:rPr>
            </a:br>
            <a:endParaRPr lang="ru-RU" sz="3100" dirty="0">
              <a:solidFill>
                <a:schemeClr val="bg2">
                  <a:lumMod val="50000"/>
                </a:schemeClr>
              </a:solidFill>
            </a:endParaRPr>
          </a:p>
        </p:txBody>
      </p:sp>
    </p:spTree>
    <p:extLst>
      <p:ext uri="{BB962C8B-B14F-4D97-AF65-F5344CB8AC3E}">
        <p14:creationId xmlns:p14="http://schemas.microsoft.com/office/powerpoint/2010/main" val="2054579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23455"/>
          </a:xfrm>
        </p:spPr>
        <p:txBody>
          <a:bodyPr>
            <a:normAutofit fontScale="90000"/>
          </a:bodyPr>
          <a:lstStyle/>
          <a:p>
            <a:r>
              <a:rPr lang="ru-RU" dirty="0"/>
              <a:t>Остерегаемся травм! </a:t>
            </a:r>
          </a:p>
        </p:txBody>
      </p:sp>
      <p:sp>
        <p:nvSpPr>
          <p:cNvPr id="3" name="Объект 2"/>
          <p:cNvSpPr>
            <a:spLocks noGrp="1"/>
          </p:cNvSpPr>
          <p:nvPr>
            <p:ph idx="1"/>
          </p:nvPr>
        </p:nvSpPr>
        <p:spPr>
          <a:xfrm>
            <a:off x="304800" y="1316183"/>
            <a:ext cx="8969202" cy="4725180"/>
          </a:xfrm>
        </p:spPr>
        <p:txBody>
          <a:bodyPr>
            <a:normAutofit fontScale="92500" lnSpcReduction="20000"/>
          </a:bodyPr>
          <a:lstStyle/>
          <a:p>
            <a:r>
              <a:rPr lang="ru-RU" sz="1900" dirty="0" smtClean="0">
                <a:latin typeface="Century" panose="02040604050505020304" pitchFamily="18" charset="0"/>
              </a:rPr>
              <a:t>– </a:t>
            </a:r>
            <a:r>
              <a:rPr lang="ru-RU" sz="1900" dirty="0">
                <a:latin typeface="Century" panose="02040604050505020304" pitchFamily="18" charset="0"/>
              </a:rPr>
              <a:t>при занятии активными видами спорта: езда на </a:t>
            </a:r>
            <a:r>
              <a:rPr lang="ru-RU" sz="1900" dirty="0" err="1">
                <a:latin typeface="Century" panose="02040604050505020304" pitchFamily="18" charset="0"/>
              </a:rPr>
              <a:t>скейте</a:t>
            </a:r>
            <a:r>
              <a:rPr lang="ru-RU" sz="1900" dirty="0">
                <a:latin typeface="Century" panose="02040604050505020304" pitchFamily="18" charset="0"/>
              </a:rPr>
              <a:t>, роликах, велосипеде: обеспечьте ребенку надежную защиту уязвимых мест. Для этого надо использовать шлем, наколенники, налокотники, защиту ладоней и др.; </a:t>
            </a:r>
          </a:p>
          <a:p>
            <a:r>
              <a:rPr lang="ru-RU" sz="1900" dirty="0">
                <a:latin typeface="Century" panose="02040604050505020304" pitchFamily="18" charset="0"/>
              </a:rPr>
              <a:t>– при езде на роликах обращайте внимание на то, чтобы они надежно фиксировали лодыжку, которую ребенок может вывихнуть. Обучите сами ребенка технике правильного падения в критической ситуации или обратитесь к инструктору; </a:t>
            </a:r>
          </a:p>
          <a:p>
            <a:r>
              <a:rPr lang="ru-RU" sz="1900" dirty="0">
                <a:latin typeface="Century" panose="02040604050505020304" pitchFamily="18" charset="0"/>
              </a:rPr>
              <a:t>– при использовании любого спортивного инвентаря следите, чтобы он был исправен и соответствовал возрасту ребенка; </a:t>
            </a:r>
          </a:p>
          <a:p>
            <a:r>
              <a:rPr lang="ru-RU" sz="1900" dirty="0">
                <a:latin typeface="Century" panose="02040604050505020304" pitchFamily="18" charset="0"/>
              </a:rPr>
              <a:t>– на глаз обнаружить у ребенка перелом не так то и просто даже специалисту, поэтому если ребенок достаточно сильно травмировался, то лучше как можно быстрее показать его травматологу; </a:t>
            </a:r>
          </a:p>
          <a:p>
            <a:r>
              <a:rPr lang="ru-RU" sz="1900" dirty="0">
                <a:latin typeface="Century" panose="02040604050505020304" pitchFamily="18" charset="0"/>
              </a:rPr>
              <a:t>– синяки, царапины и ссадины сопровождают летом многих детей. Важно оперативно их промывать и обрабатывать антисептиком. К месту ушиба надо быстро приложить холодный предмет или полить его холодной водой, чтобы снизить боль. </a:t>
            </a:r>
          </a:p>
          <a:p>
            <a:endParaRPr lang="ru-RU" dirty="0"/>
          </a:p>
        </p:txBody>
      </p:sp>
    </p:spTree>
    <p:extLst>
      <p:ext uri="{BB962C8B-B14F-4D97-AF65-F5344CB8AC3E}">
        <p14:creationId xmlns:p14="http://schemas.microsoft.com/office/powerpoint/2010/main" val="3016307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8655" y="277091"/>
            <a:ext cx="10612581" cy="720436"/>
          </a:xfrm>
        </p:spPr>
        <p:txBody>
          <a:bodyPr/>
          <a:lstStyle/>
          <a:p>
            <a:r>
              <a:rPr lang="ru-RU" sz="3200" dirty="0"/>
              <a:t>Напоминайте детям об электробезопасности</a:t>
            </a:r>
            <a:r>
              <a:rPr lang="ru-RU" dirty="0"/>
              <a:t>! </a:t>
            </a:r>
            <a:endParaRPr lang="ru-RU" dirty="0"/>
          </a:p>
        </p:txBody>
      </p:sp>
      <p:sp>
        <p:nvSpPr>
          <p:cNvPr id="3" name="Объект 2"/>
          <p:cNvSpPr>
            <a:spLocks noGrp="1"/>
          </p:cNvSpPr>
          <p:nvPr>
            <p:ph idx="1"/>
          </p:nvPr>
        </p:nvSpPr>
        <p:spPr>
          <a:xfrm>
            <a:off x="221674" y="983673"/>
            <a:ext cx="9504218" cy="5874327"/>
          </a:xfrm>
        </p:spPr>
        <p:txBody>
          <a:bodyPr>
            <a:normAutofit/>
          </a:bodyPr>
          <a:lstStyle/>
          <a:p>
            <a:r>
              <a:rPr lang="ru-RU" dirty="0">
                <a:latin typeface="Century" panose="02040604050505020304" pitchFamily="18" charset="0"/>
              </a:rPr>
              <a:t>Главная причина электротравматизма детей - это банальное незнание основных правил обращения с электрическим током. Смертельно опасно прикасаться к любому провисшему или оборванному проводу, подходить ближе, чем на 8-10 метров к лежащим на земле оборванным проводам воздушных линий электропередач. Запрещается разводить костры под проводами линий электропередач, проникать в технические подвалы жилых домов, где находятся провода и коммуникации. Ни в коем случае не стоит запускать «воздушные змеев» вблизи воздушных линий электропередач, играть в спортивные игры, забрасывать удочки, магнитную ленту, проволоку и т.д. </a:t>
            </a:r>
          </a:p>
          <a:p>
            <a:r>
              <a:rPr lang="ru-RU" dirty="0">
                <a:latin typeface="Century" panose="02040604050505020304" pitchFamily="18" charset="0"/>
              </a:rPr>
              <a:t>Крайне, даже смертельно опасно: </a:t>
            </a:r>
          </a:p>
          <a:p>
            <a:r>
              <a:rPr lang="ru-RU" dirty="0">
                <a:latin typeface="Century" panose="02040604050505020304" pitchFamily="18" charset="0"/>
              </a:rPr>
              <a:t>– делать набросы на провода; </a:t>
            </a:r>
          </a:p>
          <a:p>
            <a:r>
              <a:rPr lang="ru-RU" dirty="0">
                <a:latin typeface="Century" panose="02040604050505020304" pitchFamily="18" charset="0"/>
              </a:rPr>
              <a:t>– влезать на опоры линий электропередач; </a:t>
            </a:r>
          </a:p>
          <a:p>
            <a:r>
              <a:rPr lang="ru-RU" dirty="0">
                <a:latin typeface="Century" panose="02040604050505020304" pitchFamily="18" charset="0"/>
              </a:rPr>
              <a:t>– подходить и брать в руки оборванные провода; </a:t>
            </a:r>
          </a:p>
          <a:p>
            <a:r>
              <a:rPr lang="ru-RU" dirty="0">
                <a:latin typeface="Century" panose="02040604050505020304" pitchFamily="18" charset="0"/>
              </a:rPr>
              <a:t>– открывать лестничные электрощитки и вводные силовые щиты в здания. </a:t>
            </a:r>
          </a:p>
          <a:p>
            <a:r>
              <a:rPr lang="ru-RU" dirty="0">
                <a:latin typeface="Century" panose="02040604050505020304" pitchFamily="18" charset="0"/>
              </a:rPr>
              <a:t>Как правило, на электроустановках нанесены предупредительные специальные знаки или укреплены соответствующие плакаты. Все эти плакаты предупреждают человека об опасности удара электрическим током. </a:t>
            </a:r>
          </a:p>
          <a:p>
            <a:endParaRPr lang="ru-RU" dirty="0"/>
          </a:p>
        </p:txBody>
      </p:sp>
    </p:spTree>
    <p:extLst>
      <p:ext uri="{BB962C8B-B14F-4D97-AF65-F5344CB8AC3E}">
        <p14:creationId xmlns:p14="http://schemas.microsoft.com/office/powerpoint/2010/main" val="245104110"/>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TotalTime>
  <Words>693</Words>
  <Application>Microsoft Office PowerPoint</Application>
  <PresentationFormat>Широкоэкранный</PresentationFormat>
  <Paragraphs>60</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Century</vt:lpstr>
      <vt:lpstr>Trebuchet MS</vt:lpstr>
      <vt:lpstr>Wingdings 3</vt:lpstr>
      <vt:lpstr>Аспект</vt:lpstr>
      <vt:lpstr>Памятка об ответственности родителей за жизнь и здоровье детей  Уважаемые родители! Предупреждаем Вас о том, что Вы несете полную ответственность за жизнь, здоровье и безопасность детей!   Семейный кодекс РФ (ст.63 п.1) возлагает на родителей особую ответственность. Интересуйтесь времяпрепровождением детей, их друзьями; компьютерными играми, в которые они играют, Интернет-сайтами, которые они посещают, будьте в курсе кино- и музыкальных пристрастий Ваших детей.  Постоянно напоминайте о соблюдении безопасности на дорогах, при купании, при обращении с огнем и приборами.  </vt:lpstr>
      <vt:lpstr>Особого внимания требует отдых детей у водоемов  </vt:lpstr>
      <vt:lpstr>Безопасность детей на солнце </vt:lpstr>
      <vt:lpstr>Доведите до сведения Ваших детей подробную информацию о личной безопасности: </vt:lpstr>
      <vt:lpstr>Будьте предельно внимательными на дороге и в общественном транспорте: </vt:lpstr>
      <vt:lpstr>                          ❗Помните!  Детям, не достигшим 14 лет, запрещено управлять велосипедом на автомагистралях и приравненных к ним дорогам, а детям, не достигшим 16 лет, скутером (мопедом).   - использование ремней безопасности со специальным адаптером значительно снижает риски транспортных происшествий и тяжесть последствий дорожно-транспортных происшествий при перевозке в автомобилях детей в возрасте до 12 лет.  </vt:lpstr>
      <vt:lpstr>Будьте предельно осторожны в походе, в лесу и на даче.  Обратите внимание детей на наиболее распространенные случаи пожаров из-за неосторожного обращения с огнем:  – детская шалость с огнем;  – непотушенные угли, шлак, зола, костры;  – непотушенные окурки, спички;  – сжигание мусора владельцами дач и садовых участков на опушках леса;  – поджог травы, короткое замыкание, эксплуатация электротехнических устройств, бытовых приборов, печей.  </vt:lpstr>
      <vt:lpstr>Остерегаемся травм! </vt:lpstr>
      <vt:lpstr>Напоминайте детям об электробезопасности! </vt:lpstr>
      <vt:lpstr>Неисполнением обязанностей по воспитанию несовершеннолетнего является отсутствие должного внимания к развитию, поведению ребенка, безразличное отношение к его здоровью, безопасности, учебе, организации досуга и т.п., а также когда поощряется совершение подростком антиобщественных поступков, прививаются взгляды, пропагандирующие жестокость, неуважение к закону, создаются условия, угрожающие жизни и здоровью несовершеннолетнего.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Памятка об ответственности родителей за жизнь и здоровье детей  Уважаемые родители! Предупреждаем Вас о том, что Вы несете полную ответственность за жизнь, здоровье и безопасность детей!   Семейный кодекс РФ (ст.63 п.1) возлагает на родителей особую ответственность. Интересуйтесь времяпрепровождением детей, их друзьями; компьютерными играми, в которые они играют, Интернет-сайтами, которые они посещают, будьте в курсе кино- и музыкальных пристрастий Ваших детей.  Постоянно напоминайте о соблюдении безопасности на дорогах, при купании, при обращении с огнем и приборами.  </dc:title>
  <dc:creator>User</dc:creator>
  <cp:lastModifiedBy>User</cp:lastModifiedBy>
  <cp:revision>5</cp:revision>
  <dcterms:created xsi:type="dcterms:W3CDTF">2025-07-14T09:22:27Z</dcterms:created>
  <dcterms:modified xsi:type="dcterms:W3CDTF">2025-07-14T09:52:30Z</dcterms:modified>
</cp:coreProperties>
</file>