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5" r:id="rId3"/>
    <p:sldId id="256" r:id="rId4"/>
    <p:sldId id="277" r:id="rId5"/>
    <p:sldId id="278" r:id="rId6"/>
    <p:sldId id="257" r:id="rId7"/>
    <p:sldId id="258" r:id="rId8"/>
    <p:sldId id="259" r:id="rId9"/>
    <p:sldId id="283" r:id="rId10"/>
    <p:sldId id="261" r:id="rId11"/>
    <p:sldId id="262" r:id="rId12"/>
    <p:sldId id="263" r:id="rId13"/>
    <p:sldId id="264" r:id="rId14"/>
    <p:sldId id="285" r:id="rId15"/>
    <p:sldId id="265" r:id="rId16"/>
    <p:sldId id="279" r:id="rId17"/>
    <p:sldId id="267" r:id="rId18"/>
    <p:sldId id="268" r:id="rId19"/>
    <p:sldId id="269" r:id="rId20"/>
    <p:sldId id="270" r:id="rId21"/>
    <p:sldId id="271" r:id="rId22"/>
    <p:sldId id="281" r:id="rId23"/>
    <p:sldId id="274" r:id="rId24"/>
    <p:sldId id="282" r:id="rId25"/>
    <p:sldId id="28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30A08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27584" y="687927"/>
            <a:ext cx="7498835" cy="324036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182880" indent="0" algn="ctr">
              <a:buNone/>
            </a:pP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Урок русского языка в 3 классе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УМК «Школа России»</a:t>
            </a: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ru-RU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755576" y="3933056"/>
            <a:ext cx="7498835" cy="13681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4067944" y="4833156"/>
            <a:ext cx="4666872" cy="93610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>
              <a:buFont typeface="Georgia" pitchFamily="18" charset="0"/>
              <a:buNone/>
            </a:pP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Учитель начальных классов</a:t>
            </a:r>
          </a:p>
          <a:p>
            <a:pPr marL="182880" indent="0">
              <a:buFont typeface="Georgia" pitchFamily="18" charset="0"/>
              <a:buNone/>
            </a:pP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Калюжина Е.А.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367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39552" y="1844824"/>
            <a:ext cx="3528392" cy="3528392"/>
          </a:xfrm>
          <a:ln w="12700"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4400" dirty="0" smtClean="0"/>
              <a:t>к</a:t>
            </a:r>
            <a:r>
              <a:rPr lang="ru-RU" sz="4400" dirty="0" smtClean="0"/>
              <a:t>амыш</a:t>
            </a:r>
            <a:endParaRPr lang="ru-RU" sz="4400" dirty="0" smtClean="0"/>
          </a:p>
          <a:p>
            <a:r>
              <a:rPr lang="ru-RU" sz="4400" dirty="0" smtClean="0"/>
              <a:t>м</a:t>
            </a:r>
            <a:r>
              <a:rPr lang="ru-RU" sz="4400" dirty="0" smtClean="0"/>
              <a:t>яч</a:t>
            </a:r>
            <a:endParaRPr lang="ru-RU" sz="4400" dirty="0" smtClean="0"/>
          </a:p>
          <a:p>
            <a:r>
              <a:rPr lang="ru-RU" sz="4400" dirty="0" smtClean="0"/>
              <a:t>м</a:t>
            </a:r>
            <a:r>
              <a:rPr lang="ru-RU" sz="4400" dirty="0" smtClean="0"/>
              <a:t>алыш</a:t>
            </a:r>
            <a:endParaRPr lang="ru-RU" sz="4400" dirty="0" smtClean="0"/>
          </a:p>
          <a:p>
            <a:r>
              <a:rPr lang="ru-RU" sz="4400" dirty="0" smtClean="0"/>
              <a:t>п</a:t>
            </a:r>
            <a:r>
              <a:rPr lang="ru-RU" sz="4400" dirty="0" smtClean="0"/>
              <a:t>лач</a:t>
            </a:r>
            <a:endParaRPr lang="ru-RU" sz="4400" dirty="0"/>
          </a:p>
        </p:txBody>
      </p:sp>
      <p:sp>
        <p:nvSpPr>
          <p:cNvPr id="4" name="Подзаголовок 1"/>
          <p:cNvSpPr txBox="1">
            <a:spLocks/>
          </p:cNvSpPr>
          <p:nvPr/>
        </p:nvSpPr>
        <p:spPr>
          <a:xfrm>
            <a:off x="5004048" y="1844824"/>
            <a:ext cx="3528392" cy="3528392"/>
          </a:xfrm>
          <a:prstGeom prst="rect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dirty="0" smtClean="0"/>
              <a:t>п</a:t>
            </a:r>
            <a:r>
              <a:rPr lang="ru-RU" sz="4400" dirty="0" smtClean="0"/>
              <a:t>еч</a:t>
            </a:r>
            <a:r>
              <a:rPr lang="ru-RU" sz="4400" b="1" dirty="0" smtClean="0">
                <a:solidFill>
                  <a:schemeClr val="accent6"/>
                </a:solidFill>
              </a:rPr>
              <a:t>ь</a:t>
            </a:r>
            <a:endParaRPr lang="ru-RU" sz="4400" b="1" dirty="0" smtClean="0">
              <a:solidFill>
                <a:schemeClr val="accent6"/>
              </a:solidFill>
            </a:endParaRPr>
          </a:p>
          <a:p>
            <a:r>
              <a:rPr lang="ru-RU" sz="4400" dirty="0" smtClean="0"/>
              <a:t>р</a:t>
            </a:r>
            <a:r>
              <a:rPr lang="ru-RU" sz="4400" dirty="0" smtClean="0"/>
              <a:t>ож</a:t>
            </a:r>
            <a:r>
              <a:rPr lang="ru-RU" sz="4400" b="1" dirty="0" smtClean="0">
                <a:solidFill>
                  <a:schemeClr val="accent6"/>
                </a:solidFill>
              </a:rPr>
              <a:t>ь</a:t>
            </a:r>
            <a:endParaRPr lang="ru-RU" sz="4400" b="1" dirty="0" smtClean="0">
              <a:solidFill>
                <a:schemeClr val="accent6"/>
              </a:solidFill>
            </a:endParaRPr>
          </a:p>
          <a:p>
            <a:r>
              <a:rPr lang="ru-RU" sz="4400" dirty="0" smtClean="0"/>
              <a:t>д</a:t>
            </a:r>
            <a:r>
              <a:rPr lang="ru-RU" sz="4400" dirty="0" smtClean="0"/>
              <a:t>оч</a:t>
            </a:r>
            <a:r>
              <a:rPr lang="ru-RU" sz="4400" b="1" dirty="0" smtClean="0">
                <a:solidFill>
                  <a:schemeClr val="accent6"/>
                </a:solidFill>
              </a:rPr>
              <a:t>ь</a:t>
            </a:r>
            <a:endParaRPr lang="ru-RU" sz="4400" b="1" dirty="0" smtClean="0">
              <a:solidFill>
                <a:schemeClr val="accent6"/>
              </a:solidFill>
            </a:endParaRPr>
          </a:p>
          <a:p>
            <a:r>
              <a:rPr lang="ru-RU" sz="4400" dirty="0" smtClean="0"/>
              <a:t>м</a:t>
            </a:r>
            <a:r>
              <a:rPr lang="ru-RU" sz="4400" dirty="0" smtClean="0"/>
              <a:t>олодеж</a:t>
            </a:r>
            <a:r>
              <a:rPr lang="ru-RU" sz="4400" b="1" dirty="0" smtClean="0">
                <a:solidFill>
                  <a:schemeClr val="accent6"/>
                </a:solidFill>
              </a:rPr>
              <a:t>ь</a:t>
            </a:r>
            <a:endParaRPr lang="ru-RU" sz="4400" b="1" dirty="0">
              <a:solidFill>
                <a:schemeClr val="accent6"/>
              </a:solidFill>
            </a:endParaRPr>
          </a:p>
        </p:txBody>
      </p:sp>
      <p:sp>
        <p:nvSpPr>
          <p:cNvPr id="5" name="Подзаголовок 1"/>
          <p:cNvSpPr txBox="1">
            <a:spLocks/>
          </p:cNvSpPr>
          <p:nvPr/>
        </p:nvSpPr>
        <p:spPr>
          <a:xfrm>
            <a:off x="539552" y="476672"/>
            <a:ext cx="3528392" cy="1152128"/>
          </a:xfrm>
          <a:prstGeom prst="rect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dirty="0" smtClean="0">
                <a:solidFill>
                  <a:srgbClr val="30A080"/>
                </a:solidFill>
              </a:rPr>
              <a:t>Сущ., </a:t>
            </a:r>
            <a:r>
              <a:rPr lang="ru-RU" sz="4400" dirty="0" err="1" smtClean="0">
                <a:solidFill>
                  <a:srgbClr val="30A080"/>
                </a:solidFill>
              </a:rPr>
              <a:t>ед.ч</a:t>
            </a:r>
            <a:r>
              <a:rPr lang="ru-RU" sz="4400" dirty="0" smtClean="0">
                <a:solidFill>
                  <a:srgbClr val="30A080"/>
                </a:solidFill>
              </a:rPr>
              <a:t>., </a:t>
            </a:r>
            <a:r>
              <a:rPr lang="ru-RU" sz="4400" dirty="0" err="1">
                <a:solidFill>
                  <a:schemeClr val="accent6"/>
                </a:solidFill>
              </a:rPr>
              <a:t>м</a:t>
            </a:r>
            <a:r>
              <a:rPr lang="ru-RU" sz="4400" dirty="0" err="1" smtClean="0">
                <a:solidFill>
                  <a:schemeClr val="accent6"/>
                </a:solidFill>
              </a:rPr>
              <a:t>.р</a:t>
            </a:r>
            <a:r>
              <a:rPr lang="ru-RU" sz="4400" dirty="0" smtClean="0">
                <a:solidFill>
                  <a:schemeClr val="accent6"/>
                </a:solidFill>
              </a:rPr>
              <a:t>.</a:t>
            </a:r>
            <a:endParaRPr lang="ru-RU" sz="4400" dirty="0">
              <a:solidFill>
                <a:schemeClr val="accent6"/>
              </a:solidFill>
            </a:endParaRPr>
          </a:p>
        </p:txBody>
      </p:sp>
      <p:sp>
        <p:nvSpPr>
          <p:cNvPr id="6" name="Подзаголовок 1"/>
          <p:cNvSpPr txBox="1">
            <a:spLocks/>
          </p:cNvSpPr>
          <p:nvPr/>
        </p:nvSpPr>
        <p:spPr>
          <a:xfrm>
            <a:off x="4884404" y="487498"/>
            <a:ext cx="3636404" cy="1152128"/>
          </a:xfrm>
          <a:prstGeom prst="rect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dirty="0" smtClean="0">
                <a:solidFill>
                  <a:srgbClr val="30A080"/>
                </a:solidFill>
              </a:rPr>
              <a:t>Сущ., </a:t>
            </a:r>
            <a:r>
              <a:rPr lang="ru-RU" sz="4400" dirty="0" err="1" smtClean="0">
                <a:solidFill>
                  <a:srgbClr val="30A080"/>
                </a:solidFill>
              </a:rPr>
              <a:t>ед.ч</a:t>
            </a:r>
            <a:r>
              <a:rPr lang="ru-RU" sz="4400" dirty="0" smtClean="0">
                <a:solidFill>
                  <a:srgbClr val="30A080"/>
                </a:solidFill>
              </a:rPr>
              <a:t>., </a:t>
            </a:r>
            <a:r>
              <a:rPr lang="ru-RU" sz="4400" dirty="0" err="1">
                <a:solidFill>
                  <a:schemeClr val="accent6"/>
                </a:solidFill>
              </a:rPr>
              <a:t>ж</a:t>
            </a:r>
            <a:r>
              <a:rPr lang="ru-RU" sz="4400" dirty="0" err="1" smtClean="0">
                <a:solidFill>
                  <a:schemeClr val="accent6"/>
                </a:solidFill>
              </a:rPr>
              <a:t>.р</a:t>
            </a:r>
            <a:r>
              <a:rPr lang="ru-RU" sz="4400" dirty="0" smtClean="0">
                <a:solidFill>
                  <a:schemeClr val="accent6"/>
                </a:solidFill>
              </a:rPr>
              <a:t>.</a:t>
            </a:r>
            <a:endParaRPr lang="ru-RU" sz="4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117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76672"/>
            <a:ext cx="8064896" cy="540060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6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Алгоритм написания Ь знака в словах с шипящими на конце </a:t>
            </a:r>
            <a:endParaRPr lang="ru-RU" sz="3600" b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3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Определить часть речи.</a:t>
            </a:r>
          </a:p>
          <a:p>
            <a:pPr marL="45720" indent="0"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3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Определить род.</a:t>
            </a:r>
          </a:p>
          <a:p>
            <a:pPr marL="45720" indent="0"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3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Если существительное женского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рода–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мягкий знак пишется.</a:t>
            </a:r>
          </a:p>
          <a:p>
            <a:pPr marL="45720" indent="0"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3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Если существительное мужского рода – мягкий знак не пишется.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34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619672" y="1628800"/>
            <a:ext cx="5904656" cy="3384376"/>
          </a:xfrm>
        </p:spPr>
        <p:txBody>
          <a:bodyPr/>
          <a:lstStyle/>
          <a:p>
            <a:pPr marL="182880" indent="0">
              <a:buNone/>
            </a:pPr>
            <a:r>
              <a:rPr lang="ru-RU" dirty="0" err="1" smtClean="0">
                <a:effectLst/>
              </a:rPr>
              <a:t>печ</a:t>
            </a:r>
            <a:r>
              <a:rPr lang="ru-RU" dirty="0" smtClean="0">
                <a:effectLst/>
              </a:rPr>
              <a:t>.. – </a:t>
            </a:r>
            <a:r>
              <a:rPr lang="ru-RU" dirty="0" err="1" smtClean="0">
                <a:effectLst/>
              </a:rPr>
              <a:t>печ</a:t>
            </a:r>
            <a:r>
              <a:rPr lang="ru-RU" dirty="0" smtClean="0">
                <a:effectLst/>
              </a:rPr>
              <a:t>..ка</a:t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err="1">
                <a:effectLst/>
              </a:rPr>
              <a:t>н</a:t>
            </a:r>
            <a:r>
              <a:rPr lang="ru-RU" dirty="0" err="1" smtClean="0">
                <a:effectLst/>
              </a:rPr>
              <a:t>оч</a:t>
            </a:r>
            <a:r>
              <a:rPr lang="ru-RU" dirty="0" smtClean="0">
                <a:effectLst/>
              </a:rPr>
              <a:t>.. – </a:t>
            </a:r>
            <a:r>
              <a:rPr lang="ru-RU" dirty="0" err="1">
                <a:effectLst/>
              </a:rPr>
              <a:t>н</a:t>
            </a:r>
            <a:r>
              <a:rPr lang="ru-RU" dirty="0" err="1" smtClean="0">
                <a:effectLst/>
              </a:rPr>
              <a:t>оч</a:t>
            </a:r>
            <a:r>
              <a:rPr lang="ru-RU" dirty="0" smtClean="0">
                <a:effectLst/>
              </a:rPr>
              <a:t>..ка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765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619672" y="1628800"/>
            <a:ext cx="5904656" cy="3384376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>
                <a:effectLst/>
              </a:rPr>
              <a:t>печ</a:t>
            </a:r>
            <a:r>
              <a:rPr lang="ru-RU" dirty="0" smtClean="0">
                <a:solidFill>
                  <a:schemeClr val="accent6"/>
                </a:solidFill>
                <a:effectLst/>
              </a:rPr>
              <a:t>ь</a:t>
            </a:r>
            <a:r>
              <a:rPr lang="ru-RU" dirty="0" smtClean="0">
                <a:effectLst/>
              </a:rPr>
              <a:t> – пе</a:t>
            </a:r>
            <a:r>
              <a:rPr lang="ru-RU" u="sng" dirty="0" smtClean="0">
                <a:effectLst/>
              </a:rPr>
              <a:t>чк</a:t>
            </a:r>
            <a:r>
              <a:rPr lang="ru-RU" dirty="0" smtClean="0">
                <a:effectLst/>
              </a:rPr>
              <a:t>а</a:t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н</a:t>
            </a:r>
            <a:r>
              <a:rPr lang="ru-RU" dirty="0" smtClean="0">
                <a:effectLst/>
              </a:rPr>
              <a:t>оч</a:t>
            </a:r>
            <a:r>
              <a:rPr lang="ru-RU" dirty="0" smtClean="0">
                <a:solidFill>
                  <a:schemeClr val="accent6"/>
                </a:solidFill>
                <a:effectLst/>
              </a:rPr>
              <a:t>ь</a:t>
            </a:r>
            <a:r>
              <a:rPr lang="ru-RU" dirty="0" smtClean="0">
                <a:effectLst/>
              </a:rPr>
              <a:t> – но</a:t>
            </a:r>
            <a:r>
              <a:rPr lang="ru-RU" u="sng" dirty="0" smtClean="0">
                <a:effectLst/>
              </a:rPr>
              <a:t>чк</a:t>
            </a:r>
            <a:r>
              <a:rPr lang="ru-RU" dirty="0" smtClean="0">
                <a:effectLst/>
              </a:rPr>
              <a:t>а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190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95736" y="2204864"/>
            <a:ext cx="1080745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врач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ещ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багаж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мяч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2060848"/>
            <a:ext cx="25922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печ</a:t>
            </a:r>
            <a:r>
              <a:rPr lang="ru-RU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ь</a:t>
            </a:r>
          </a:p>
          <a:p>
            <a:pPr lvl="0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вещ</a:t>
            </a:r>
            <a:r>
              <a:rPr lang="ru-RU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ь</a:t>
            </a:r>
          </a:p>
          <a:p>
            <a:pPr lvl="0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ноч</a:t>
            </a:r>
            <a:r>
              <a:rPr lang="ru-RU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ь </a:t>
            </a:r>
          </a:p>
          <a:p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ыш</a:t>
            </a:r>
            <a:r>
              <a:rPr lang="ru-RU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ь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елоч</a:t>
            </a:r>
            <a:r>
              <a:rPr lang="ru-RU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ь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глуш</a:t>
            </a:r>
            <a:r>
              <a:rPr lang="ru-RU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ь </a:t>
            </a:r>
            <a:endParaRPr lang="ru-RU" sz="28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тиш</a:t>
            </a:r>
            <a:r>
              <a:rPr lang="ru-RU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ь</a:t>
            </a:r>
          </a:p>
          <a:p>
            <a:endParaRPr lang="ru-RU" sz="2800" dirty="0" smtClean="0"/>
          </a:p>
          <a:p>
            <a:pPr lvl="0"/>
            <a:endParaRPr lang="ru-RU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1"/>
          <p:cNvSpPr txBox="1">
            <a:spLocks/>
          </p:cNvSpPr>
          <p:nvPr/>
        </p:nvSpPr>
        <p:spPr>
          <a:xfrm>
            <a:off x="1619672" y="1052736"/>
            <a:ext cx="2664296" cy="1152128"/>
          </a:xfrm>
          <a:prstGeom prst="rect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dirty="0" smtClean="0">
                <a:solidFill>
                  <a:srgbClr val="30A080"/>
                </a:solidFill>
              </a:rPr>
              <a:t>Сущ., </a:t>
            </a:r>
            <a:r>
              <a:rPr lang="ru-RU" sz="4400" dirty="0" err="1" smtClean="0">
                <a:solidFill>
                  <a:srgbClr val="30A080"/>
                </a:solidFill>
              </a:rPr>
              <a:t>ед.ч</a:t>
            </a:r>
            <a:r>
              <a:rPr lang="ru-RU" sz="4400" dirty="0" smtClean="0">
                <a:solidFill>
                  <a:srgbClr val="30A080"/>
                </a:solidFill>
              </a:rPr>
              <a:t>., </a:t>
            </a:r>
            <a:r>
              <a:rPr lang="ru-RU" sz="4400" dirty="0" err="1">
                <a:solidFill>
                  <a:schemeClr val="accent6"/>
                </a:solidFill>
              </a:rPr>
              <a:t>м</a:t>
            </a:r>
            <a:r>
              <a:rPr lang="ru-RU" sz="4400" dirty="0" err="1" smtClean="0">
                <a:solidFill>
                  <a:schemeClr val="accent6"/>
                </a:solidFill>
              </a:rPr>
              <a:t>.р</a:t>
            </a:r>
            <a:r>
              <a:rPr lang="ru-RU" sz="4400" dirty="0" smtClean="0">
                <a:solidFill>
                  <a:schemeClr val="accent6"/>
                </a:solidFill>
              </a:rPr>
              <a:t>.</a:t>
            </a:r>
            <a:endParaRPr lang="ru-RU" sz="4400" dirty="0">
              <a:solidFill>
                <a:schemeClr val="accent6"/>
              </a:solidFill>
            </a:endParaRPr>
          </a:p>
        </p:txBody>
      </p:sp>
      <p:sp>
        <p:nvSpPr>
          <p:cNvPr id="8" name="Подзаголовок 1"/>
          <p:cNvSpPr txBox="1">
            <a:spLocks/>
          </p:cNvSpPr>
          <p:nvPr/>
        </p:nvSpPr>
        <p:spPr>
          <a:xfrm>
            <a:off x="4788024" y="1052736"/>
            <a:ext cx="2783940" cy="1152128"/>
          </a:xfrm>
          <a:prstGeom prst="rect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dirty="0" smtClean="0">
                <a:solidFill>
                  <a:srgbClr val="30A080"/>
                </a:solidFill>
              </a:rPr>
              <a:t>Сущ., </a:t>
            </a:r>
            <a:r>
              <a:rPr lang="ru-RU" sz="4400" dirty="0" err="1" smtClean="0">
                <a:solidFill>
                  <a:srgbClr val="30A080"/>
                </a:solidFill>
              </a:rPr>
              <a:t>ед.ч</a:t>
            </a:r>
            <a:r>
              <a:rPr lang="ru-RU" sz="4400" dirty="0" smtClean="0">
                <a:solidFill>
                  <a:srgbClr val="30A080"/>
                </a:solidFill>
              </a:rPr>
              <a:t>., </a:t>
            </a:r>
            <a:r>
              <a:rPr lang="ru-RU" sz="4400" dirty="0" err="1">
                <a:solidFill>
                  <a:schemeClr val="accent6"/>
                </a:solidFill>
              </a:rPr>
              <a:t>ж</a:t>
            </a:r>
            <a:r>
              <a:rPr lang="ru-RU" sz="4400" dirty="0" err="1" smtClean="0">
                <a:solidFill>
                  <a:schemeClr val="accent6"/>
                </a:solidFill>
              </a:rPr>
              <a:t>.р</a:t>
            </a:r>
            <a:r>
              <a:rPr lang="ru-RU" sz="4400" dirty="0" smtClean="0">
                <a:solidFill>
                  <a:schemeClr val="accent6"/>
                </a:solidFill>
              </a:rPr>
              <a:t>.</a:t>
            </a:r>
            <a:endParaRPr lang="ru-RU" sz="44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979712" y="692696"/>
            <a:ext cx="5040560" cy="432048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Скорая помощ</a:t>
            </a:r>
            <a:r>
              <a:rPr lang="ru-RU" sz="3600" dirty="0" smtClean="0">
                <a:solidFill>
                  <a:schemeClr val="accent6"/>
                </a:solidFill>
              </a:rPr>
              <a:t>ь</a:t>
            </a:r>
            <a:r>
              <a:rPr lang="ru-RU" sz="3600" dirty="0" smtClean="0"/>
              <a:t>, </a:t>
            </a:r>
          </a:p>
          <a:p>
            <a:r>
              <a:rPr lang="ru-RU" sz="3600" dirty="0" smtClean="0"/>
              <a:t>тёмная ноч</a:t>
            </a:r>
            <a:r>
              <a:rPr lang="ru-RU" sz="3600" dirty="0" smtClean="0">
                <a:solidFill>
                  <a:schemeClr val="accent6"/>
                </a:solidFill>
              </a:rPr>
              <a:t>ь</a:t>
            </a:r>
            <a:r>
              <a:rPr lang="ru-RU" sz="3600" dirty="0" smtClean="0"/>
              <a:t>, </a:t>
            </a:r>
          </a:p>
          <a:p>
            <a:r>
              <a:rPr lang="ru-RU" sz="3600" dirty="0" smtClean="0"/>
              <a:t>родная реч</a:t>
            </a:r>
            <a:r>
              <a:rPr lang="ru-RU" sz="3600" dirty="0" smtClean="0">
                <a:solidFill>
                  <a:schemeClr val="accent6"/>
                </a:solidFill>
              </a:rPr>
              <a:t>ь</a:t>
            </a:r>
            <a:r>
              <a:rPr lang="ru-RU" sz="3600" dirty="0" smtClean="0"/>
              <a:t>, </a:t>
            </a:r>
          </a:p>
          <a:p>
            <a:r>
              <a:rPr lang="ru-RU" sz="3600" dirty="0" smtClean="0"/>
              <a:t>солнечный луч, </a:t>
            </a:r>
          </a:p>
          <a:p>
            <a:r>
              <a:rPr lang="ru-RU" sz="3600" dirty="0" smtClean="0"/>
              <a:t>колючий ёж, </a:t>
            </a:r>
          </a:p>
          <a:p>
            <a:r>
              <a:rPr lang="ru-RU" sz="3600" dirty="0" smtClean="0"/>
              <a:t>цветной карандаш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162655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47664" y="1412776"/>
            <a:ext cx="60486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3200" dirty="0" smtClean="0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В полноч</a:t>
            </a:r>
            <a:r>
              <a:rPr lang="ru-RU" sz="3200" dirty="0" smtClean="0">
                <a:solidFill>
                  <a:srgbClr val="F14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3200" dirty="0" smtClean="0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 на манеж вышел циркач и его доч</a:t>
            </a:r>
            <a:r>
              <a:rPr lang="ru-RU" sz="3200" dirty="0" smtClean="0">
                <a:solidFill>
                  <a:srgbClr val="F14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3200" dirty="0" smtClean="0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. На нём был плащ. В руках он держал мяч. Скрипач играл марш. Вот морж поймал мяч. В зале стояла тиш</a:t>
            </a:r>
            <a:r>
              <a:rPr lang="ru-RU" sz="3200" dirty="0" smtClean="0">
                <a:solidFill>
                  <a:srgbClr val="F14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3200" dirty="0" smtClean="0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21274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2790892"/>
            <a:ext cx="1008112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2790892"/>
            <a:ext cx="1008112" cy="946068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49870" y="908720"/>
            <a:ext cx="1008112" cy="936104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57982" y="898756"/>
            <a:ext cx="1008112" cy="9460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574206" y="898756"/>
            <a:ext cx="1008112" cy="9460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566094" y="908720"/>
            <a:ext cx="1008112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582318" y="908720"/>
            <a:ext cx="1008112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33646" y="1844824"/>
            <a:ext cx="1008112" cy="9460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541758" y="1844824"/>
            <a:ext cx="1008112" cy="9460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563888" y="1844824"/>
            <a:ext cx="1008112" cy="9460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55776" y="1844824"/>
            <a:ext cx="1008112" cy="946068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2790892"/>
            <a:ext cx="1008112" cy="9460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563888" y="2790892"/>
            <a:ext cx="1008112" cy="9460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33646" y="3726996"/>
            <a:ext cx="1008112" cy="9460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547664" y="3726996"/>
            <a:ext cx="1008112" cy="9460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549870" y="3738806"/>
            <a:ext cx="1008112" cy="946068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3736960"/>
            <a:ext cx="1008112" cy="9460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549870" y="4668959"/>
            <a:ext cx="1008112" cy="946068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547664" y="4669318"/>
            <a:ext cx="1008112" cy="9460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33646" y="4673064"/>
            <a:ext cx="1008112" cy="9460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732459" y="776607"/>
            <a:ext cx="6783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24036" y="776607"/>
            <a:ext cx="8499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26241" y="750259"/>
            <a:ext cx="8739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ы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34354" y="776607"/>
            <a:ext cx="9188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</a:t>
            </a:r>
          </a:p>
        </p:txBody>
      </p:sp>
    </p:spTree>
    <p:extLst>
      <p:ext uri="{BB962C8B-B14F-4D97-AF65-F5344CB8AC3E}">
        <p14:creationId xmlns="" xmlns:p14="http://schemas.microsoft.com/office/powerpoint/2010/main" val="288091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2790892"/>
            <a:ext cx="1008112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2790892"/>
            <a:ext cx="1008112" cy="946068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49870" y="908720"/>
            <a:ext cx="1008112" cy="936104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57982" y="898756"/>
            <a:ext cx="1008112" cy="9460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574206" y="898756"/>
            <a:ext cx="1008112" cy="9460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566094" y="908720"/>
            <a:ext cx="1008112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582318" y="908720"/>
            <a:ext cx="1008112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33646" y="1844824"/>
            <a:ext cx="1008112" cy="9460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541758" y="1844824"/>
            <a:ext cx="1008112" cy="9460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563888" y="1844824"/>
            <a:ext cx="1008112" cy="9460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55776" y="1844824"/>
            <a:ext cx="1008112" cy="946068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2790892"/>
            <a:ext cx="1008112" cy="9460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563888" y="2790892"/>
            <a:ext cx="1008112" cy="9460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33646" y="3726996"/>
            <a:ext cx="1008112" cy="9460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547664" y="3726996"/>
            <a:ext cx="1008112" cy="9460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549870" y="3738806"/>
            <a:ext cx="1008112" cy="946068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3736960"/>
            <a:ext cx="1008112" cy="9460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549870" y="4668959"/>
            <a:ext cx="1008112" cy="946068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547664" y="4669318"/>
            <a:ext cx="1008112" cy="9460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33646" y="4673064"/>
            <a:ext cx="1008112" cy="9460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732459" y="776607"/>
            <a:ext cx="6783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24036" y="776607"/>
            <a:ext cx="8499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26241" y="750259"/>
            <a:ext cx="8739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ы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34354" y="776607"/>
            <a:ext cx="9188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32458" y="1679309"/>
            <a:ext cx="7088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24348" y="1650025"/>
            <a:ext cx="6783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22142" y="1650025"/>
            <a:ext cx="7248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8124" y="1679310"/>
            <a:ext cx="6110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064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2790892"/>
            <a:ext cx="1008112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2790892"/>
            <a:ext cx="1008112" cy="946068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49870" y="908720"/>
            <a:ext cx="1008112" cy="936104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57982" y="898756"/>
            <a:ext cx="1008112" cy="9460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574206" y="898756"/>
            <a:ext cx="1008112" cy="9460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566094" y="908720"/>
            <a:ext cx="1008112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582318" y="908720"/>
            <a:ext cx="1008112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33646" y="1844824"/>
            <a:ext cx="1008112" cy="9460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541758" y="1844824"/>
            <a:ext cx="1008112" cy="9460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563888" y="1844824"/>
            <a:ext cx="1008112" cy="9460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55776" y="1844824"/>
            <a:ext cx="1008112" cy="946068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2790892"/>
            <a:ext cx="1008112" cy="9460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563888" y="2790892"/>
            <a:ext cx="1008112" cy="9460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33646" y="3726996"/>
            <a:ext cx="1008112" cy="9460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547664" y="3726996"/>
            <a:ext cx="1008112" cy="9460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549870" y="3738806"/>
            <a:ext cx="1008112" cy="946068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3736960"/>
            <a:ext cx="1008112" cy="9460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549870" y="4668959"/>
            <a:ext cx="1008112" cy="946068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547664" y="4669318"/>
            <a:ext cx="1008112" cy="9460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33646" y="4673064"/>
            <a:ext cx="1008112" cy="9460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732459" y="776607"/>
            <a:ext cx="6783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24036" y="776607"/>
            <a:ext cx="8499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26241" y="750259"/>
            <a:ext cx="8739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ы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34354" y="776607"/>
            <a:ext cx="9188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32458" y="1679309"/>
            <a:ext cx="7088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24348" y="1650025"/>
            <a:ext cx="6783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22142" y="1650025"/>
            <a:ext cx="7248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5576" y="1628800"/>
            <a:ext cx="6110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19817" y="2663761"/>
            <a:ext cx="6880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02519" y="2682043"/>
            <a:ext cx="7377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34983" y="2682044"/>
            <a:ext cx="8899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ю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39452" y="2663761"/>
            <a:ext cx="7088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706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606" cy="6858000"/>
          </a:xfrm>
          <a:prstGeom prst="rect">
            <a:avLst/>
          </a:prstGeom>
        </p:spPr>
      </p:pic>
      <p:pic>
        <p:nvPicPr>
          <p:cNvPr id="1026" name="Picture 2" descr="https://ds04.infourok.ru/uploads/ex/10b8/000f2be7-0ad11609/img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636912"/>
            <a:ext cx="4480497" cy="25202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11760" y="1484784"/>
            <a:ext cx="5544616" cy="70788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Мягкий знак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2790892"/>
            <a:ext cx="1008112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2790892"/>
            <a:ext cx="1008112" cy="946068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49870" y="908720"/>
            <a:ext cx="1008112" cy="936104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57982" y="898756"/>
            <a:ext cx="1008112" cy="9460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574206" y="898756"/>
            <a:ext cx="1008112" cy="9460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566094" y="908720"/>
            <a:ext cx="1008112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582318" y="908720"/>
            <a:ext cx="1008112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33646" y="1844824"/>
            <a:ext cx="1008112" cy="9460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541758" y="1844824"/>
            <a:ext cx="1008112" cy="9460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563888" y="1844824"/>
            <a:ext cx="1008112" cy="9460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55776" y="1844824"/>
            <a:ext cx="1008112" cy="946068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2790892"/>
            <a:ext cx="1008112" cy="9460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563888" y="2790892"/>
            <a:ext cx="1008112" cy="9460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33646" y="3726996"/>
            <a:ext cx="1008112" cy="9460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547664" y="3726996"/>
            <a:ext cx="1008112" cy="9460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549870" y="3738806"/>
            <a:ext cx="1008112" cy="946068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3736960"/>
            <a:ext cx="1008112" cy="9460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549870" y="4668959"/>
            <a:ext cx="1008112" cy="946068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547664" y="4669318"/>
            <a:ext cx="1008112" cy="9460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33646" y="4673064"/>
            <a:ext cx="1008112" cy="9460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732459" y="776607"/>
            <a:ext cx="6783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24036" y="776607"/>
            <a:ext cx="8499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26241" y="750259"/>
            <a:ext cx="8739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ы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34354" y="776607"/>
            <a:ext cx="9188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32458" y="1679309"/>
            <a:ext cx="7088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</a:t>
            </a:r>
            <a:endParaRPr lang="ru-RU" sz="7200" dirty="0">
              <a:solidFill>
                <a:srgbClr val="00B05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24348" y="1650025"/>
            <a:ext cx="6783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</a:t>
            </a:r>
            <a:endParaRPr lang="ru-RU" sz="7200" dirty="0">
              <a:solidFill>
                <a:srgbClr val="00B05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22142" y="1650025"/>
            <a:ext cx="7248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</a:t>
            </a:r>
            <a:endParaRPr lang="ru-RU" sz="7200" dirty="0">
              <a:solidFill>
                <a:srgbClr val="00B05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5576" y="1700808"/>
            <a:ext cx="6110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19817" y="2663761"/>
            <a:ext cx="6880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02519" y="2682043"/>
            <a:ext cx="7377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34983" y="2682044"/>
            <a:ext cx="8899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ю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39452" y="2663761"/>
            <a:ext cx="7088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8124" y="3609829"/>
            <a:ext cx="7232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15435" y="3618083"/>
            <a:ext cx="7377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702519" y="3618083"/>
            <a:ext cx="6783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720905" y="3611675"/>
            <a:ext cx="7088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201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2790892"/>
            <a:ext cx="1008112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2790892"/>
            <a:ext cx="1008112" cy="946068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49870" y="908720"/>
            <a:ext cx="1008112" cy="936104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57982" y="898756"/>
            <a:ext cx="1008112" cy="9460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574206" y="898756"/>
            <a:ext cx="1008112" cy="9460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566094" y="908720"/>
            <a:ext cx="1008112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582318" y="908720"/>
            <a:ext cx="1008112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33646" y="1844824"/>
            <a:ext cx="1008112" cy="9460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541758" y="1844824"/>
            <a:ext cx="1008112" cy="9460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563888" y="1844824"/>
            <a:ext cx="1008112" cy="9460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55776" y="1844824"/>
            <a:ext cx="1008112" cy="946068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2790892"/>
            <a:ext cx="1008112" cy="9460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563888" y="2790892"/>
            <a:ext cx="1008112" cy="9460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33646" y="3726996"/>
            <a:ext cx="1008112" cy="9460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547664" y="3726996"/>
            <a:ext cx="1008112" cy="9460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549870" y="3738806"/>
            <a:ext cx="1008112" cy="946068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3736960"/>
            <a:ext cx="1008112" cy="9460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549870" y="4668959"/>
            <a:ext cx="1008112" cy="946068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547664" y="4669318"/>
            <a:ext cx="1008112" cy="9460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33646" y="4673064"/>
            <a:ext cx="1008112" cy="9460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707904" y="764704"/>
            <a:ext cx="6783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24036" y="776607"/>
            <a:ext cx="8499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26241" y="750259"/>
            <a:ext cx="8739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ы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34354" y="776607"/>
            <a:ext cx="9188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32458" y="1679309"/>
            <a:ext cx="7088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24348" y="1650025"/>
            <a:ext cx="6783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22142" y="1650025"/>
            <a:ext cx="7248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8124" y="1679310"/>
            <a:ext cx="6110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19817" y="2663761"/>
            <a:ext cx="6880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02519" y="2682043"/>
            <a:ext cx="7377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34983" y="2682044"/>
            <a:ext cx="8899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ю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39452" y="2663761"/>
            <a:ext cx="7088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8124" y="3609829"/>
            <a:ext cx="7232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15435" y="3618083"/>
            <a:ext cx="7377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702519" y="3618083"/>
            <a:ext cx="6783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720905" y="3611675"/>
            <a:ext cx="7088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93697" y="4541828"/>
            <a:ext cx="7377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692566" y="4542187"/>
            <a:ext cx="6848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707938" y="4545933"/>
            <a:ext cx="7088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285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1" y="0"/>
            <a:ext cx="9145661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80728"/>
            <a:ext cx="3190228" cy="25202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852936"/>
            <a:ext cx="3577172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1" y="0"/>
            <a:ext cx="9145661" cy="6858000"/>
          </a:xfrm>
        </p:spPr>
      </p:pic>
      <p:sp>
        <p:nvSpPr>
          <p:cNvPr id="5" name="Подзаголовок 1"/>
          <p:cNvSpPr txBox="1">
            <a:spLocks/>
          </p:cNvSpPr>
          <p:nvPr/>
        </p:nvSpPr>
        <p:spPr>
          <a:xfrm>
            <a:off x="1331640" y="1709417"/>
            <a:ext cx="6264696" cy="20882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buNone/>
            </a:pPr>
            <a:endParaRPr lang="ru-RU" sz="2800" dirty="0"/>
          </a:p>
        </p:txBody>
      </p:sp>
      <p:sp>
        <p:nvSpPr>
          <p:cNvPr id="6" name="Подзаголовок 1"/>
          <p:cNvSpPr txBox="1">
            <a:spLocks/>
          </p:cNvSpPr>
          <p:nvPr/>
        </p:nvSpPr>
        <p:spPr>
          <a:xfrm>
            <a:off x="1619672" y="1124744"/>
            <a:ext cx="6840760" cy="431187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До этого урока я не знал(а)…</a:t>
            </a:r>
          </a:p>
          <a:p>
            <a:pPr marL="45720" indent="0">
              <a:buNone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Теперь я знаю…</a:t>
            </a:r>
          </a:p>
          <a:p>
            <a:pPr marL="45720" indent="0">
              <a:buNone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Могу…</a:t>
            </a:r>
          </a:p>
          <a:p>
            <a:pPr marL="45720" indent="0">
              <a:buNone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 уроке я работал(а)…</a:t>
            </a:r>
          </a:p>
          <a:p>
            <a:pPr marL="45720" indent="0">
              <a:buNone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Мое настроение…</a:t>
            </a:r>
          </a:p>
          <a:p>
            <a:pPr marL="45720" indent="0" algn="just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21385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395536" y="1340768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Повторите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правило на странице  31.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2.Упр.53 на стр.32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3.Найти значение фразеологизма «тертый калач»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907704" y="229870"/>
            <a:ext cx="61926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Домашнее задание</a:t>
            </a:r>
            <a:endParaRPr kumimoji="0" lang="ru-RU" sz="60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70" name="Picture 6" descr="https://pp.userapi.com/1wHDxdFryg-9QJUsPv56aGlArCKtBbxj4EGOow/fCanLyjRi1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429000"/>
            <a:ext cx="3653406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5733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bipbap.ru/wp-content/uploads/2017/10/0015-015-Spasibo-za-vnim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5776" y="855607"/>
            <a:ext cx="4032448" cy="1512168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103948" y="796083"/>
            <a:ext cx="11521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0" dirty="0" smtClean="0"/>
              <a:t>Ь</a:t>
            </a:r>
            <a:endParaRPr lang="ru-RU" sz="10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3573016"/>
            <a:ext cx="3708412" cy="1512168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3573016"/>
            <a:ext cx="3708412" cy="1512168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411760" y="2427299"/>
            <a:ext cx="1692188" cy="100170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932040" y="2427299"/>
            <a:ext cx="1854206" cy="100170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42196" y="3852046"/>
            <a:ext cx="38042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Обозначает мягкость </a:t>
            </a:r>
          </a:p>
          <a:p>
            <a:r>
              <a:rPr lang="ru-RU" sz="2800" dirty="0" smtClean="0"/>
              <a:t>согласных</a:t>
            </a:r>
            <a:endParaRPr lang="ru-RU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5350179" y="4067489"/>
            <a:ext cx="2940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Разделительный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0453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Новости на radeant.com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24892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4" descr="Утрата детской способности забывать свои страхи обратима &quot; Наука завтрашнего дн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188913"/>
            <a:ext cx="24701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6" descr="О леще - Пресноводные рыбы - Обитатели наших водоемов - Сборник статей - lovi mn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188913"/>
            <a:ext cx="2911475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8" descr="Последние комментарии в дневнике пользователя Неко I Хочет Вип 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2852738"/>
            <a:ext cx="2392362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555776" y="3284984"/>
            <a:ext cx="604867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Ж,Ч,Ш,Щ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60649"/>
            <a:ext cx="4675845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Проблема!</a:t>
            </a: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2987675" y="1773238"/>
            <a:ext cx="59055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>
                <a:latin typeface="Times New Roman" pitchFamily="18" charset="0"/>
                <a:cs typeface="Times New Roman" pitchFamily="18" charset="0"/>
              </a:rPr>
              <a:t>                          Почему</a:t>
            </a:r>
          </a:p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 у имён существительных, </a:t>
            </a:r>
          </a:p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оканчивающихся  на шипящий</a:t>
            </a:r>
          </a:p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  в единственном числе в одних случаях</a:t>
            </a:r>
          </a:p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 пишется Ь, а в других не пишется?</a:t>
            </a:r>
          </a:p>
        </p:txBody>
      </p:sp>
      <p:pic>
        <p:nvPicPr>
          <p:cNvPr id="14340" name="Рисунок 3" descr="Полезные сове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205038"/>
            <a:ext cx="280828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99592" y="1124744"/>
            <a:ext cx="7416824" cy="4536504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6600" dirty="0" smtClean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Правописание Ь на конце существительных после шипящих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781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" y="1"/>
            <a:ext cx="9143606" cy="6858000"/>
          </a:xfrm>
          <a:prstGeom prst="rect">
            <a:avLst/>
          </a:prstGeom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03845" y="2060848"/>
            <a:ext cx="6336704" cy="2304256"/>
          </a:xfrm>
        </p:spPr>
        <p:txBody>
          <a:bodyPr>
            <a:normAutofit/>
          </a:bodyPr>
          <a:lstStyle/>
          <a:p>
            <a:pPr algn="just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Камыш, печь, рожь, мяч, дочь, малыш, плач, молодежь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620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39552" y="1844824"/>
            <a:ext cx="3528392" cy="3528392"/>
          </a:xfrm>
          <a:ln w="12700"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4400" dirty="0" smtClean="0"/>
              <a:t>к</a:t>
            </a:r>
            <a:r>
              <a:rPr lang="ru-RU" sz="4400" dirty="0" smtClean="0"/>
              <a:t>амыш</a:t>
            </a:r>
            <a:endParaRPr lang="ru-RU" sz="4400" dirty="0" smtClean="0"/>
          </a:p>
          <a:p>
            <a:r>
              <a:rPr lang="ru-RU" sz="4400" dirty="0" smtClean="0"/>
              <a:t>м</a:t>
            </a:r>
            <a:r>
              <a:rPr lang="ru-RU" sz="4400" dirty="0" smtClean="0"/>
              <a:t>яч</a:t>
            </a:r>
            <a:endParaRPr lang="ru-RU" sz="4400" dirty="0" smtClean="0"/>
          </a:p>
          <a:p>
            <a:r>
              <a:rPr lang="ru-RU" sz="4400" dirty="0" smtClean="0"/>
              <a:t>м</a:t>
            </a:r>
            <a:r>
              <a:rPr lang="ru-RU" sz="4400" dirty="0" smtClean="0"/>
              <a:t>алыш</a:t>
            </a:r>
            <a:endParaRPr lang="ru-RU" sz="4400" dirty="0" smtClean="0"/>
          </a:p>
          <a:p>
            <a:r>
              <a:rPr lang="ru-RU" sz="4400" dirty="0" smtClean="0"/>
              <a:t>п</a:t>
            </a:r>
            <a:r>
              <a:rPr lang="ru-RU" sz="4400" dirty="0" smtClean="0"/>
              <a:t>лач</a:t>
            </a:r>
            <a:endParaRPr lang="ru-RU" sz="4400" dirty="0"/>
          </a:p>
        </p:txBody>
      </p:sp>
      <p:sp>
        <p:nvSpPr>
          <p:cNvPr id="4" name="Подзаголовок 1"/>
          <p:cNvSpPr txBox="1">
            <a:spLocks/>
          </p:cNvSpPr>
          <p:nvPr/>
        </p:nvSpPr>
        <p:spPr>
          <a:xfrm>
            <a:off x="5004048" y="1844824"/>
            <a:ext cx="3528392" cy="3528392"/>
          </a:xfrm>
          <a:prstGeom prst="rect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dirty="0" smtClean="0"/>
              <a:t>п</a:t>
            </a:r>
            <a:r>
              <a:rPr lang="ru-RU" sz="4400" dirty="0" smtClean="0"/>
              <a:t>ечь</a:t>
            </a:r>
            <a:endParaRPr lang="ru-RU" sz="4400" dirty="0" smtClean="0"/>
          </a:p>
          <a:p>
            <a:r>
              <a:rPr lang="ru-RU" sz="4400" dirty="0" smtClean="0"/>
              <a:t>р</a:t>
            </a:r>
            <a:r>
              <a:rPr lang="ru-RU" sz="4400" dirty="0" smtClean="0"/>
              <a:t>ожь</a:t>
            </a:r>
            <a:endParaRPr lang="ru-RU" sz="4400" dirty="0" smtClean="0"/>
          </a:p>
          <a:p>
            <a:r>
              <a:rPr lang="ru-RU" sz="4400" dirty="0" smtClean="0"/>
              <a:t>д</a:t>
            </a:r>
            <a:r>
              <a:rPr lang="ru-RU" sz="4400" dirty="0" smtClean="0"/>
              <a:t>очь</a:t>
            </a:r>
            <a:endParaRPr lang="ru-RU" sz="4400" dirty="0" smtClean="0"/>
          </a:p>
          <a:p>
            <a:r>
              <a:rPr lang="ru-RU" sz="4400" dirty="0" smtClean="0"/>
              <a:t>м</a:t>
            </a:r>
            <a:r>
              <a:rPr lang="ru-RU" sz="4400" dirty="0" smtClean="0"/>
              <a:t>олодежь</a:t>
            </a:r>
            <a:endParaRPr lang="ru-RU" sz="4400" dirty="0"/>
          </a:p>
        </p:txBody>
      </p:sp>
    </p:spTree>
    <p:extLst>
      <p:ext uri="{BB962C8B-B14F-4D97-AF65-F5344CB8AC3E}">
        <p14:creationId xmlns="" xmlns:p14="http://schemas.microsoft.com/office/powerpoint/2010/main" val="94203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одзаголовок 1"/>
          <p:cNvSpPr txBox="1">
            <a:spLocks/>
          </p:cNvSpPr>
          <p:nvPr/>
        </p:nvSpPr>
        <p:spPr>
          <a:xfrm>
            <a:off x="1475656" y="1124744"/>
            <a:ext cx="2952328" cy="1008112"/>
          </a:xfrm>
          <a:prstGeom prst="rect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dirty="0" smtClean="0">
                <a:solidFill>
                  <a:srgbClr val="30A080"/>
                </a:solidFill>
              </a:rPr>
              <a:t>Сущ., </a:t>
            </a:r>
            <a:r>
              <a:rPr lang="ru-RU" sz="4400" dirty="0" err="1" smtClean="0">
                <a:solidFill>
                  <a:srgbClr val="30A080"/>
                </a:solidFill>
              </a:rPr>
              <a:t>ед.ч</a:t>
            </a:r>
            <a:r>
              <a:rPr lang="ru-RU" sz="4400" dirty="0" smtClean="0">
                <a:solidFill>
                  <a:srgbClr val="30A080"/>
                </a:solidFill>
              </a:rPr>
              <a:t>., </a:t>
            </a:r>
            <a:r>
              <a:rPr lang="ru-RU" sz="4400" dirty="0" err="1">
                <a:solidFill>
                  <a:srgbClr val="30A080"/>
                </a:solidFill>
              </a:rPr>
              <a:t>м</a:t>
            </a:r>
            <a:r>
              <a:rPr lang="ru-RU" sz="4400" dirty="0" err="1" smtClean="0">
                <a:solidFill>
                  <a:srgbClr val="30A080"/>
                </a:solidFill>
              </a:rPr>
              <a:t>.р</a:t>
            </a:r>
            <a:r>
              <a:rPr lang="ru-RU" sz="4400" dirty="0" smtClean="0">
                <a:solidFill>
                  <a:srgbClr val="30A080"/>
                </a:solidFill>
              </a:rPr>
              <a:t>.</a:t>
            </a:r>
            <a:endParaRPr lang="ru-RU" sz="4400" dirty="0">
              <a:solidFill>
                <a:srgbClr val="30A080"/>
              </a:solidFill>
            </a:endParaRPr>
          </a:p>
        </p:txBody>
      </p:sp>
      <p:sp>
        <p:nvSpPr>
          <p:cNvPr id="5" name="Подзаголовок 1"/>
          <p:cNvSpPr txBox="1">
            <a:spLocks/>
          </p:cNvSpPr>
          <p:nvPr/>
        </p:nvSpPr>
        <p:spPr>
          <a:xfrm>
            <a:off x="5076056" y="1124744"/>
            <a:ext cx="2736304" cy="997286"/>
          </a:xfrm>
          <a:prstGeom prst="rect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dirty="0" smtClean="0">
                <a:solidFill>
                  <a:srgbClr val="30A080"/>
                </a:solidFill>
              </a:rPr>
              <a:t>Сущ., </a:t>
            </a:r>
            <a:r>
              <a:rPr lang="ru-RU" sz="4400" dirty="0" err="1" smtClean="0">
                <a:solidFill>
                  <a:srgbClr val="30A080"/>
                </a:solidFill>
              </a:rPr>
              <a:t>ед.ч</a:t>
            </a:r>
            <a:r>
              <a:rPr lang="ru-RU" sz="4400" dirty="0" smtClean="0">
                <a:solidFill>
                  <a:srgbClr val="30A080"/>
                </a:solidFill>
              </a:rPr>
              <a:t>., </a:t>
            </a:r>
            <a:r>
              <a:rPr lang="ru-RU" sz="4400" dirty="0" err="1" smtClean="0">
                <a:solidFill>
                  <a:srgbClr val="30A080"/>
                </a:solidFill>
              </a:rPr>
              <a:t>ж.р</a:t>
            </a:r>
            <a:r>
              <a:rPr lang="ru-RU" sz="4400" dirty="0" smtClean="0">
                <a:solidFill>
                  <a:srgbClr val="30A080"/>
                </a:solidFill>
              </a:rPr>
              <a:t>.</a:t>
            </a:r>
            <a:endParaRPr lang="ru-RU" sz="4400" dirty="0">
              <a:solidFill>
                <a:srgbClr val="30A080"/>
              </a:solidFill>
            </a:endParaRPr>
          </a:p>
        </p:txBody>
      </p:sp>
      <p:sp>
        <p:nvSpPr>
          <p:cNvPr id="6" name="Подзаголовок 1"/>
          <p:cNvSpPr txBox="1">
            <a:spLocks/>
          </p:cNvSpPr>
          <p:nvPr/>
        </p:nvSpPr>
        <p:spPr>
          <a:xfrm>
            <a:off x="1475656" y="2276872"/>
            <a:ext cx="2952328" cy="2736304"/>
          </a:xfrm>
          <a:prstGeom prst="rect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амыш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яч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алыш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лач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одзаголовок 1"/>
          <p:cNvSpPr txBox="1">
            <a:spLocks/>
          </p:cNvSpPr>
          <p:nvPr/>
        </p:nvSpPr>
        <p:spPr>
          <a:xfrm>
            <a:off x="5076056" y="2276872"/>
            <a:ext cx="2736304" cy="2664296"/>
          </a:xfrm>
          <a:prstGeom prst="rect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dirty="0" smtClean="0"/>
              <a:t>п</a:t>
            </a:r>
            <a:r>
              <a:rPr lang="ru-RU" sz="4400" dirty="0" smtClean="0"/>
              <a:t>ечь</a:t>
            </a:r>
            <a:endParaRPr lang="ru-RU" sz="4400" dirty="0" smtClean="0"/>
          </a:p>
          <a:p>
            <a:r>
              <a:rPr lang="ru-RU" sz="4400" dirty="0" smtClean="0"/>
              <a:t>р</a:t>
            </a:r>
            <a:r>
              <a:rPr lang="ru-RU" sz="4400" dirty="0" smtClean="0"/>
              <a:t>ожь</a:t>
            </a:r>
            <a:endParaRPr lang="ru-RU" sz="4400" dirty="0" smtClean="0"/>
          </a:p>
          <a:p>
            <a:r>
              <a:rPr lang="ru-RU" sz="4400" dirty="0" smtClean="0"/>
              <a:t>д</a:t>
            </a:r>
            <a:r>
              <a:rPr lang="ru-RU" sz="4400" dirty="0" smtClean="0"/>
              <a:t>очь</a:t>
            </a:r>
            <a:endParaRPr lang="ru-RU" sz="4400" dirty="0" smtClean="0"/>
          </a:p>
          <a:p>
            <a:r>
              <a:rPr lang="ru-RU" sz="4400" dirty="0" smtClean="0"/>
              <a:t>м</a:t>
            </a:r>
            <a:r>
              <a:rPr lang="ru-RU" sz="4400" dirty="0" smtClean="0"/>
              <a:t>олодежь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355</TotalTime>
  <Words>353</Words>
  <Application>Microsoft Office PowerPoint</Application>
  <PresentationFormat>Экран (4:3)</PresentationFormat>
  <Paragraphs>150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Воздушный поток</vt:lpstr>
      <vt:lpstr>Урок русского языка в 3 классе  УМК «Школа России» </vt:lpstr>
      <vt:lpstr>Слайд 2</vt:lpstr>
      <vt:lpstr>Слайд 3</vt:lpstr>
      <vt:lpstr>Слайд 4</vt:lpstr>
      <vt:lpstr>Слайд 5</vt:lpstr>
      <vt:lpstr>Тема: Правописание Ь на конце существительных после шипящих</vt:lpstr>
      <vt:lpstr>Слайд 7</vt:lpstr>
      <vt:lpstr>Слайд 8</vt:lpstr>
      <vt:lpstr>Слайд 9</vt:lpstr>
      <vt:lpstr>Слайд 10</vt:lpstr>
      <vt:lpstr>Слайд 11</vt:lpstr>
      <vt:lpstr>печ.. – печ..ка  ноч.. – ноч..ка</vt:lpstr>
      <vt:lpstr>печь – печка  ночь – ночка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Галя</cp:lastModifiedBy>
  <cp:revision>52</cp:revision>
  <dcterms:modified xsi:type="dcterms:W3CDTF">2022-01-24T21:24:44Z</dcterms:modified>
</cp:coreProperties>
</file>