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58" r:id="rId4"/>
    <p:sldId id="257" r:id="rId5"/>
    <p:sldId id="260" r:id="rId6"/>
    <p:sldId id="261" r:id="rId7"/>
    <p:sldId id="262" r:id="rId8"/>
    <p:sldId id="283" r:id="rId9"/>
    <p:sldId id="263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4" r:id="rId22"/>
    <p:sldId id="286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B25E"/>
    <a:srgbClr val="8C5F44"/>
    <a:srgbClr val="EFC495"/>
    <a:srgbClr val="6D4A35"/>
    <a:srgbClr val="FFE0C1"/>
    <a:srgbClr val="FFCC99"/>
    <a:srgbClr val="FFFF99"/>
    <a:srgbClr val="96613A"/>
    <a:srgbClr val="FF9933"/>
    <a:srgbClr val="9F8A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>
      <p:cViewPr>
        <p:scale>
          <a:sx n="66" d="100"/>
          <a:sy n="66" d="100"/>
        </p:scale>
        <p:origin x="-152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Рабоч папка\в 08 2014\мб\ист\landofart.ru-36ee77e1d3d0-560x82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" t="1944" r="2191"/>
          <a:stretch/>
        </p:blipFill>
        <p:spPr bwMode="auto">
          <a:xfrm rot="5400000">
            <a:off x="3473879" y="2330879"/>
            <a:ext cx="2196244" cy="669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Рабоч папка\в 08 2014\мб\ист\landofart.ru-36ee77e1d3d0-560x82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" t="1944" r="2191"/>
          <a:stretch/>
        </p:blipFill>
        <p:spPr bwMode="auto">
          <a:xfrm rot="16200000">
            <a:off x="2375758" y="-2007604"/>
            <a:ext cx="4392488" cy="878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836712"/>
            <a:ext cx="7344816" cy="3168352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>
              <a:defRPr sz="6000" b="1" cap="none" spc="0">
                <a:ln w="50800"/>
                <a:solidFill>
                  <a:srgbClr val="6D4A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5013176"/>
            <a:ext cx="5400600" cy="1656184"/>
          </a:xfrm>
        </p:spPr>
        <p:txBody>
          <a:bodyPr>
            <a:normAutofit/>
          </a:bodyPr>
          <a:lstStyle>
            <a:lvl1pPr marL="0" indent="0" algn="ctr">
              <a:buNone/>
              <a:defRPr sz="4000" b="1" cap="none" spc="0">
                <a:ln>
                  <a:noFill/>
                </a:ln>
                <a:solidFill>
                  <a:srgbClr val="9661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6613A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Рабоч папка\в 08 2014\мб\ист\landofart.ru-36ee77e1d3d0-560x829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" t="1944" r="2191"/>
          <a:stretch/>
        </p:blipFill>
        <p:spPr bwMode="auto">
          <a:xfrm rot="16200000">
            <a:off x="1843907" y="-395633"/>
            <a:ext cx="5604271" cy="864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Рабоч папка\в 08 2014\мб\ист\landofart.ru-36ee77e1d3d0-560x829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" t="1944" r="2191"/>
          <a:stretch/>
        </p:blipFill>
        <p:spPr bwMode="auto">
          <a:xfrm rot="5400000">
            <a:off x="4033975" y="-3305783"/>
            <a:ext cx="1008114" cy="785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84076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1628800"/>
            <a:ext cx="6912768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-18864" y="6396335"/>
            <a:ext cx="3923928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kern="1200" cap="none" spc="0" dirty="0" smtClean="0">
                <a:ln w="50800"/>
                <a:solidFill>
                  <a:srgbClr val="6D4A35"/>
                </a:solidFill>
                <a:effectLst/>
                <a:latin typeface="Mistral" pitchFamily="66" charset="0"/>
                <a:ea typeface="+mn-ea"/>
                <a:cs typeface="+mn-cs"/>
              </a:rPr>
              <a:t>М.Н.Бурмистрова – Е.В.Акчурина</a:t>
            </a:r>
            <a:endParaRPr lang="ru-RU" sz="2400" b="1" kern="1200" cap="none" spc="0" dirty="0">
              <a:ln w="50800"/>
              <a:solidFill>
                <a:srgbClr val="6D4A35"/>
              </a:solidFill>
              <a:effectLst/>
              <a:latin typeface="Mistral" pitchFamily="66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000" b="1" kern="1200" cap="none" spc="0">
          <a:ln w="50800"/>
          <a:solidFill>
            <a:srgbClr val="96613A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j-ea"/>
          <a:cs typeface="Courier New" pitchFamily="49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q"/>
        <a:defRPr sz="32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q"/>
        <a:defRPr sz="28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q"/>
        <a:defRPr sz="24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q"/>
        <a:defRPr sz="20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q"/>
        <a:defRPr sz="20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228600"/>
            <a:ext cx="7344816" cy="3714328"/>
          </a:xfrm>
        </p:spPr>
        <p:txBody>
          <a:bodyPr>
            <a:noAutofit/>
          </a:bodyPr>
          <a:lstStyle/>
          <a:p>
            <a:r>
              <a:rPr lang="ru-RU" sz="3200" b="0" dirty="0" smtClean="0">
                <a:solidFill>
                  <a:srgbClr val="0070C0"/>
                </a:solidFill>
              </a:rPr>
              <a:t>Интерактивное </a:t>
            </a:r>
            <a:br>
              <a:rPr lang="ru-RU" sz="3200" b="0" dirty="0" smtClean="0">
                <a:solidFill>
                  <a:srgbClr val="0070C0"/>
                </a:solidFill>
              </a:rPr>
            </a:br>
            <a:r>
              <a:rPr lang="ru-RU" sz="3200" b="0" dirty="0" smtClean="0">
                <a:solidFill>
                  <a:srgbClr val="0070C0"/>
                </a:solidFill>
              </a:rPr>
              <a:t>внеклассное занятие</a:t>
            </a:r>
            <a:br>
              <a:rPr lang="ru-RU" sz="3200" b="0" dirty="0" smtClean="0">
                <a:solidFill>
                  <a:srgbClr val="0070C0"/>
                </a:solidFill>
              </a:rPr>
            </a:br>
            <a:r>
              <a:rPr lang="ru-RU" sz="3200" b="0" dirty="0" smtClean="0">
                <a:solidFill>
                  <a:srgbClr val="0070C0"/>
                </a:solidFill>
              </a:rPr>
              <a:t>4 класс</a:t>
            </a:r>
            <a:br>
              <a:rPr lang="ru-RU" sz="3200" b="0" dirty="0" smtClean="0">
                <a:solidFill>
                  <a:srgbClr val="0070C0"/>
                </a:solidFill>
              </a:rPr>
            </a:br>
            <a:r>
              <a:rPr lang="ru-RU" sz="3200" b="0" dirty="0" smtClean="0">
                <a:solidFill>
                  <a:srgbClr val="0070C0"/>
                </a:solidFill>
              </a:rPr>
              <a:t>«Знакомство с Ингушетией и ингушским народом».</a:t>
            </a:r>
            <a:r>
              <a:rPr lang="ru-RU" sz="3200" b="0" dirty="0">
                <a:solidFill>
                  <a:srgbClr val="0070C0"/>
                </a:solidFill>
              </a:rPr>
              <a:t> </a:t>
            </a:r>
            <a:r>
              <a:rPr lang="ru-RU" sz="3200" b="0" dirty="0" smtClean="0">
                <a:solidFill>
                  <a:srgbClr val="0070C0"/>
                </a:solidFill>
              </a:rPr>
              <a:t/>
            </a:r>
            <a:br>
              <a:rPr lang="ru-RU" sz="3200" b="0" dirty="0" smtClean="0">
                <a:solidFill>
                  <a:srgbClr val="0070C0"/>
                </a:solidFill>
              </a:rPr>
            </a:br>
            <a:endParaRPr lang="ru-RU" sz="3200" b="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013176"/>
            <a:ext cx="6324600" cy="16561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Автор: Учитель начальных классов Панченко Л.М.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2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Ингушские загадки.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7172" name="Picture 4" descr="http://st.depositphotos.com/1001009/3111/i/950/depositphotos_31115297-stock-photo-curious-little-boy-think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199"/>
            <a:ext cx="8763000" cy="54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266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aabclub.su/forum/proxy.php?image=http%3A%2F%2Fwww.playing-field.ru%2Fimg%2F2015%2F052110%2F4046109&amp;hash=6ba89f9a2f4e1a51228075c0c933b6c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7200"/>
            <a:ext cx="6553200" cy="570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371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://bilim-all.kz/uploads/images/2017/05/18/original/e6b51c64e9ab944dedd5383f54a4e3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30" y="380999"/>
            <a:ext cx="7820270" cy="568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42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o-moloke.ru/staff_files/683225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8228149" cy="5523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369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medaboutme.ru/upload/medialibrary/23f/shutterstock_1524006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457200"/>
            <a:ext cx="8225487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772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murmansk.basicdecor.ru/images/products/69025/medium/1004-S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1534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83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http://os1.i.ua/3/1/12347536_5720827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2" y="138112"/>
            <a:ext cx="8600168" cy="662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977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illustrators.ru/uploads/illustration/image/1007568/main_12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257"/>
            <a:ext cx="80010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914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sovetclub.ru/tim/ad6045eedd2900d4fa3005981d9eda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799"/>
            <a:ext cx="8229600" cy="608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28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stihi.ru/pics/2012/09/20/27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5578"/>
            <a:ext cx="8610600" cy="627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470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28600"/>
            <a:ext cx="7490792" cy="5627712"/>
          </a:xfrm>
        </p:spPr>
        <p:txBody>
          <a:bodyPr>
            <a:normAutofit fontScale="25000" lnSpcReduction="20000"/>
          </a:bodyPr>
          <a:lstStyle/>
          <a:p>
            <a:r>
              <a:rPr lang="ru-RU" sz="7200" b="1" dirty="0">
                <a:solidFill>
                  <a:srgbClr val="FF0000"/>
                </a:solidFill>
                <a:effectLst/>
              </a:rPr>
              <a:t>Цель:</a:t>
            </a:r>
            <a:r>
              <a:rPr lang="ru-RU" sz="7200" dirty="0">
                <a:solidFill>
                  <a:srgbClr val="FF0000"/>
                </a:solidFill>
                <a:effectLst/>
              </a:rPr>
              <a:t> </a:t>
            </a:r>
            <a:r>
              <a:rPr lang="ru-RU" sz="7200" dirty="0">
                <a:effectLst/>
              </a:rPr>
              <a:t>способствовать повышению уровня творческой активности учащихся; воспитывать чувства уважения друг к другу, к обычаям, традициям и культуре разных народов, толерантности</a:t>
            </a:r>
            <a:r>
              <a:rPr lang="ru-RU" sz="7200" dirty="0" smtClean="0">
                <a:effectLst/>
              </a:rPr>
              <a:t>.</a:t>
            </a:r>
          </a:p>
          <a:p>
            <a:endParaRPr lang="ru-RU" sz="7200" dirty="0">
              <a:effectLst/>
            </a:endParaRPr>
          </a:p>
          <a:p>
            <a:endParaRPr lang="ru-RU" sz="7200" b="1" dirty="0" smtClean="0">
              <a:effectLst/>
            </a:endParaRPr>
          </a:p>
          <a:p>
            <a:r>
              <a:rPr lang="ru-RU" sz="7200" b="1" dirty="0" smtClean="0">
                <a:solidFill>
                  <a:srgbClr val="FF0000"/>
                </a:solidFill>
                <a:effectLst/>
              </a:rPr>
              <a:t>Задачи</a:t>
            </a:r>
            <a:r>
              <a:rPr lang="ru-RU" sz="7200" b="1" dirty="0">
                <a:solidFill>
                  <a:srgbClr val="FF0000"/>
                </a:solidFill>
                <a:effectLst/>
              </a:rPr>
              <a:t>:</a:t>
            </a:r>
            <a:r>
              <a:rPr lang="ru-RU" sz="7200" dirty="0">
                <a:solidFill>
                  <a:srgbClr val="FF0000"/>
                </a:solidFill>
                <a:effectLst/>
              </a:rPr>
              <a:t> </a:t>
            </a:r>
            <a:r>
              <a:rPr lang="ru-RU" sz="7200" dirty="0">
                <a:effectLst/>
              </a:rPr>
              <a:t>приобщение детей к ведущим ценностям мировой культуры, понимание и уважение ценностей иных культур, мировоззрений; осознание человеком своей сопричастности к судьбам человечества.</a:t>
            </a:r>
          </a:p>
          <a:p>
            <a:pPr marL="0" indent="0" algn="ctr">
              <a:buNone/>
            </a:pPr>
            <a:r>
              <a:rPr lang="ru-RU" sz="7200" dirty="0">
                <a:solidFill>
                  <a:srgbClr val="FF0000"/>
                </a:solidFill>
                <a:effectLst/>
              </a:rPr>
              <a:t>Планируемые результаты: </a:t>
            </a:r>
          </a:p>
          <a:p>
            <a:r>
              <a:rPr lang="ru-RU" sz="7200" dirty="0">
                <a:solidFill>
                  <a:srgbClr val="FF0000"/>
                </a:solidFill>
                <a:effectLst/>
              </a:rPr>
              <a:t>Личностные: </a:t>
            </a:r>
            <a:r>
              <a:rPr lang="ru-RU" sz="7200" dirty="0">
                <a:effectLst/>
              </a:rPr>
              <a:t>формирование выраженной устойчивой учебно-познавательной мотивации учения; формирование устойчивого учебно-познавательного интереса к новым способам решения задач, желание продолжать учебу. </a:t>
            </a:r>
          </a:p>
          <a:p>
            <a:r>
              <a:rPr lang="ru-RU" sz="7200" dirty="0">
                <a:solidFill>
                  <a:srgbClr val="FF0000"/>
                </a:solidFill>
                <a:effectLst/>
              </a:rPr>
              <a:t>Метапредметные: </a:t>
            </a:r>
            <a:r>
              <a:rPr lang="ru-RU" sz="7200" dirty="0">
                <a:effectLst/>
              </a:rPr>
              <a:t>преобразовывать практическую задачу в познавательную, уметь выражать свои мысли в результате диалога или игровой деятельности. </a:t>
            </a:r>
          </a:p>
          <a:p>
            <a:r>
              <a:rPr lang="ru-RU" sz="7200" dirty="0">
                <a:solidFill>
                  <a:srgbClr val="FF0000"/>
                </a:solidFill>
                <a:effectLst/>
              </a:rPr>
              <a:t>Предметные: </a:t>
            </a:r>
            <a:r>
              <a:rPr lang="ru-RU" sz="7200" dirty="0">
                <a:effectLst/>
              </a:rPr>
              <a:t>познакомиться с понятием «обычай», познакомиться с </a:t>
            </a:r>
            <a:r>
              <a:rPr lang="ru-RU" sz="7200" dirty="0" smtClean="0">
                <a:effectLst/>
              </a:rPr>
              <a:t>культурой ингушского народа</a:t>
            </a:r>
            <a:endParaRPr lang="ru-RU" sz="7200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6956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cdn.pixabay.com/photo/2017/03/31/11/07/goat-2190988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471159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3977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820" y="0"/>
            <a:ext cx="6840760" cy="11913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Ингушская игра «</a:t>
            </a:r>
            <a:r>
              <a:rPr lang="ru-RU" dirty="0" err="1" smtClean="0">
                <a:solidFill>
                  <a:srgbClr val="0070C0"/>
                </a:solidFill>
              </a:rPr>
              <a:t>Утушка</a:t>
            </a:r>
            <a:r>
              <a:rPr lang="ru-RU" dirty="0" smtClean="0">
                <a:solidFill>
                  <a:srgbClr val="0070C0"/>
                </a:solidFill>
              </a:rPr>
              <a:t>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9218" name="Picture 2" descr="https://ds02.infourok.ru/uploads/ex/01f7/0007ca26-2d2eaa59/hello_html_mc998c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8763000" cy="549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2775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7645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dn.nerman.ws/images/forum/57e160786cb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71"/>
            <a:ext cx="9129486" cy="683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257" y="5627687"/>
            <a:ext cx="8382000" cy="117951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70C0"/>
                </a:solidFill>
                <a:latin typeface="Century Schoolbook" panose="02040604050505020304" pitchFamily="18" charset="0"/>
              </a:rPr>
              <a:t>Спасибо за активную работу!</a:t>
            </a:r>
            <a:endParaRPr lang="ru-RU" sz="4000" b="1" i="1" dirty="0">
              <a:solidFill>
                <a:srgbClr val="0070C0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781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metod-kopilka.ru/images/doc/2/1670/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2400"/>
            <a:ext cx="9143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380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ptcloud3.ams3.digitaloceanspaces.com/slides/pics/000/064/748/original/Slide9.jpg?14801733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194"/>
            <a:ext cx="5275102" cy="416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fb.ru/misc/i/gallery/28002/12063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75" y="4114800"/>
            <a:ext cx="4372319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votpusk.ru/country/ctimages/new/ru1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01069"/>
            <a:ext cx="4572000" cy="32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fomin-foto.nichost.ru/site/assets/files/1055/dsc1880_res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9" y="-55194"/>
            <a:ext cx="3962401" cy="353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27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kropotkin.ngsdo.ru/preview/market/37b0a9e729d31646b86e96ef5e01ff3e_1423221598_1000_1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14"/>
            <a:ext cx="5628170" cy="364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www.ridus.ru/_ah/img/YoDjNUf1XSdckjt060fxy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829" y="3657600"/>
            <a:ext cx="5228771" cy="32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mg-fotki.yandex.ru/get/6708/81807755.99/0_8c618_539d1fe7_or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5" y="3505200"/>
            <a:ext cx="3866855" cy="335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nebokubani.ru/sites/default/files/styles/flexslider_full/public/articles/openkavkaz-2295.jpg?itok=IgOgPBx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-7257"/>
            <a:ext cx="4089400" cy="3664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806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334200" cy="72008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Национальный ингушский костюм.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4098" name="Picture 2" descr="https://blog.tvil.ru/sites/default/files/image/ckeditor/project2-9_1024x6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047" y="1143000"/>
            <a:ext cx="9184047" cy="564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474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126560" cy="72008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Национальная ингушская кухня.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8991600" cy="5562600"/>
          </a:xfrm>
        </p:spPr>
      </p:pic>
    </p:spTree>
    <p:extLst>
      <p:ext uri="{BB962C8B-B14F-4D97-AF65-F5344CB8AC3E}">
        <p14:creationId xmlns:p14="http://schemas.microsoft.com/office/powerpoint/2010/main" val="3664059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b1.culture.ru/c/7720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710215"/>
            <a:ext cx="5677875" cy="32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Национальные ингушские танцы и песни.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124" name="Picture 4" descr="http://gazetaingush.ru/sites/default/files/news/20161222-v-kostrome-poyavilsya-pervyy-ingushskiy-klass/natsionalnaya-odejda-ingushey-48612-large_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627" y="1295400"/>
            <a:ext cx="4733373" cy="325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risovach.ru/upload/2017/04/generator/ingush-i-ingushka_143123242_orig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3724827" cy="320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079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607" y="152400"/>
            <a:ext cx="6840760" cy="10668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Сказка «Коза-острые рога».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6146" name="Picture 2" descr="http://u.kanobu.ru/longreads/2016/1/26/67f7b8c6-a57f-40d6-a268-d2b1a530267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37342"/>
            <a:ext cx="8534400" cy="558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240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154</Words>
  <Application>Microsoft Office PowerPoint</Application>
  <PresentationFormat>Экран (4:3)</PresentationFormat>
  <Paragraphs>18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Интерактивное  внеклассное занятие 4 класс «Знакомство с Ингушетией и ингушским народом».  </vt:lpstr>
      <vt:lpstr>Презентация PowerPoint</vt:lpstr>
      <vt:lpstr>Презентация PowerPoint</vt:lpstr>
      <vt:lpstr>Презентация PowerPoint</vt:lpstr>
      <vt:lpstr>Презентация PowerPoint</vt:lpstr>
      <vt:lpstr>Национальный ингушский костюм.</vt:lpstr>
      <vt:lpstr>Национальная ингушская кухня.</vt:lpstr>
      <vt:lpstr>Национальные ингушские танцы и песни.</vt:lpstr>
      <vt:lpstr>Сказка «Коза-острые рога».</vt:lpstr>
      <vt:lpstr>Ингушские загадки.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Ингушская игра «Утушка»</vt:lpstr>
      <vt:lpstr>Рефлексия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Павел Панченко</cp:lastModifiedBy>
  <cp:revision>26</cp:revision>
  <dcterms:created xsi:type="dcterms:W3CDTF">2014-08-14T12:42:04Z</dcterms:created>
  <dcterms:modified xsi:type="dcterms:W3CDTF">2019-11-02T09:01:28Z</dcterms:modified>
</cp:coreProperties>
</file>