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80" r:id="rId2"/>
    <p:sldMasterId id="2147483792" r:id="rId3"/>
    <p:sldMasterId id="2147483804" r:id="rId4"/>
    <p:sldMasterId id="2147483816" r:id="rId5"/>
  </p:sldMasterIdLst>
  <p:sldIdLst>
    <p:sldId id="270" r:id="rId6"/>
    <p:sldId id="273" r:id="rId7"/>
    <p:sldId id="274" r:id="rId8"/>
    <p:sldId id="275" r:id="rId9"/>
    <p:sldId id="27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7A5100"/>
    <a:srgbClr val="E1D0B1"/>
    <a:srgbClr val="BA934E"/>
    <a:srgbClr val="8A5C00"/>
    <a:srgbClr val="996600"/>
    <a:srgbClr val="C2A06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 varScale="1">
        <p:scale>
          <a:sx n="99" d="100"/>
          <a:sy n="99" d="100"/>
        </p:scale>
        <p:origin x="-3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420868"/>
      </p:ext>
    </p:extLst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609610"/>
      </p:ext>
    </p:extLst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627173"/>
      </p:ext>
    </p:extLst>
  </p:cSld>
  <p:clrMapOvr>
    <a:masterClrMapping/>
  </p:clrMapOvr>
  <p:transition spd="med">
    <p:spli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0547900"/>
      </p:ext>
    </p:extLst>
  </p:cSld>
  <p:clrMapOvr>
    <a:masterClrMapping/>
  </p:clrMapOvr>
  <p:transition spd="med">
    <p:spli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233004"/>
      </p:ext>
    </p:extLst>
  </p:cSld>
  <p:clrMapOvr>
    <a:masterClrMapping/>
  </p:clrMapOvr>
  <p:transition spd="med">
    <p:spli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747838"/>
      </p:ext>
    </p:extLst>
  </p:cSld>
  <p:clrMapOvr>
    <a:masterClrMapping/>
  </p:clrMapOvr>
  <p:transition spd="med">
    <p:spli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131120"/>
      </p:ext>
    </p:extLst>
  </p:cSld>
  <p:clrMapOvr>
    <a:masterClrMapping/>
  </p:clrMapOvr>
  <p:transition spd="med">
    <p:spli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03713"/>
      </p:ext>
    </p:extLst>
  </p:cSld>
  <p:clrMapOvr>
    <a:masterClrMapping/>
  </p:clrMapOvr>
  <p:transition spd="med">
    <p:spli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8699856"/>
      </p:ext>
    </p:extLst>
  </p:cSld>
  <p:clrMapOvr>
    <a:masterClrMapping/>
  </p:clrMapOvr>
  <p:transition spd="med">
    <p:spli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764668"/>
      </p:ext>
    </p:extLst>
  </p:cSld>
  <p:clrMapOvr>
    <a:masterClrMapping/>
  </p:clrMapOvr>
  <p:transition spd="med">
    <p:spli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583246"/>
      </p:ext>
    </p:extLst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043421"/>
      </p:ext>
    </p:extLst>
  </p:cSld>
  <p:clrMapOvr>
    <a:masterClrMapping/>
  </p:clrMapOvr>
  <p:transition spd="med">
    <p:spli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645256"/>
      </p:ext>
    </p:extLst>
  </p:cSld>
  <p:clrMapOvr>
    <a:masterClrMapping/>
  </p:clrMapOvr>
  <p:transition spd="med">
    <p:spli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106410"/>
      </p:ext>
    </p:extLst>
  </p:cSld>
  <p:clrMapOvr>
    <a:masterClrMapping/>
  </p:clrMapOvr>
  <p:transition spd="med">
    <p:spli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6515904"/>
      </p:ext>
    </p:extLst>
  </p:cSld>
  <p:clrMapOvr>
    <a:masterClrMapping/>
  </p:clrMapOvr>
  <p:transition spd="med">
    <p:spli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775233"/>
      </p:ext>
    </p:extLst>
  </p:cSld>
  <p:clrMapOvr>
    <a:masterClrMapping/>
  </p:clrMapOvr>
  <p:transition spd="med">
    <p:split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499939"/>
      </p:ext>
    </p:extLst>
  </p:cSld>
  <p:clrMapOvr>
    <a:masterClrMapping/>
  </p:clrMapOvr>
  <p:transition spd="med">
    <p:spli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5777601"/>
      </p:ext>
    </p:extLst>
  </p:cSld>
  <p:clrMapOvr>
    <a:masterClrMapping/>
  </p:clrMapOvr>
  <p:transition spd="med">
    <p:split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1303948"/>
      </p:ext>
    </p:extLst>
  </p:cSld>
  <p:clrMapOvr>
    <a:masterClrMapping/>
  </p:clrMapOvr>
  <p:transition spd="med">
    <p:split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2496228"/>
      </p:ext>
    </p:extLst>
  </p:cSld>
  <p:clrMapOvr>
    <a:masterClrMapping/>
  </p:clrMapOvr>
  <p:transition spd="med">
    <p:split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106196"/>
      </p:ext>
    </p:extLst>
  </p:cSld>
  <p:clrMapOvr>
    <a:masterClrMapping/>
  </p:clrMapOvr>
  <p:transition spd="med">
    <p:split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842126"/>
      </p:ext>
    </p:extLst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680470"/>
      </p:ext>
    </p:extLst>
  </p:cSld>
  <p:clrMapOvr>
    <a:masterClrMapping/>
  </p:clrMapOvr>
  <p:transition spd="med">
    <p:split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57469"/>
      </p:ext>
    </p:extLst>
  </p:cSld>
  <p:clrMapOvr>
    <a:masterClrMapping/>
  </p:clrMapOvr>
  <p:transition spd="med">
    <p:split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461401"/>
      </p:ext>
    </p:extLst>
  </p:cSld>
  <p:clrMapOvr>
    <a:masterClrMapping/>
  </p:clrMapOvr>
  <p:transition spd="med">
    <p:split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008946"/>
      </p:ext>
    </p:extLst>
  </p:cSld>
  <p:clrMapOvr>
    <a:masterClrMapping/>
  </p:clrMapOvr>
  <p:transition spd="med">
    <p:split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303521"/>
      </p:ext>
    </p:extLst>
  </p:cSld>
  <p:clrMapOvr>
    <a:masterClrMapping/>
  </p:clrMapOvr>
  <p:transition spd="med">
    <p:split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122942"/>
      </p:ext>
    </p:extLst>
  </p:cSld>
  <p:clrMapOvr>
    <a:masterClrMapping/>
  </p:clrMapOvr>
  <p:transition spd="med">
    <p:split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0605294"/>
      </p:ext>
    </p:extLst>
  </p:cSld>
  <p:clrMapOvr>
    <a:masterClrMapping/>
  </p:clrMapOvr>
  <p:transition spd="med">
    <p:split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685172"/>
      </p:ext>
    </p:extLst>
  </p:cSld>
  <p:clrMapOvr>
    <a:masterClrMapping/>
  </p:clrMapOvr>
  <p:transition spd="med">
    <p:split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9274275"/>
      </p:ext>
    </p:extLst>
  </p:cSld>
  <p:clrMapOvr>
    <a:masterClrMapping/>
  </p:clrMapOvr>
  <p:transition spd="med">
    <p:split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096948"/>
      </p:ext>
    </p:extLst>
  </p:cSld>
  <p:clrMapOvr>
    <a:masterClrMapping/>
  </p:clrMapOvr>
  <p:transition spd="med">
    <p:split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2077515"/>
      </p:ext>
    </p:extLst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133183"/>
      </p:ext>
    </p:extLst>
  </p:cSld>
  <p:clrMapOvr>
    <a:masterClrMapping/>
  </p:clrMapOvr>
  <p:transition spd="med">
    <p:split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4054637"/>
      </p:ext>
    </p:extLst>
  </p:cSld>
  <p:clrMapOvr>
    <a:masterClrMapping/>
  </p:clrMapOvr>
  <p:transition spd="med">
    <p:split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5760832"/>
      </p:ext>
    </p:extLst>
  </p:cSld>
  <p:clrMapOvr>
    <a:masterClrMapping/>
  </p:clrMapOvr>
  <p:transition spd="med">
    <p:split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601464"/>
      </p:ext>
    </p:extLst>
  </p:cSld>
  <p:clrMapOvr>
    <a:masterClrMapping/>
  </p:clrMapOvr>
  <p:transition spd="med">
    <p:split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0797081"/>
      </p:ext>
    </p:extLst>
  </p:cSld>
  <p:clrMapOvr>
    <a:masterClrMapping/>
  </p:clrMapOvr>
  <p:transition spd="med">
    <p:split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361361"/>
      </p:ext>
    </p:extLst>
  </p:cSld>
  <p:clrMapOvr>
    <a:masterClrMapping/>
  </p:clrMapOvr>
  <p:transition spd="med">
    <p:split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807927"/>
      </p:ext>
    </p:extLst>
  </p:cSld>
  <p:clrMapOvr>
    <a:masterClrMapping/>
  </p:clrMapOvr>
  <p:transition spd="med">
    <p:split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0159930"/>
      </p:ext>
    </p:extLst>
  </p:cSld>
  <p:clrMapOvr>
    <a:masterClrMapping/>
  </p:clrMapOvr>
  <p:transition spd="med">
    <p:split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582435"/>
      </p:ext>
    </p:extLst>
  </p:cSld>
  <p:clrMapOvr>
    <a:masterClrMapping/>
  </p:clrMapOvr>
  <p:transition spd="med">
    <p:split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365137"/>
      </p:ext>
    </p:extLst>
  </p:cSld>
  <p:clrMapOvr>
    <a:masterClrMapping/>
  </p:clrMapOvr>
  <p:transition spd="med">
    <p:split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5710106"/>
      </p:ext>
    </p:extLst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62521"/>
      </p:ext>
    </p:extLst>
  </p:cSld>
  <p:clrMapOvr>
    <a:masterClrMapping/>
  </p:clrMapOvr>
  <p:transition spd="med">
    <p:split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132918"/>
      </p:ext>
    </p:extLst>
  </p:cSld>
  <p:clrMapOvr>
    <a:masterClrMapping/>
  </p:clrMapOvr>
  <p:transition spd="med">
    <p:split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940831"/>
      </p:ext>
    </p:extLst>
  </p:cSld>
  <p:clrMapOvr>
    <a:masterClrMapping/>
  </p:clrMapOvr>
  <p:transition spd="med">
    <p:split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891860"/>
      </p:ext>
    </p:extLst>
  </p:cSld>
  <p:clrMapOvr>
    <a:masterClrMapping/>
  </p:clrMapOvr>
  <p:transition spd="med">
    <p:split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879750"/>
      </p:ext>
    </p:extLst>
  </p:cSld>
  <p:clrMapOvr>
    <a:masterClrMapping/>
  </p:clrMapOvr>
  <p:transition spd="med">
    <p:split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545521"/>
      </p:ext>
    </p:extLst>
  </p:cSld>
  <p:clrMapOvr>
    <a:masterClrMapping/>
  </p:clrMapOvr>
  <p:transition spd="med">
    <p:split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2771358"/>
      </p:ext>
    </p:extLst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491014"/>
      </p:ext>
    </p:extLst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841721"/>
      </p:ext>
    </p:extLst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376738"/>
      </p:ext>
    </p:extLst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2211957"/>
      </p:ext>
    </p:extLst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565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51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314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361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4C2DB-1B34-4D30-8A07-74AFA0F48A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A4F18-F5B4-4018-A5B2-B8DC31D409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104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2.gif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4149661.ru/images/doshkolnoe/ds1002.jpg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928794" y="1071546"/>
            <a:ext cx="5643602" cy="55703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9"/>
            <a:ext cx="8572560" cy="714379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ln>
                  <a:solidFill>
                    <a:srgbClr val="8A5C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Шахматный тест</a:t>
            </a:r>
            <a:endParaRPr lang="ru-RU" sz="5400" b="1" dirty="0">
              <a:ln>
                <a:solidFill>
                  <a:srgbClr val="8A5C00"/>
                </a:solidFill>
              </a:ln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428736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428736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928926" y="3429000"/>
            <a:ext cx="3535362" cy="3683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>
            <a:outerShdw dist="107933" dir="2700000" algn="ctr" rotWithShape="0">
              <a:srgbClr val="808080">
                <a:alpha val="50027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Местоположение ладьи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000364" y="3357562"/>
            <a:ext cx="3535362" cy="3683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>
            <a:outerShdw dist="107933" dir="2700000" algn="ctr" rotWithShape="0">
              <a:srgbClr val="808080">
                <a:alpha val="50027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</a:rPr>
              <a:t>Как ходит ладья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000364" y="2857496"/>
            <a:ext cx="3535362" cy="11906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>
            <a:outerShdw dist="107933" dir="2700000" algn="ctr" rotWithShape="0">
              <a:srgbClr val="808080">
                <a:alpha val="50027"/>
              </a:srgbClr>
            </a:outerShdw>
          </a:effectLst>
        </p:spPr>
        <p:txBody>
          <a:bodyPr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Ладья ходит по горизонтали или по вертикали на любое число полей, если на её пути не стоят фигуры.</a:t>
            </a:r>
          </a:p>
        </p:txBody>
      </p:sp>
      <p:pic>
        <p:nvPicPr>
          <p:cNvPr id="2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5572140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5572140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3024282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000"/>
                            </p:stCondLst>
                            <p:childTnLst>
                              <p:par>
                                <p:cTn id="68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494 -0.0007 L 0.26494 -0.0007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9000"/>
                            </p:stCondLst>
                            <p:childTnLst>
                              <p:par>
                                <p:cTn id="8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0.00295 -0.34237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" descr="http://4149661.ru/images/doshkolnoe/ds1002.jpg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928794" y="1071545"/>
            <a:ext cx="5643602" cy="55703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9"/>
            <a:ext cx="8572560" cy="642941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ln>
                  <a:solidFill>
                    <a:srgbClr val="8A5C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Шахматный тест</a:t>
            </a:r>
            <a:endParaRPr lang="ru-RU" sz="5400" b="1" dirty="0">
              <a:ln>
                <a:solidFill>
                  <a:srgbClr val="8A5C00"/>
                </a:solidFill>
              </a:ln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781552" y="3617918"/>
            <a:ext cx="2339975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019302" y="3617918"/>
            <a:ext cx="2339975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500298" y="4000504"/>
            <a:ext cx="100963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II)   </a:t>
            </a:r>
            <a:r>
              <a:rPr lang="en-US">
                <a:solidFill>
                  <a:srgbClr val="000000"/>
                </a:solidFill>
              </a:rPr>
              <a:t>h8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000364" y="2071678"/>
            <a:ext cx="3600456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На каком поле может находиться чёрная ладья в начале игры?</a:t>
            </a:r>
          </a:p>
        </p:txBody>
      </p:sp>
      <p:sp>
        <p:nvSpPr>
          <p:cNvPr id="23" name="AutoShape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428860" y="3357562"/>
            <a:ext cx="1009637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I)</a:t>
            </a:r>
            <a:r>
              <a:rPr lang="en-US">
                <a:solidFill>
                  <a:srgbClr val="000000"/>
                </a:solidFill>
              </a:rPr>
              <a:t>   a</a:t>
            </a:r>
            <a:r>
              <a:rPr lang="ru-RU">
                <a:solidFill>
                  <a:srgbClr val="000000"/>
                </a:solidFill>
              </a:rPr>
              <a:t>1 </a:t>
            </a:r>
          </a:p>
        </p:txBody>
      </p:sp>
      <p:sp>
        <p:nvSpPr>
          <p:cNvPr id="24" name="AutoShap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429256" y="3357562"/>
            <a:ext cx="1128721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III)    </a:t>
            </a:r>
            <a:r>
              <a:rPr lang="en-US">
                <a:solidFill>
                  <a:srgbClr val="000000"/>
                </a:solidFill>
              </a:rPr>
              <a:t>c8</a:t>
            </a:r>
          </a:p>
        </p:txBody>
      </p:sp>
      <p:sp>
        <p:nvSpPr>
          <p:cNvPr id="25" name="AutoShap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429256" y="3929066"/>
            <a:ext cx="1071570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IV )    </a:t>
            </a:r>
            <a:r>
              <a:rPr lang="en-US">
                <a:solidFill>
                  <a:srgbClr val="000000"/>
                </a:solidFill>
              </a:rPr>
              <a:t>d5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2227266" y="3460755"/>
            <a:ext cx="2300287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5072066" y="4071942"/>
            <a:ext cx="2300287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999350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 descr="http://4149661.ru/images/doshkolnoe/ds1002.jpg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857356" y="1071546"/>
            <a:ext cx="5643602" cy="5570335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AutoShape 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857488" y="3357562"/>
            <a:ext cx="1071571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I)   </a:t>
            </a:r>
            <a:r>
              <a:rPr lang="en-US">
                <a:solidFill>
                  <a:srgbClr val="000000"/>
                </a:solidFill>
              </a:rPr>
              <a:t>d6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714612" y="2071678"/>
            <a:ext cx="3802070" cy="9255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Ладья стоит на поле </a:t>
            </a:r>
            <a:r>
              <a:rPr lang="en-US" dirty="0">
                <a:solidFill>
                  <a:srgbClr val="000000"/>
                </a:solidFill>
              </a:rPr>
              <a:t>a</a:t>
            </a:r>
            <a:r>
              <a:rPr lang="ru-RU" dirty="0">
                <a:solidFill>
                  <a:srgbClr val="000000"/>
                </a:solidFill>
              </a:rPr>
              <a:t>3. На какое поле за один ход она может перебраться?</a:t>
            </a:r>
          </a:p>
        </p:txBody>
      </p:sp>
      <p:sp>
        <p:nvSpPr>
          <p:cNvPr id="11" name="AutoShape 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928926" y="3929066"/>
            <a:ext cx="1000133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II)   </a:t>
            </a:r>
            <a:r>
              <a:rPr lang="en-US">
                <a:solidFill>
                  <a:srgbClr val="000000"/>
                </a:solidFill>
              </a:rPr>
              <a:t>c5</a:t>
            </a:r>
          </a:p>
        </p:txBody>
      </p:sp>
      <p:sp>
        <p:nvSpPr>
          <p:cNvPr id="14" name="AutoShap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14876" y="3286124"/>
            <a:ext cx="1000132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III)    </a:t>
            </a:r>
            <a:r>
              <a:rPr lang="en-US">
                <a:solidFill>
                  <a:srgbClr val="000000"/>
                </a:solidFill>
              </a:rPr>
              <a:t>b4</a:t>
            </a:r>
          </a:p>
        </p:txBody>
      </p:sp>
      <p:sp>
        <p:nvSpPr>
          <p:cNvPr id="15" name="AutoShap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786314" y="3929066"/>
            <a:ext cx="1000132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IV )    </a:t>
            </a:r>
            <a:r>
              <a:rPr lang="en-US">
                <a:solidFill>
                  <a:srgbClr val="000000"/>
                </a:solidFill>
              </a:rPr>
              <a:t>f3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781552" y="3617918"/>
            <a:ext cx="2339975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019302" y="3617918"/>
            <a:ext cx="2339975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019302" y="4216405"/>
            <a:ext cx="2339975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" name="Заголовок 1"/>
          <p:cNvSpPr>
            <a:spLocks noGrp="1"/>
          </p:cNvSpPr>
          <p:nvPr>
            <p:ph type="ctrTitle"/>
          </p:nvPr>
        </p:nvSpPr>
        <p:spPr>
          <a:xfrm>
            <a:off x="285750" y="285750"/>
            <a:ext cx="8572500" cy="642938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ln>
                  <a:solidFill>
                    <a:srgbClr val="8A5C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Шахматный тест</a:t>
            </a:r>
            <a:endParaRPr lang="ru-RU" sz="5400" b="1" dirty="0">
              <a:ln>
                <a:solidFill>
                  <a:srgbClr val="8A5C00"/>
                </a:solidFill>
              </a:ln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6579812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7" descr="http://4149661.ru/images/doshkolnoe/ds1002.jpg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928794" y="1071545"/>
            <a:ext cx="5643602" cy="5570335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781552" y="3617918"/>
            <a:ext cx="2339975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019302" y="4216405"/>
            <a:ext cx="2339975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AutoShape 1"/>
          <p:cNvSpPr>
            <a:spLocks noChangeArrowheads="1"/>
          </p:cNvSpPr>
          <p:nvPr/>
        </p:nvSpPr>
        <p:spPr bwMode="auto">
          <a:xfrm>
            <a:off x="2928926" y="3929066"/>
            <a:ext cx="1143008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>
                <a:solidFill>
                  <a:srgbClr val="000000"/>
                </a:solidFill>
              </a:rPr>
              <a:t>II)   </a:t>
            </a:r>
            <a:r>
              <a:rPr lang="en-US" dirty="0">
                <a:solidFill>
                  <a:srgbClr val="000000"/>
                </a:solidFill>
              </a:rPr>
              <a:t>a4</a:t>
            </a: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3000364" y="3316291"/>
            <a:ext cx="1071570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>
                <a:solidFill>
                  <a:srgbClr val="000000"/>
                </a:solidFill>
              </a:rPr>
              <a:t>I)</a:t>
            </a:r>
            <a:r>
              <a:rPr lang="en-US">
                <a:solidFill>
                  <a:srgbClr val="000000"/>
                </a:solidFill>
              </a:rPr>
              <a:t>   f5</a:t>
            </a: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4857752" y="3316291"/>
            <a:ext cx="1071571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>
                <a:solidFill>
                  <a:srgbClr val="000000"/>
                </a:solidFill>
              </a:rPr>
              <a:t>III)    </a:t>
            </a:r>
            <a:r>
              <a:rPr lang="en-US" dirty="0">
                <a:solidFill>
                  <a:srgbClr val="000000"/>
                </a:solidFill>
              </a:rPr>
              <a:t>h4</a:t>
            </a:r>
          </a:p>
        </p:txBody>
      </p:sp>
      <p:sp>
        <p:nvSpPr>
          <p:cNvPr id="21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57752" y="3929066"/>
            <a:ext cx="1143009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dirty="0">
                <a:solidFill>
                  <a:srgbClr val="000000"/>
                </a:solidFill>
              </a:rPr>
              <a:t>IV )    </a:t>
            </a:r>
            <a:r>
              <a:rPr lang="en-US" dirty="0">
                <a:solidFill>
                  <a:srgbClr val="000000"/>
                </a:solidFill>
              </a:rPr>
              <a:t>c5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786050" y="1714488"/>
            <a:ext cx="4114809" cy="9255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Ладья стоит на поле </a:t>
            </a:r>
            <a:r>
              <a:rPr lang="en-US" dirty="0">
                <a:solidFill>
                  <a:srgbClr val="000000"/>
                </a:solidFill>
              </a:rPr>
              <a:t>f4</a:t>
            </a:r>
            <a:r>
              <a:rPr lang="ru-RU" dirty="0">
                <a:solidFill>
                  <a:srgbClr val="000000"/>
                </a:solidFill>
              </a:rPr>
              <a:t>. </a:t>
            </a:r>
            <a:endParaRPr lang="ru-RU" dirty="0" smtClean="0">
              <a:solidFill>
                <a:srgbClr val="000000"/>
              </a:solidFill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На </a:t>
            </a:r>
            <a:r>
              <a:rPr lang="ru-RU" dirty="0">
                <a:solidFill>
                  <a:srgbClr val="000000"/>
                </a:solidFill>
              </a:rPr>
              <a:t>какое поле за один ход она не может перебраться?</a:t>
            </a:r>
          </a:p>
        </p:txBody>
      </p:sp>
      <p:sp>
        <p:nvSpPr>
          <p:cNvPr id="24" name="Заголовок 1"/>
          <p:cNvSpPr>
            <a:spLocks noGrp="1"/>
          </p:cNvSpPr>
          <p:nvPr>
            <p:ph type="ctrTitle"/>
          </p:nvPr>
        </p:nvSpPr>
        <p:spPr>
          <a:xfrm>
            <a:off x="285750" y="285750"/>
            <a:ext cx="8572500" cy="642938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ln>
                  <a:solidFill>
                    <a:srgbClr val="8A5C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Шахматный тест</a:t>
            </a:r>
            <a:endParaRPr lang="ru-RU" sz="5400" b="1" dirty="0">
              <a:ln>
                <a:solidFill>
                  <a:srgbClr val="8A5C00"/>
                </a:solidFill>
              </a:ln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42649583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7" descr="http://4149661.ru/images/doshkolnoe/ds1002.jpg"/>
          <p:cNvPicPr>
            <a:picLocks noChangeAspect="1" noChangeArrowheads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1857356" y="1000109"/>
            <a:ext cx="5715040" cy="5641772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7"/>
            </a:avLst>
          </a:prstGeom>
          <a:solidFill>
            <a:srgbClr val="996600">
              <a:alpha val="8078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781552" y="3617918"/>
            <a:ext cx="2339975" cy="449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019302" y="4216405"/>
            <a:ext cx="2339975" cy="449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AutoShape 1"/>
          <p:cNvSpPr>
            <a:spLocks noChangeArrowheads="1"/>
          </p:cNvSpPr>
          <p:nvPr/>
        </p:nvSpPr>
        <p:spPr bwMode="auto">
          <a:xfrm>
            <a:off x="2857488" y="2928934"/>
            <a:ext cx="1766899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II)   пешка и конь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2928926" y="2285992"/>
            <a:ext cx="1643074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I)</a:t>
            </a:r>
            <a:r>
              <a:rPr lang="en-US" dirty="0">
                <a:solidFill>
                  <a:srgbClr val="000000"/>
                </a:solidFill>
              </a:rPr>
              <a:t>   </a:t>
            </a:r>
            <a:r>
              <a:rPr lang="ru-RU" dirty="0">
                <a:solidFill>
                  <a:srgbClr val="000000"/>
                </a:solidFill>
              </a:rPr>
              <a:t>слон и ферзь </a:t>
            </a:r>
          </a:p>
        </p:txBody>
      </p:sp>
      <p:sp>
        <p:nvSpPr>
          <p:cNvPr id="15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43504" y="2285992"/>
            <a:ext cx="1949428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0000"/>
                </a:solidFill>
              </a:rPr>
              <a:t>III)    пешка и слон</a:t>
            </a: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5143504" y="2928934"/>
            <a:ext cx="1957421" cy="4318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</a:rPr>
              <a:t>IV )   конь и ферзь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643174" y="1571612"/>
            <a:ext cx="4357718" cy="368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>
                <a:solidFill>
                  <a:srgbClr val="000000"/>
                </a:solidFill>
              </a:rPr>
              <a:t>Какие фигуры находятся под боем ладьи?</a:t>
            </a:r>
          </a:p>
        </p:txBody>
      </p: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6433" y="4365608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5643578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929198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5572140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3714752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5572140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5572140"/>
            <a:ext cx="698500" cy="698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2" name="Заголовок 1"/>
          <p:cNvSpPr>
            <a:spLocks noGrp="1"/>
          </p:cNvSpPr>
          <p:nvPr>
            <p:ph type="ctrTitle"/>
          </p:nvPr>
        </p:nvSpPr>
        <p:spPr>
          <a:xfrm>
            <a:off x="285750" y="285750"/>
            <a:ext cx="8572500" cy="642938"/>
          </a:xfrm>
          <a:prstGeom prst="roundRect">
            <a:avLst/>
          </a:prstGeom>
          <a:gradFill flip="none" rotWithShape="1">
            <a:gsLst>
              <a:gs pos="0">
                <a:srgbClr val="C2A062"/>
              </a:gs>
              <a:gs pos="50000">
                <a:srgbClr val="BA934E">
                  <a:shade val="67500"/>
                  <a:satMod val="115000"/>
                </a:srgbClr>
              </a:gs>
              <a:gs pos="100000">
                <a:srgbClr val="BA934E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996600"/>
            </a:solidFill>
          </a:ln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5400" b="1" dirty="0" smtClean="0">
                <a:ln>
                  <a:solidFill>
                    <a:srgbClr val="8A5C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Шахматный тест</a:t>
            </a:r>
            <a:endParaRPr lang="ru-RU" sz="5400" b="1" dirty="0">
              <a:ln>
                <a:solidFill>
                  <a:srgbClr val="8A5C00"/>
                </a:solidFill>
              </a:ln>
              <a:solidFill>
                <a:srgbClr val="FFC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5362" name="Picture 2" descr="C:\Documents and Settings\Admin\Рабочий стол\Шахматы\Картинки\1501957ywkikh8gcb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285728"/>
            <a:ext cx="1271490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06623561"/>
      </p:ext>
    </p:extLst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_Шаблон Шахматы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Шаблон Шахматы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Шаблон Шахматы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Шаблон Шахматы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Шаблон Шахматы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Шахматы</Template>
  <TotalTime>73</TotalTime>
  <Words>144</Words>
  <Application>Microsoft Office PowerPoint</Application>
  <PresentationFormat>Экран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5_Шаблон Шахматы</vt:lpstr>
      <vt:lpstr>8_Шаблон Шахматы</vt:lpstr>
      <vt:lpstr>9_Шаблон Шахматы</vt:lpstr>
      <vt:lpstr>10_Шаблон Шахматы</vt:lpstr>
      <vt:lpstr>11_Шаблон Шахматы</vt:lpstr>
      <vt:lpstr>Шахматный тест</vt:lpstr>
      <vt:lpstr>Шахматный тест</vt:lpstr>
      <vt:lpstr>Шахматный тест</vt:lpstr>
      <vt:lpstr>Шахматный тест</vt:lpstr>
      <vt:lpstr>Шахматный тест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«Шахматная школа»</dc:title>
  <dc:subject>Слон</dc:subject>
  <dc:creator>Плотникова О.В.</dc:creator>
  <cp:keywords>шахматы, презентация</cp:keywords>
  <cp:lastModifiedBy>User</cp:lastModifiedBy>
  <cp:revision>11</cp:revision>
  <dcterms:created xsi:type="dcterms:W3CDTF">2013-07-14T09:47:35Z</dcterms:created>
  <dcterms:modified xsi:type="dcterms:W3CDTF">2017-04-09T14:56:00Z</dcterms:modified>
  <cp:category>шахматы, презентация</cp:category>
</cp:coreProperties>
</file>