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759" r:id="rId2"/>
  </p:sldMasterIdLst>
  <p:sldIdLst>
    <p:sldId id="316" r:id="rId3"/>
    <p:sldId id="334" r:id="rId4"/>
    <p:sldId id="288" r:id="rId5"/>
    <p:sldId id="344" r:id="rId6"/>
    <p:sldId id="263" r:id="rId7"/>
    <p:sldId id="320" r:id="rId8"/>
    <p:sldId id="325" r:id="rId9"/>
    <p:sldId id="328" r:id="rId10"/>
    <p:sldId id="329" r:id="rId11"/>
    <p:sldId id="350" r:id="rId12"/>
    <p:sldId id="318" r:id="rId13"/>
    <p:sldId id="317" r:id="rId14"/>
    <p:sldId id="347" r:id="rId15"/>
    <p:sldId id="348" r:id="rId16"/>
    <p:sldId id="349" r:id="rId17"/>
    <p:sldId id="335" r:id="rId18"/>
    <p:sldId id="333" r:id="rId19"/>
    <p:sldId id="345" r:id="rId20"/>
    <p:sldId id="332" r:id="rId21"/>
    <p:sldId id="336" r:id="rId22"/>
    <p:sldId id="337" r:id="rId23"/>
    <p:sldId id="338" r:id="rId24"/>
    <p:sldId id="342" r:id="rId25"/>
    <p:sldId id="346" r:id="rId26"/>
    <p:sldId id="322" r:id="rId27"/>
    <p:sldId id="31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B0C0F"/>
    <a:srgbClr val="0099FF"/>
    <a:srgbClr val="FF0000"/>
    <a:srgbClr val="CC0000"/>
    <a:srgbClr val="C21021"/>
    <a:srgbClr val="FBE9EC"/>
    <a:srgbClr val="FFCCCC"/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07" autoAdjust="0"/>
  </p:normalViewPr>
  <p:slideViewPr>
    <p:cSldViewPr>
      <p:cViewPr>
        <p:scale>
          <a:sx n="110" d="100"/>
          <a:sy n="110" d="100"/>
        </p:scale>
        <p:origin x="-1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1518E-0552-404B-BD70-7E5B0F1639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C4967-2733-442F-BFD5-A63F4177C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5A696-173A-43D8-A8F0-3D92893CB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E689EE-91F9-4166-B613-6078436F1E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959AB-31C9-4CBB-B56F-A41FB063EE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58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7CA4-212C-4501-8D9B-09B1DFFB2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8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5EB6-A890-4E5B-A9D5-F2E8B59DB81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62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7FA6-FAEF-4613-87AC-535B33DE52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494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30BD-2598-4D4F-8AB7-18F79443EE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FC2E9-B28D-48D9-9B6A-508F6833CD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3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53147-B98A-49E6-B97C-ADA8B02C3A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1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49E392-9F95-4348-83CA-391B76C3CC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DAF3-9CF6-4CA8-9861-08BD6FE12D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1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611-13BB-480F-B6F5-EE6348B9CC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1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46CA-9D54-4D96-A913-98A16DCEC0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1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2B15B-975E-4499-9C36-04DC4D6CC0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034A-464F-4C15-9737-DB40740AD8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FD480-182E-4F90-9E91-539107B6D1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A9D12-9F7F-4998-87A8-964FB29AB6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B68E-5EE4-4661-A89B-3C49246D67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EE7B-55A7-4ED9-8ADF-39D42984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9E2BFA-D703-488B-B1B7-19B5C49CC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7F0C2-C84A-4897-B096-925D0D417C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230FAD-1975-44AE-A371-5BD662A3D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66CCFF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9F29DC9-944F-4A68-8BA9-F23F43DAD883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analoni.files.wordpress.com/2009/03/dead-sea.jpg?w=450&amp;h=450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tat8.blog.ru/lr/0a352e7ab80444609ebbb89881ca200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s151.vkontakte.ru/u6385940/12478813/x_f0a568da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idx="1"/>
          </p:nvPr>
        </p:nvSpPr>
        <p:spPr>
          <a:xfrm flipH="1">
            <a:off x="285720" y="4857760"/>
            <a:ext cx="3500462" cy="187642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Древнегреческий ученый Архимед,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 287 г. до нашей эры.</a:t>
            </a:r>
          </a:p>
        </p:txBody>
      </p:sp>
      <p:pic>
        <p:nvPicPr>
          <p:cNvPr id="5123" name="Picture 3" descr="6E26F4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3143272" cy="43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7620" y="1571612"/>
            <a:ext cx="486543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«Архимедова </a:t>
            </a:r>
          </a:p>
          <a:p>
            <a:pPr algn="ctr"/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сила»</a:t>
            </a: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spc="100" dirty="0">
                <a:solidFill>
                  <a:srgbClr val="002060"/>
                </a:solidFill>
              </a:rPr>
              <a:t>заставить плавать тела, которые в обычных условиях тонут в воде, например картофелину или </a:t>
            </a:r>
            <a:r>
              <a:rPr lang="ru-RU" sz="2400" b="1" spc="100" dirty="0">
                <a:solidFill>
                  <a:srgbClr val="002060"/>
                </a:solidFill>
              </a:rPr>
              <a:t>пластилин</a:t>
            </a:r>
            <a:r>
              <a:rPr lang="ru-RU" sz="2400" b="1" spc="1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spc="100" dirty="0" smtClean="0">
                <a:solidFill>
                  <a:srgbClr val="002060"/>
                </a:solidFill>
              </a:rPr>
              <a:t>Оборудование: пластилин, картофель, стакан с водой, соль.</a:t>
            </a:r>
            <a:endParaRPr lang="ru-RU" sz="2400" b="1" spc="100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428604"/>
          <a:ext cx="8286807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165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baseline="-25000" dirty="0" smtClean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Ж   </a:t>
                      </a:r>
                      <a:r>
                        <a:rPr lang="ru-RU" sz="2800" b="1" i="1" dirty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800" b="1" i="1" baseline="-25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baseline="-25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2800" b="1" i="1" baseline="-25000" dirty="0" smtClean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Тонет</a:t>
                      </a:r>
                      <a:r>
                        <a:rPr lang="ru-RU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плавает или </a:t>
                      </a:r>
                      <a:r>
                        <a:rPr lang="ru-RU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всплывает</a:t>
                      </a: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Тонет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Плавает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Всплывает 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429000" y="1000125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Формула" r:id="rId3" imgW="152268" imgH="164957" progId="Equation.3">
                  <p:embed/>
                </p:oleObj>
              </mc:Choice>
              <mc:Fallback>
                <p:oleObj name="Формула" r:id="rId3" imgW="152268" imgH="16495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00125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4572000" y="1000108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Формула" r:id="rId5" imgW="152268" imgH="164957" progId="Equation.3">
                  <p:embed/>
                </p:oleObj>
              </mc:Choice>
              <mc:Fallback>
                <p:oleObj name="Формула" r:id="rId5" imgW="152268" imgH="16495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00108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428604"/>
          <a:ext cx="8286807" cy="542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762269"/>
                <a:gridCol w="2762269"/>
              </a:tblGrid>
              <a:tr h="1654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baseline="-25000" dirty="0" smtClean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Ж   </a:t>
                      </a:r>
                      <a:r>
                        <a:rPr lang="ru-RU" sz="2800" b="1" i="1" dirty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800" b="1" i="1" baseline="-250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baseline="-250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800" b="1" i="1" baseline="-25000" dirty="0" smtClean="0">
                          <a:solidFill>
                            <a:srgbClr val="0B0C0F"/>
                          </a:solidFill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dirty="0">
                        <a:solidFill>
                          <a:srgbClr val="0B0C0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Тонет</a:t>
                      </a:r>
                      <a:r>
                        <a:rPr lang="ru-RU" sz="28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плавает или </a:t>
                      </a:r>
                      <a:r>
                        <a:rPr lang="ru-RU" sz="28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всплывает</a:t>
                      </a: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  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Ж  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2800" b="1" i="1" baseline="-250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Тонет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  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i="1" baseline="-25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Ж  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=</a:t>
                      </a:r>
                      <a:r>
                        <a:rPr lang="en-US" sz="2800" b="1" i="1" baseline="-250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baseline="-25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Плавает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58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en-US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  F</a:t>
                      </a:r>
                      <a:r>
                        <a:rPr lang="en-US" sz="2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           Ж   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</a:t>
                      </a:r>
                      <a:r>
                        <a:rPr lang="en-US" sz="2800" b="1" i="1" baseline="-250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800" b="1" i="1" baseline="-250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ru-RU" sz="2800" b="1" i="1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b="1" i="1" baseline="-25000" dirty="0">
                          <a:latin typeface="Times New Roman"/>
                          <a:ea typeface="Times New Roman"/>
                        </a:rPr>
                        <a:t>Т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Всплывает 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428992" y="1000108"/>
          <a:ext cx="605588" cy="66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5" name="Формула" r:id="rId3" imgW="152268" imgH="164957" progId="Equation.3">
                  <p:embed/>
                </p:oleObj>
              </mc:Choice>
              <mc:Fallback>
                <p:oleObj name="Формула" r:id="rId3" imgW="152268" imgH="164957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1000108"/>
                        <a:ext cx="605588" cy="6682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500562" y="928670"/>
          <a:ext cx="604837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6" name="Формула" r:id="rId5" imgW="152280" imgH="164880" progId="Equation.3">
                  <p:embed/>
                </p:oleObj>
              </mc:Choice>
              <mc:Fallback>
                <p:oleObj name="Формула" r:id="rId5" imgW="152280" imgH="164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928670"/>
                        <a:ext cx="604837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3428992" y="2428868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7" name="Формула" r:id="rId7" imgW="152268" imgH="164957" progId="Equation.3">
                  <p:embed/>
                </p:oleObj>
              </mc:Choice>
              <mc:Fallback>
                <p:oleObj name="Формула" r:id="rId7" imgW="152268" imgH="164957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428868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500562" y="2357430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8" name="Формула" r:id="rId8" imgW="152268" imgH="164957" progId="Equation.3">
                  <p:embed/>
                </p:oleObj>
              </mc:Choice>
              <mc:Fallback>
                <p:oleObj name="Формула" r:id="rId8" imgW="152268" imgH="164957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2357430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4500562" y="4857760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Формула" r:id="rId9" imgW="152268" imgH="164957" progId="Equation.3">
                  <p:embed/>
                </p:oleObj>
              </mc:Choice>
              <mc:Fallback>
                <p:oleObj name="Формула" r:id="rId9" imgW="152268" imgH="164957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857760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2"/>
          <p:cNvGraphicFramePr>
            <a:graphicFrameLocks noChangeAspect="1"/>
          </p:cNvGraphicFramePr>
          <p:nvPr/>
        </p:nvGraphicFramePr>
        <p:xfrm>
          <a:off x="3357554" y="4929198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Формула" r:id="rId10" imgW="152268" imgH="164957" progId="Equation.3">
                  <p:embed/>
                </p:oleObj>
              </mc:Choice>
              <mc:Fallback>
                <p:oleObj name="Формула" r:id="rId10" imgW="152268" imgH="164957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929198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4500562" y="3643314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Формула" r:id="rId11" imgW="152268" imgH="164957" progId="Equation.3">
                  <p:embed/>
                </p:oleObj>
              </mc:Choice>
              <mc:Fallback>
                <p:oleObj name="Формула" r:id="rId11" imgW="152268" imgH="164957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3643314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3357554" y="3643314"/>
          <a:ext cx="604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Формула" r:id="rId12" imgW="152268" imgH="164957" progId="Equation.3">
                  <p:embed/>
                </p:oleObj>
              </mc:Choice>
              <mc:Fallback>
                <p:oleObj name="Формула" r:id="rId12" imgW="152268" imgH="164957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3643314"/>
                        <a:ext cx="604838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bigslide.ru/images/14/13163/960/img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201420"/>
            <a:ext cx="6714628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381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 descr="https://im2-tub-ru.yandex.net/i?id=31ea7fb001378462ebb04093efeb467a-l&amp;n=13"/>
          <p:cNvPicPr>
            <a:picLocks noGrp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4" r="48443"/>
          <a:stretch/>
        </p:blipFill>
        <p:spPr bwMode="auto">
          <a:xfrm>
            <a:off x="107504" y="1733908"/>
            <a:ext cx="8568952" cy="49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115616" y="597755"/>
            <a:ext cx="705678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cs typeface="Aharoni" pitchFamily="2" charset="-79"/>
              </a:rPr>
              <a:t>Веселые вопросы</a:t>
            </a:r>
            <a:endParaRPr lang="ru-RU" sz="4000" dirty="0">
              <a:solidFill>
                <a:schemeClr val="bg2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704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1-tub-ru.yandex.net/i?id=78e6b53b61d3d1bee982a3761d6e27a8-l&amp;n=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0945"/>
            <a:ext cx="8229600" cy="58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3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Что мы знаем о Мертвом море?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/>
              <a:t>    Вода мертвого моря содержит не 2-3</a:t>
            </a:r>
            <a:r>
              <a:rPr lang="en-US" sz="2400">
                <a:cs typeface="Arial" charset="0"/>
              </a:rPr>
              <a:t>%</a:t>
            </a:r>
            <a:r>
              <a:rPr lang="ru-RU" sz="2400">
                <a:cs typeface="Arial" charset="0"/>
              </a:rPr>
              <a:t> соли как большинство морей и океанов, а более 27</a:t>
            </a:r>
            <a:r>
              <a:rPr lang="en-US" sz="2400">
                <a:cs typeface="Arial" charset="0"/>
              </a:rPr>
              <a:t>%</a:t>
            </a:r>
            <a:r>
              <a:rPr lang="ru-RU" sz="2400">
                <a:cs typeface="Arial" charset="0"/>
              </a:rPr>
              <a:t>, с глубиной соленость растет. В результате вода Мертвого моря значительно тяжелее обыкновенной морской воды, утонуть в такой тяжелой жидкости практически нельзя.</a:t>
            </a:r>
            <a:endParaRPr lang="en-US" sz="2400">
              <a:cs typeface="Arial" charset="0"/>
            </a:endParaRPr>
          </a:p>
        </p:txBody>
      </p:sp>
      <p:pic>
        <p:nvPicPr>
          <p:cNvPr id="114696" name="Picture 8" descr="Картинка 1 из 389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0322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417638"/>
          </a:xfrm>
        </p:spPr>
        <p:txBody>
          <a:bodyPr/>
          <a:lstStyle/>
          <a:p>
            <a:r>
              <a:rPr lang="ru-RU" sz="2800" b="1" smtClean="0"/>
              <a:t>В воде плавают три тела шарообразной формы равного объема. Плотность какого тела больше?</a:t>
            </a:r>
            <a:r>
              <a:rPr lang="ru-RU" sz="2000" b="1" smtClean="0"/>
              <a:t/>
            </a:r>
            <a:br>
              <a:rPr lang="ru-RU" sz="2000" b="1" smtClean="0"/>
            </a:br>
            <a:endParaRPr lang="ru-RU" sz="2000" smtClean="0">
              <a:solidFill>
                <a:srgbClr val="FFFF00"/>
              </a:solidFill>
            </a:endParaRPr>
          </a:p>
        </p:txBody>
      </p:sp>
      <p:pic>
        <p:nvPicPr>
          <p:cNvPr id="14340" name="Picture 4" descr="C:\Users\Директор\Documents\Давление\Архимед1\7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6"/>
          <a:stretch>
            <a:fillRect/>
          </a:stretch>
        </p:blipFill>
        <p:spPr bwMode="auto">
          <a:xfrm>
            <a:off x="1928813" y="3286125"/>
            <a:ext cx="5429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Группа 7"/>
          <p:cNvGrpSpPr>
            <a:grpSpLocks/>
          </p:cNvGrpSpPr>
          <p:nvPr/>
        </p:nvGrpSpPr>
        <p:grpSpPr bwMode="auto">
          <a:xfrm>
            <a:off x="857250" y="1143000"/>
            <a:ext cx="8001000" cy="3941763"/>
            <a:chOff x="395288" y="836613"/>
            <a:chExt cx="8001000" cy="3941233"/>
          </a:xfrm>
        </p:grpSpPr>
        <p:sp>
          <p:nvSpPr>
            <p:cNvPr id="14342" name="Прямоугольник 8"/>
            <p:cNvSpPr>
              <a:spLocks noChangeArrowheads="1"/>
            </p:cNvSpPr>
            <p:nvPr/>
          </p:nvSpPr>
          <p:spPr bwMode="auto">
            <a:xfrm>
              <a:off x="395288" y="836613"/>
              <a:ext cx="8001000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endParaRPr lang="ru-RU"/>
            </a:p>
            <a:p>
              <a:pPr algn="just"/>
              <a:endParaRPr lang="ru-RU"/>
            </a:p>
            <a:p>
              <a:pPr algn="just"/>
              <a:endParaRPr lang="ru-RU"/>
            </a:p>
            <a:p>
              <a:pPr algn="just"/>
              <a:endParaRPr lang="ru-RU"/>
            </a:p>
            <a:p>
              <a:pPr algn="just"/>
              <a:endParaRPr lang="ru-RU"/>
            </a:p>
            <a:p>
              <a:pPr algn="just"/>
              <a:endParaRPr lang="ru-RU"/>
            </a:p>
            <a:p>
              <a:pPr algn="just"/>
              <a:r>
                <a:rPr lang="en-US"/>
                <a:t>                                         </a:t>
              </a:r>
              <a:r>
                <a:rPr lang="en-US" b="1">
                  <a:solidFill>
                    <a:schemeClr val="bg1"/>
                  </a:solidFill>
                </a:rPr>
                <a:t>A                     B                    C</a:t>
              </a:r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286001" y="2085809"/>
              <a:ext cx="1071562" cy="96449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50000">
                  <a:schemeClr val="bg1">
                    <a:lumMod val="75000"/>
                  </a:schemeClr>
                </a:gs>
              </a:gsLst>
              <a:lin ang="0" scaled="1"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</a:rPr>
                <a:t>Парафин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500438" y="2690316"/>
              <a:ext cx="1071563" cy="1079975"/>
            </a:xfrm>
            <a:prstGeom prst="ellipse">
              <a:avLst/>
            </a:prstGeom>
            <a:gradFill flip="none" rotWithShape="1">
              <a:gsLst>
                <a:gs pos="0">
                  <a:srgbClr val="FF9900"/>
                </a:gs>
                <a:gs pos="50000">
                  <a:srgbClr val="FFB84F"/>
                </a:gs>
                <a:gs pos="50000">
                  <a:srgbClr val="FF99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</a:rPr>
                <a:t>Медь</a:t>
              </a: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4876" y="2085808"/>
              <a:ext cx="1071562" cy="1057133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tx1"/>
                  </a:solidFill>
                </a:rPr>
                <a:t>Сосна</a:t>
              </a:r>
            </a:p>
          </p:txBody>
        </p:sp>
        <p:sp>
          <p:nvSpPr>
            <p:cNvPr id="14346" name="Прямоугольник 12"/>
            <p:cNvSpPr>
              <a:spLocks noChangeArrowheads="1"/>
            </p:cNvSpPr>
            <p:nvPr/>
          </p:nvSpPr>
          <p:spPr bwMode="auto">
            <a:xfrm>
              <a:off x="4181502" y="4408514"/>
              <a:ext cx="22860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ru-RU" b="1"/>
                <a:t>Масло машинное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0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Закрепление материала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Как изменится 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глубина погружения </a:t>
            </a:r>
            <a:r>
              <a:rPr lang="ru-RU" sz="2400" dirty="0" smtClean="0"/>
              <a:t>корабля при переходе из реки в море?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Почему бесполезно горящую нефть, бензин, керосин тушить </a:t>
            </a:r>
            <a:r>
              <a:rPr lang="ru-RU" sz="2400" dirty="0" smtClean="0">
                <a:hlinkClick r:id="rId2" action="ppaction://hlinksldjump"/>
              </a:rPr>
              <a:t>водой</a:t>
            </a:r>
            <a:r>
              <a:rPr lang="ru-RU" sz="2400" dirty="0" smtClean="0"/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Что будет происходить с кусочком льда в </a:t>
            </a:r>
            <a:r>
              <a:rPr lang="ru-RU" sz="2400" dirty="0" smtClean="0">
                <a:hlinkClick r:id="rId2" action="ppaction://hlinksldjump"/>
              </a:rPr>
              <a:t>керосине</a:t>
            </a:r>
            <a:r>
              <a:rPr lang="ru-RU" sz="2400" dirty="0" smtClean="0"/>
              <a:t>? А в </a:t>
            </a:r>
            <a:r>
              <a:rPr lang="ru-RU" sz="2400" dirty="0" smtClean="0">
                <a:hlinkClick r:id="rId3" action="ppaction://hlinksldjump"/>
              </a:rPr>
              <a:t>воде</a:t>
            </a:r>
            <a:r>
              <a:rPr lang="ru-RU" sz="2400" dirty="0" smtClean="0"/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Шарик массой 100 г плавает, полностью погрузившись в воду. Чему равна </a:t>
            </a:r>
            <a:r>
              <a:rPr lang="ru-RU" sz="2400" dirty="0" smtClean="0">
                <a:solidFill>
                  <a:srgbClr val="FFCC00"/>
                </a:solidFill>
                <a:hlinkClick r:id="rId4" action="ppaction://hlinksldjump"/>
              </a:rPr>
              <a:t>сила Архимеда</a:t>
            </a:r>
            <a:r>
              <a:rPr lang="ru-RU" sz="2400" dirty="0" smtClean="0"/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dirty="0" smtClean="0"/>
              <a:t>Шарик массой 100 г плавает, наполовину погрузившись в воду. Чему равна </a:t>
            </a:r>
            <a:r>
              <a:rPr lang="ru-RU" sz="2400" dirty="0" smtClean="0">
                <a:hlinkClick r:id="rId4" action="ppaction://hlinksldjump"/>
              </a:rPr>
              <a:t>сила Архимеда</a:t>
            </a:r>
            <a:r>
              <a:rPr lang="ru-RU" sz="2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4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Pictures\картиночки-ВСЕ\плаваем.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143500" y="214313"/>
            <a:ext cx="335756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FFFF00"/>
                </a:solidFill>
              </a:rPr>
              <a:t>Когда рыба с помощью мышц опускается на большую глубину и давление воды на неё увеличивается, плавательный пузырь сжимается, объём тела рыбы уменьшается и она не выталкивается вверх, а плавает в глубине.</a:t>
            </a:r>
          </a:p>
        </p:txBody>
      </p:sp>
    </p:spTree>
    <p:extLst>
      <p:ext uri="{BB962C8B-B14F-4D97-AF65-F5344CB8AC3E}">
        <p14:creationId xmlns:p14="http://schemas.microsoft.com/office/powerpoint/2010/main" val="8171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/>
              <a:t>От каких параметров зависит архимедова сила? От каких параметров не зависит? Как она направлена? 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Рассмотрите рис. а) - в) и ответьте на вопрос: на какое тело действует наибольшая выталкивающая сила?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Подготовка к восприятию нового материала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4213" y="3860800"/>
            <a:ext cx="3167062" cy="1346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27088" y="3933825"/>
            <a:ext cx="720725" cy="698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835150" y="4292600"/>
            <a:ext cx="504825" cy="5064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2771775" y="39338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 flipH="1" flipV="1">
            <a:off x="3924300" y="4581525"/>
            <a:ext cx="360363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r>
              <a:rPr lang="ru-RU"/>
              <a:t>а)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795963" y="5157788"/>
            <a:ext cx="433387" cy="504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б)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84213" y="5661025"/>
            <a:ext cx="3095625" cy="119697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900113" y="5734050"/>
            <a:ext cx="576262" cy="5492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1692275" y="6308725"/>
            <a:ext cx="576263" cy="54927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2124075" y="5516563"/>
            <a:ext cx="576263" cy="5492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3132138" y="5300663"/>
            <a:ext cx="576262" cy="54927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3851275" y="6237288"/>
            <a:ext cx="504825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в)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643438" y="3860800"/>
            <a:ext cx="1081087" cy="1295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вода</a:t>
            </a: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6407944" y="3842499"/>
            <a:ext cx="1081088" cy="1295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FF0000"/>
                </a:solidFill>
              </a:rPr>
              <a:t>керосин</a:t>
            </a: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4968081" y="4149725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132138" y="56610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2051050" y="56610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 flipV="1">
            <a:off x="5219700" y="33575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 flipV="1">
            <a:off x="6948488" y="3284538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6732588" y="4149725"/>
            <a:ext cx="431800" cy="431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67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16" grpId="0" animBg="1"/>
      <p:bldP spid="25617" grpId="0" animBg="1"/>
      <p:bldP spid="25618" grpId="0" animBg="1"/>
      <p:bldP spid="25620" grpId="0" animBg="1"/>
      <p:bldP spid="25622" grpId="0" animBg="1"/>
      <p:bldP spid="25624" grpId="0" animBg="1"/>
      <p:bldP spid="25625" grpId="0" animBg="1"/>
      <p:bldP spid="25626" grpId="0" animBg="1"/>
      <p:bldP spid="25629" grpId="0" animBg="1"/>
      <p:bldP spid="25630" grpId="0" animBg="1"/>
      <p:bldP spid="25632" grpId="0" animBg="1"/>
      <p:bldP spid="25636" grpId="0" animBg="1"/>
      <p:bldP spid="25637" grpId="0" animBg="1"/>
      <p:bldP spid="25638" grpId="0" animBg="1"/>
      <p:bldP spid="25639" grpId="0" animBg="1"/>
      <p:bldP spid="256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Плавание живых организмов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717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/>
              <a:t>      Средняя плотность живых организмов, населяющих водную среду, мало отличается от плотности воды, поэтому их вес почти полностью уравновешивается архимедовой силой.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/>
              <a:t>    Благодаря этому водные животные не нуждаются в столь прочных скелетах, как наземные.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90048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765175"/>
            <a:ext cx="4038600" cy="4525963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ru-RU" sz="2800"/>
              <a:t>   У рыб есть орган, называемый плавательным пузырем. Меняя объем пузыря, рыбы могут изменять глубину погружения.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30003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Картинка 43 из 13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6799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Плавание судов</a:t>
            </a:r>
          </a:p>
        </p:txBody>
      </p:sp>
      <p:pic>
        <p:nvPicPr>
          <p:cNvPr id="13323" name="Picture 11" descr="Картинка 94 из 749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679950" cy="2941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sz="2400"/>
              <a:t>    Из стали делают лишь тонкий корпус судна, а большая часть его объема занята воздухом. Среднее значение плотности судна оказывается значительно меньше плотности воды. Поэтому оно не только не тонет, но и может принимать для перевозки большое количество грузов.</a:t>
            </a:r>
          </a:p>
        </p:txBody>
      </p:sp>
    </p:spTree>
    <p:extLst>
      <p:ext uri="{BB962C8B-B14F-4D97-AF65-F5344CB8AC3E}">
        <p14:creationId xmlns:p14="http://schemas.microsoft.com/office/powerpoint/2010/main" val="7095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13050"/>
            <a:ext cx="3455987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0" y="0"/>
            <a:ext cx="91440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/>
              <a:t>Подводная лодка имеет внутри специальные, так называемые, балластные</a:t>
            </a:r>
          </a:p>
          <a:p>
            <a:pPr algn="ctr"/>
            <a:r>
              <a:rPr lang="ru-RU" sz="1600"/>
              <a:t>цистерны. Расположены они в нижней части лодки. Когда балластные цистерны</a:t>
            </a:r>
          </a:p>
          <a:p>
            <a:pPr algn="ctr"/>
            <a:r>
              <a:rPr lang="ru-RU" sz="1600"/>
              <a:t>пусты, лодка держится на воде. Для погружения в цистерны забирают  морскую</a:t>
            </a:r>
          </a:p>
          <a:p>
            <a:pPr algn="ctr"/>
            <a:r>
              <a:rPr lang="ru-RU" sz="1600"/>
              <a:t>воду, лодка устремляется вниз. Регулируя количество забираемой воды, добиваются</a:t>
            </a:r>
          </a:p>
          <a:p>
            <a:pPr algn="ctr"/>
            <a:r>
              <a:rPr lang="ru-RU" sz="1600"/>
              <a:t>различной глубины погружения лодки.</a:t>
            </a:r>
          </a:p>
          <a:p>
            <a:pPr algn="ctr"/>
            <a:r>
              <a:rPr lang="ru-RU" sz="1600"/>
              <a:t>Если требуется всплыть на поверхность, воду из цистерн выгоняют сжатым воздухом,</a:t>
            </a:r>
            <a:r>
              <a:rPr lang="ru-RU" sz="2000"/>
              <a:t> </a:t>
            </a:r>
          </a:p>
        </p:txBody>
      </p:sp>
      <p:sp>
        <p:nvSpPr>
          <p:cNvPr id="95245" name="Rectangle 13"/>
          <p:cNvSpPr>
            <a:spLocks noChangeArrowheads="1"/>
          </p:cNvSpPr>
          <p:nvPr/>
        </p:nvSpPr>
        <p:spPr bwMode="auto">
          <a:xfrm>
            <a:off x="395288" y="2133600"/>
            <a:ext cx="466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/>
              <a:t>заранее запасенным в специальных баллонах.</a:t>
            </a:r>
          </a:p>
        </p:txBody>
      </p:sp>
      <p:pic>
        <p:nvPicPr>
          <p:cNvPr id="9524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5274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задание: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339975" y="2205038"/>
            <a:ext cx="3960813" cy="2160587"/>
          </a:xfrm>
          <a:prstGeom prst="rect">
            <a:avLst/>
          </a:prstGeom>
          <a:solidFill>
            <a:srgbClr val="3399FF">
              <a:alpha val="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§</a:t>
            </a:r>
            <a:r>
              <a:rPr lang="ru-RU" sz="4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50, 51</a:t>
            </a:r>
            <a:endParaRPr lang="en-US" sz="44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388" name="Picture 4" descr="C:\Users\Призрак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85666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172819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Домашнее задание: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</a:br>
            <a:endParaRPr lang="ru-RU" dirty="0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339975" y="2205038"/>
            <a:ext cx="3960813" cy="2160587"/>
          </a:xfrm>
          <a:prstGeom prst="rect">
            <a:avLst/>
          </a:prstGeom>
          <a:solidFill>
            <a:srgbClr val="3399FF">
              <a:alpha val="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cs typeface="Arial" charset="0"/>
              </a:rPr>
              <a:t>§</a:t>
            </a:r>
            <a:r>
              <a:rPr lang="ru-RU" sz="4400" b="1" dirty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  <a:cs typeface="Arial" charset="0"/>
              </a:rPr>
              <a:t>50</a:t>
            </a:r>
            <a:endParaRPr lang="ru-RU" sz="4400" b="1" dirty="0">
              <a:solidFill>
                <a:srgbClr val="0070C0"/>
              </a:solidFill>
              <a:cs typeface="Arial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cs typeface="Arial" charset="0"/>
              </a:rPr>
              <a:t>Упр.25(2,4</a:t>
            </a:r>
            <a:r>
              <a:rPr lang="ru-RU" sz="4400" b="1" dirty="0">
                <a:solidFill>
                  <a:srgbClr val="0070C0"/>
                </a:solidFill>
                <a:cs typeface="Arial" charset="0"/>
              </a:rPr>
              <a:t>)</a:t>
            </a:r>
            <a:endParaRPr lang="en-US" sz="4400" b="1" dirty="0">
              <a:solidFill>
                <a:srgbClr val="0070C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WordArt 4"/>
          <p:cNvSpPr>
            <a:spLocks noChangeArrowheads="1" noChangeShapeType="1" noTextEdit="1"/>
          </p:cNvSpPr>
          <p:nvPr/>
        </p:nvSpPr>
        <p:spPr bwMode="auto">
          <a:xfrm>
            <a:off x="971550" y="2636838"/>
            <a:ext cx="6697663" cy="17319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На тело, погруженное в жидкость, действует выталкивающая сила, направленная вверх и равная по модулю весу жидкости, которую вытесняет данное тело.</a:t>
            </a:r>
          </a:p>
        </p:txBody>
      </p:sp>
      <p:pic>
        <p:nvPicPr>
          <p:cNvPr id="118793" name="Picture 9" descr="Сила Архиме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989138"/>
            <a:ext cx="453548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989138"/>
            <a:ext cx="3076575" cy="1724025"/>
          </a:xfrm>
          <a:prstGeom prst="rect">
            <a:avLst/>
          </a:prstGeom>
          <a:noFill/>
        </p:spPr>
      </p:pic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928662" y="4500570"/>
            <a:ext cx="30289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При полном погружении тела объемом </a:t>
            </a:r>
            <a:r>
              <a:rPr lang="en-US" dirty="0"/>
              <a:t>V</a:t>
            </a:r>
            <a:r>
              <a:rPr lang="ru-RU" baseline="-25000" dirty="0"/>
              <a:t>т</a:t>
            </a:r>
            <a:r>
              <a:rPr lang="ru-RU" dirty="0"/>
              <a:t> и плотностью </a:t>
            </a:r>
            <a:r>
              <a:rPr lang="el-GR" dirty="0">
                <a:cs typeface="Tahoma" pitchFamily="34" charset="0"/>
              </a:rPr>
              <a:t>ρ</a:t>
            </a:r>
            <a:r>
              <a:rPr lang="ru-RU" baseline="-25000" dirty="0">
                <a:cs typeface="Tahoma" pitchFamily="34" charset="0"/>
              </a:rPr>
              <a:t>ж</a:t>
            </a:r>
            <a:r>
              <a:rPr lang="ru-RU" dirty="0">
                <a:cs typeface="Tahoma" pitchFamily="34" charset="0"/>
              </a:rPr>
              <a:t>, архимедова сила </a:t>
            </a:r>
            <a:r>
              <a:rPr lang="en-US" dirty="0">
                <a:cs typeface="Tahoma" pitchFamily="34" charset="0"/>
              </a:rPr>
              <a:t>F</a:t>
            </a:r>
            <a:r>
              <a:rPr lang="ru-RU" baseline="-25000" dirty="0">
                <a:cs typeface="Tahoma" pitchFamily="34" charset="0"/>
              </a:rPr>
              <a:t>А </a:t>
            </a:r>
            <a:r>
              <a:rPr lang="ru-RU" dirty="0">
                <a:cs typeface="Tahoma" pitchFamily="34" charset="0"/>
              </a:rPr>
              <a:t>:</a:t>
            </a:r>
            <a:endParaRPr lang="el-GR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irtuallab.by/publikacii/SdelaySam/S10_Vodolaz/1.Rene_Descarte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"Картезианский водолаз»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французский ученый Рене Декарт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(по-латыни его фамилия - </a:t>
            </a:r>
            <a:r>
              <a:rPr lang="ru-RU" sz="2700" dirty="0" err="1" smtClean="0">
                <a:solidFill>
                  <a:schemeClr val="tx1"/>
                </a:solidFill>
              </a:rPr>
              <a:t>Картезий</a:t>
            </a:r>
            <a:r>
              <a:rPr lang="ru-RU" sz="2700" dirty="0" smtClean="0">
                <a:solidFill>
                  <a:schemeClr val="tx1"/>
                </a:solidFill>
              </a:rPr>
              <a:t>)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virtuallab.by/publikacii/SdelaySam/S10_Vodolaz/2.cartes_dive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2214554"/>
            <a:ext cx="3360436" cy="36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3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WordArt 5"/>
          <p:cNvSpPr>
            <a:spLocks noChangeArrowheads="1" noChangeShapeType="1" noTextEdit="1"/>
          </p:cNvSpPr>
          <p:nvPr/>
        </p:nvSpPr>
        <p:spPr bwMode="auto">
          <a:xfrm>
            <a:off x="755650" y="3752700"/>
            <a:ext cx="6769100" cy="2844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549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Каковы условия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плавания тел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жидкости?</a:t>
            </a:r>
          </a:p>
        </p:txBody>
      </p:sp>
      <p:pic>
        <p:nvPicPr>
          <p:cNvPr id="83976" name="Picture 8" descr="j0232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2781300"/>
            <a:ext cx="1533525" cy="2976563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476672"/>
            <a:ext cx="7560840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Тема урока: </a:t>
            </a:r>
          </a:p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Плавание тел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7954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50"/>
                </a:solidFill>
                <a:latin typeface="Times New Roman" pitchFamily="18" charset="0"/>
              </a:rPr>
              <a:t>«Без сомнения, все наше знание начинается с опыта.»                                                                            </a:t>
            </a:r>
            <a:br>
              <a:rPr lang="ru-RU" b="1" i="1" dirty="0" smtClean="0">
                <a:solidFill>
                  <a:srgbClr val="00005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000050"/>
                </a:solidFill>
                <a:latin typeface="Times New Roman" pitchFamily="18" charset="0"/>
              </a:rPr>
              <a:t>                                         И .Кант</a:t>
            </a:r>
            <a:br>
              <a:rPr lang="ru-RU" b="1" i="1" dirty="0" smtClean="0">
                <a:solidFill>
                  <a:srgbClr val="000050"/>
                </a:solidFill>
                <a:latin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136904" cy="3384376"/>
          </a:xfrm>
        </p:spPr>
        <p:txBody>
          <a:bodyPr>
            <a:normAutofit fontScale="92500"/>
          </a:bodyPr>
          <a:lstStyle/>
          <a:p>
            <a:pPr lvl="0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Пронаблюдайте, какие из предложенных тел тонут, и какие плавают в воде. </a:t>
            </a:r>
          </a:p>
          <a:p>
            <a:pPr lvl="1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Найдите в таблице учебника плотности, соответствующих веществ и сравните с плотностью воды. 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Оборудование: сосуд с водой и набор тел: бруски железный, алюминиевый, дубовый, пробковый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Результаты оформите в виде таблицы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ru-RU" sz="1600" dirty="0"/>
          </a:p>
          <a:p>
            <a:pPr lvl="0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56984" cy="72008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221090"/>
          <a:ext cx="8496945" cy="237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475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жидкости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Плотность вещества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Тонет или нет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47525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Вода – 1000 кг/м</a:t>
                      </a:r>
                      <a:r>
                        <a:rPr lang="ru-RU" sz="2000" baseline="30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Железо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Алюминий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Дерево (дуб)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Пробка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4464496"/>
          </a:xfrm>
        </p:spPr>
        <p:txBody>
          <a:bodyPr>
            <a:normAutofit/>
          </a:bodyPr>
          <a:lstStyle/>
          <a:p>
            <a:pPr lvl="0" algn="l"/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>
                <a:solidFill>
                  <a:srgbClr val="002060"/>
                </a:solidFill>
              </a:rPr>
              <a:t>Задание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pPr lvl="0" algn="l"/>
            <a:r>
              <a:rPr lang="ru-RU" sz="2400" b="1" dirty="0">
                <a:solidFill>
                  <a:srgbClr val="002060"/>
                </a:solidFill>
              </a:rPr>
              <a:t>Выясните, отличается ли глубина погружения деревянного кубика в жидкости разной плотности. Результат опыта представить на рисунке  </a:t>
            </a:r>
          </a:p>
          <a:p>
            <a:pPr lvl="0" algn="l"/>
            <a:r>
              <a:rPr lang="ru-RU" sz="2400" b="1" dirty="0">
                <a:solidFill>
                  <a:srgbClr val="002060"/>
                </a:solidFill>
              </a:rPr>
              <a:t>Сделайте выводы на основании результатов опытов.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</a:rPr>
              <a:t>Оборудование: стакан с водой, стакан с маслом, деревянный брусок 2 шт.</a:t>
            </a:r>
          </a:p>
          <a:p>
            <a:pPr lvl="0" algn="l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7776864" cy="5256584"/>
          </a:xfrm>
        </p:spPr>
        <p:txBody>
          <a:bodyPr>
            <a:normAutofit fontScale="40000" lnSpcReduction="20000"/>
          </a:bodyPr>
          <a:lstStyle/>
          <a:p>
            <a:pPr lvl="0"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algn="l"/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Провести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algn="l"/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всплытием масла,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погруженного</a:t>
            </a:r>
          </a:p>
          <a:p>
            <a:pPr algn="l"/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 </a:t>
            </a:r>
          </a:p>
          <a:p>
            <a:pPr algn="l"/>
            <a:r>
              <a:rPr lang="ru-RU" sz="5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сосуды с маслом, водой, пипетка. </a:t>
            </a:r>
          </a:p>
          <a:p>
            <a:pPr algn="l"/>
            <a:r>
              <a:rPr lang="ru-RU" sz="5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проведения опыта: </a:t>
            </a:r>
          </a:p>
          <a:p>
            <a:pPr lvl="0" algn="l"/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Возьмите с помощью пипетки несколько капель </a:t>
            </a:r>
            <a:r>
              <a:rPr lang="ru-RU" sz="5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масла. </a:t>
            </a:r>
            <a:endParaRPr lang="ru-RU" sz="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Опустите пипетку на глубину 3 – 4 см в стакан с водой. </a:t>
            </a:r>
          </a:p>
          <a:p>
            <a:pPr lvl="0" algn="l"/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Выпустите масло и пронаблюдайте, образование масляного пятна на поверхности воды. </a:t>
            </a:r>
          </a:p>
          <a:p>
            <a:pPr lvl="0" algn="l"/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проделанного опыта сделайте вывод</a:t>
            </a:r>
          </a:p>
          <a:p>
            <a: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работа</a:t>
            </a:r>
            <a:br>
              <a:rPr lang="ru-RU" sz="31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029400"/>
          <a:ext cx="8496945" cy="237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4752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</a:tr>
              <a:tr h="475252"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</a:tr>
              <a:tr h="475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352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1236</TotalTime>
  <Words>620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Бумажная</vt:lpstr>
      <vt:lpstr>Оформление по умолчанию</vt:lpstr>
      <vt:lpstr>Формула</vt:lpstr>
      <vt:lpstr>Презентация PowerPoint</vt:lpstr>
      <vt:lpstr>Подготовка к восприятию нового материала</vt:lpstr>
      <vt:lpstr>На тело, погруженное в жидкость, действует выталкивающая сила, направленная вверх и равная по модулю весу жидкости, которую вытесняет данное тело.</vt:lpstr>
      <vt:lpstr>"Картезианский водолаз» французский ученый Рене Декарт  (по-латыни его фамилия - Картезий)</vt:lpstr>
      <vt:lpstr>Презентация PowerPoint</vt:lpstr>
      <vt:lpstr>«Без сомнения, все наше знание начинается с опыта.»                                                                                                                      И .Кант </vt:lpstr>
      <vt:lpstr>    Эксперимент</vt:lpstr>
      <vt:lpstr>   экспериментальная работа </vt:lpstr>
      <vt:lpstr>   экспериментальная работа </vt:lpstr>
      <vt:lpstr>экспериментальная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мы знаем о Мертвом море?</vt:lpstr>
      <vt:lpstr>В воде плавают три тела шарообразной формы равного объема. Плотность какого тела больше? </vt:lpstr>
      <vt:lpstr>Закрепление материала</vt:lpstr>
      <vt:lpstr>Презентация PowerPoint</vt:lpstr>
      <vt:lpstr>Плавание живых организмов</vt:lpstr>
      <vt:lpstr>Презентация PowerPoint</vt:lpstr>
      <vt:lpstr>Плавание судов</vt:lpstr>
      <vt:lpstr>Презентация PowerPoint</vt:lpstr>
      <vt:lpstr>Домашнее задание:</vt:lpstr>
      <vt:lpstr> Домашнее задание: 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  исследование  «Выяснение условий плавания тел»</dc:title>
  <dc:creator>Glav</dc:creator>
  <cp:lastModifiedBy>Призрак</cp:lastModifiedBy>
  <cp:revision>43</cp:revision>
  <dcterms:created xsi:type="dcterms:W3CDTF">2009-03-29T05:57:14Z</dcterms:created>
  <dcterms:modified xsi:type="dcterms:W3CDTF">2017-02-23T13:10:29Z</dcterms:modified>
</cp:coreProperties>
</file>