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0" r:id="rId1"/>
  </p:sldMasterIdLst>
  <p:sldIdLst>
    <p:sldId id="256" r:id="rId2"/>
    <p:sldId id="324" r:id="rId3"/>
    <p:sldId id="325" r:id="rId4"/>
    <p:sldId id="326" r:id="rId5"/>
    <p:sldId id="300" r:id="rId6"/>
    <p:sldId id="327" r:id="rId7"/>
    <p:sldId id="271" r:id="rId8"/>
    <p:sldId id="272" r:id="rId9"/>
    <p:sldId id="263" r:id="rId10"/>
    <p:sldId id="265" r:id="rId11"/>
    <p:sldId id="269" r:id="rId12"/>
    <p:sldId id="274" r:id="rId13"/>
    <p:sldId id="276" r:id="rId14"/>
    <p:sldId id="278" r:id="rId15"/>
    <p:sldId id="279" r:id="rId16"/>
    <p:sldId id="282" r:id="rId17"/>
    <p:sldId id="294" r:id="rId18"/>
    <p:sldId id="311" r:id="rId19"/>
    <p:sldId id="295" r:id="rId20"/>
    <p:sldId id="321" r:id="rId21"/>
    <p:sldId id="322" r:id="rId22"/>
    <p:sldId id="323" r:id="rId23"/>
    <p:sldId id="287" r:id="rId24"/>
    <p:sldId id="288" r:id="rId25"/>
    <p:sldId id="289" r:id="rId26"/>
    <p:sldId id="320" r:id="rId27"/>
    <p:sldId id="293" r:id="rId28"/>
    <p:sldId id="316" r:id="rId29"/>
    <p:sldId id="309" r:id="rId30"/>
    <p:sldId id="308" r:id="rId31"/>
    <p:sldId id="313" r:id="rId32"/>
    <p:sldId id="310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татьяна попова" initials="тп" lastIdx="3" clrIdx="0">
    <p:extLst>
      <p:ext uri="{19B8F6BF-5375-455C-9EA6-DF929625EA0E}">
        <p15:presenceInfo xmlns="" xmlns:p15="http://schemas.microsoft.com/office/powerpoint/2012/main" userId="64df7833cd39191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74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1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349A00A6-FA1B-49AA-9487-430AE328DC79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669761A2-DD41-43C2-8944-28D7C76E8E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2762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A00A6-FA1B-49AA-9487-430AE328DC79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761A2-DD41-43C2-8944-28D7C76E8E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364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A00A6-FA1B-49AA-9487-430AE328DC79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761A2-DD41-43C2-8944-28D7C76E8E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69559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A00A6-FA1B-49AA-9487-430AE328DC79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761A2-DD41-43C2-8944-28D7C76E8E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49737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A00A6-FA1B-49AA-9487-430AE328DC79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761A2-DD41-43C2-8944-28D7C76E8E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32210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A00A6-FA1B-49AA-9487-430AE328DC79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761A2-DD41-43C2-8944-28D7C76E8E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25248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A00A6-FA1B-49AA-9487-430AE328DC79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761A2-DD41-43C2-8944-28D7C76E8E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13710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A00A6-FA1B-49AA-9487-430AE328DC79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761A2-DD41-43C2-8944-28D7C76E8E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43152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A00A6-FA1B-49AA-9487-430AE328DC79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761A2-DD41-43C2-8944-28D7C76E8E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1471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A00A6-FA1B-49AA-9487-430AE328DC79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761A2-DD41-43C2-8944-28D7C76E8E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5141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A00A6-FA1B-49AA-9487-430AE328DC79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761A2-DD41-43C2-8944-28D7C76E8E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0411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A00A6-FA1B-49AA-9487-430AE328DC79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761A2-DD41-43C2-8944-28D7C76E8E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6168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A00A6-FA1B-49AA-9487-430AE328DC79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761A2-DD41-43C2-8944-28D7C76E8E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08735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A00A6-FA1B-49AA-9487-430AE328DC79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761A2-DD41-43C2-8944-28D7C76E8E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242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A00A6-FA1B-49AA-9487-430AE328DC79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761A2-DD41-43C2-8944-28D7C76E8E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1011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A00A6-FA1B-49AA-9487-430AE328DC79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761A2-DD41-43C2-8944-28D7C76E8E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9623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A00A6-FA1B-49AA-9487-430AE328DC79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761A2-DD41-43C2-8944-28D7C76E8E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7224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 cstate="print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349A00A6-FA1B-49AA-9487-430AE328DC79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669761A2-DD41-43C2-8944-28D7C76E8E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022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  <p:sldLayoutId id="2147483982" r:id="rId2"/>
    <p:sldLayoutId id="2147483983" r:id="rId3"/>
    <p:sldLayoutId id="2147483984" r:id="rId4"/>
    <p:sldLayoutId id="2147483985" r:id="rId5"/>
    <p:sldLayoutId id="2147483986" r:id="rId6"/>
    <p:sldLayoutId id="2147483987" r:id="rId7"/>
    <p:sldLayoutId id="2147483988" r:id="rId8"/>
    <p:sldLayoutId id="2147483989" r:id="rId9"/>
    <p:sldLayoutId id="2147483990" r:id="rId10"/>
    <p:sldLayoutId id="2147483991" r:id="rId11"/>
    <p:sldLayoutId id="2147483992" r:id="rId12"/>
    <p:sldLayoutId id="2147483993" r:id="rId13"/>
    <p:sldLayoutId id="2147483994" r:id="rId14"/>
    <p:sldLayoutId id="2147483995" r:id="rId15"/>
    <p:sldLayoutId id="2147483996" r:id="rId16"/>
    <p:sldLayoutId id="214748399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A77066D-CDC0-4330-AB15-345E85E942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1453" y="741795"/>
            <a:ext cx="10897299" cy="3312619"/>
          </a:xfrm>
        </p:spPr>
        <p:txBody>
          <a:bodyPr/>
          <a:lstStyle/>
          <a:p>
            <a:pPr algn="ctr"/>
            <a:r>
              <a:rPr lang="ru-RU" sz="4800" dirty="0"/>
              <a:t/>
            </a:r>
            <a:br>
              <a:rPr lang="ru-RU" sz="4800" dirty="0"/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МБОУ «ООШ с.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Руновка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Исследовательский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проект на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тему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&lt;&lt;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Правильное питание-залог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здоровья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&gt;&gt;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1C024980-6808-4D95-B348-834A214C041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pPr algn="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Автор проекта:</a:t>
            </a:r>
          </a:p>
          <a:p>
            <a:pPr algn="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Курганская Лада,</a:t>
            </a:r>
          </a:p>
          <a:p>
            <a:pPr algn="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обучающаяся 7 класса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95475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0C37E3C-5402-48DC-A790-6344EAF18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" y="973668"/>
            <a:ext cx="5656217" cy="706964"/>
          </a:xfrm>
        </p:spPr>
        <p:txBody>
          <a:bodyPr/>
          <a:lstStyle/>
          <a:p>
            <a:r>
              <a:rPr lang="ru-RU" dirty="0"/>
              <a:t>             Что такое жиры</a:t>
            </a:r>
            <a:r>
              <a:rPr lang="en-US" dirty="0"/>
              <a:t>?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270E954-A4C8-4DB5-8DF2-CD971FA348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129246"/>
            <a:ext cx="5969726" cy="4728754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/>
              <a:t>Жиры – это органические вещества, которые вместе с углеводами и белками составляют основу питания человека. Самый калорийный компонент пищи создает наименьший термический эффект для мышц. Не растворяются в воде и могут содержать остатки желчной и фосфорной кислоты. В зависимости от этого они играют разные роли в организме. Основная функция – переваривание еды, насыщение энергией и усвоение жизненно важных компонентов, получаемых из продуктов питания. 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AA7CA290-2923-45BA-8A0D-3E7B6735379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78286" y="483326"/>
            <a:ext cx="6313714" cy="6374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65444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1D6AD63-A9BF-485F-833F-6F9868FE0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973668"/>
            <a:ext cx="6492239" cy="706964"/>
          </a:xfrm>
        </p:spPr>
        <p:txBody>
          <a:bodyPr/>
          <a:lstStyle/>
          <a:p>
            <a:r>
              <a:rPr lang="ru-RU" dirty="0"/>
              <a:t>       </a:t>
            </a:r>
            <a:r>
              <a:rPr lang="ru-RU" dirty="0" smtClean="0"/>
              <a:t>Что </a:t>
            </a:r>
            <a:r>
              <a:rPr lang="ru-RU" dirty="0"/>
              <a:t>такое углеводы</a:t>
            </a:r>
            <a:r>
              <a:rPr lang="en-US" dirty="0"/>
              <a:t>?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4594230-5A79-4251-8A73-A2A013BEFE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881" y="2090057"/>
            <a:ext cx="5577839" cy="4506686"/>
          </a:xfrm>
        </p:spPr>
        <p:txBody>
          <a:bodyPr>
            <a:noAutofit/>
          </a:bodyPr>
          <a:lstStyle/>
          <a:p>
            <a:r>
              <a:rPr lang="ru-RU" sz="2000" dirty="0"/>
              <a:t>Углеводы – источник энергии в организме. Это ключевой компонент большинства продуктов питания и основной источник энергии в рационе человека. В зависимости от своей структуры углеводы делятся на простые и сложные. Простые (“быстрые”) углеводы максимально легко усваиваются организмом и имеют высокий гликемический индекс, тогда как сложные (“комплексные”) отдают свои калории постепенно, обеспечивая долгое насыщение.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6F38ACB-28D4-4FDA-9094-ABAA83A52BE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69725" y="0"/>
            <a:ext cx="62222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334693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6BF32C5-9315-4CE9-B642-330CF132B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Что такое минеральные вещества</a:t>
            </a:r>
            <a:r>
              <a:rPr lang="en-US" dirty="0"/>
              <a:t>?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38D97C3-D3F1-4599-8E58-E74A3A0B5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5349" y="2233749"/>
            <a:ext cx="4937760" cy="4624250"/>
          </a:xfrm>
        </p:spPr>
        <p:txBody>
          <a:bodyPr>
            <a:normAutofit lnSpcReduction="10000"/>
          </a:bodyPr>
          <a:lstStyle/>
          <a:p>
            <a:r>
              <a:rPr lang="ru-RU" sz="2400" dirty="0"/>
              <a:t>Минеральные вещества (в питании) — это обязательные составные части пищи, необходимые для жизнедеятельности человека и животных. Полное исключение минеральных веществ из корма в эксперименте приводит к гибели животных, а частичное ограничение вызывает ряд серьезных нарушений и расстройств.</a:t>
            </a:r>
          </a:p>
        </p:txBody>
      </p:sp>
      <p:pic>
        <p:nvPicPr>
          <p:cNvPr id="4" name="Объект 6">
            <a:extLst>
              <a:ext uri="{FF2B5EF4-FFF2-40B4-BE49-F238E27FC236}">
                <a16:creationId xmlns="" xmlns:a16="http://schemas.microsoft.com/office/drawing/2014/main" id="{1B74CC4B-FA6D-4900-B0C5-9E6AF6ABCEC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348438"/>
            <a:ext cx="3862909" cy="450956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80DC17B-4D49-4AB3-8E9F-DBA0FC6BA8A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53997" y="2286000"/>
            <a:ext cx="3738003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583402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812DB8C-1954-4B3A-BC02-32C0AB5F0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Что такое витамины</a:t>
            </a:r>
            <a:r>
              <a:rPr lang="en-US" dirty="0"/>
              <a:t>?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F10465C-5C29-4D78-A308-F9E26C571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782" y="2168434"/>
            <a:ext cx="5588687" cy="4689566"/>
          </a:xfrm>
        </p:spPr>
        <p:txBody>
          <a:bodyPr>
            <a:noAutofit/>
          </a:bodyPr>
          <a:lstStyle/>
          <a:p>
            <a:r>
              <a:rPr lang="ru-RU" sz="2000" dirty="0"/>
              <a:t>Витамины – органические вещества, без которых нормальное функционирование организма человека просто невозможно. Так как, некоторые витамины человеческим организмом не вырабатываются, а некоторые в недостаточном количестве синтезируются, значит, они должны поступать с пищей, причем в достаточном для организма количестве. Исследования показывают, что 90% всех витаминов оказываются в нашем организме благодаря продуктам питания.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E7E5CD94-9C95-4C82-BE95-D018ECECE2B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511977" y="0"/>
            <a:ext cx="2680023" cy="229997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B1B81239-4276-4D0F-9D1F-1E2F3E1172A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27041" y="2377440"/>
            <a:ext cx="6664960" cy="4480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463504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C9004B5-6A74-4D94-AF6A-0870A5E527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114" y="543464"/>
            <a:ext cx="9226253" cy="1326949"/>
          </a:xfrm>
        </p:spPr>
        <p:txBody>
          <a:bodyPr/>
          <a:lstStyle/>
          <a:p>
            <a:pPr algn="ctr"/>
            <a:r>
              <a:rPr lang="ru-RU" dirty="0"/>
              <a:t>Зачем нужно в день выпивать 2 литра                        воды</a:t>
            </a:r>
            <a:r>
              <a:rPr lang="en-US" dirty="0"/>
              <a:t>?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0C0C657-E0BC-4F42-8F34-C611D7ECD3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907" y="2165230"/>
            <a:ext cx="7833768" cy="4692770"/>
          </a:xfrm>
        </p:spPr>
        <p:txBody>
          <a:bodyPr>
            <a:normAutofit/>
          </a:bodyPr>
          <a:lstStyle/>
          <a:p>
            <a:r>
              <a:rPr lang="ru-RU" dirty="0"/>
              <a:t>Вода помогает потерять вес.</a:t>
            </a:r>
          </a:p>
          <a:p>
            <a:r>
              <a:rPr lang="ru-RU" dirty="0"/>
              <a:t>Вода облегчает переваривание пищи.</a:t>
            </a:r>
          </a:p>
          <a:p>
            <a:r>
              <a:rPr lang="ru-RU" dirty="0"/>
              <a:t>Вода помогает бороться с усталостью.</a:t>
            </a:r>
          </a:p>
          <a:p>
            <a:r>
              <a:rPr lang="ru-RU" dirty="0"/>
              <a:t>Вода предотвращает некоторые виды рака.</a:t>
            </a:r>
          </a:p>
          <a:p>
            <a:r>
              <a:rPr lang="ru-RU" dirty="0"/>
              <a:t>Выпитый стакан воды повышает настроение.</a:t>
            </a:r>
          </a:p>
          <a:p>
            <a:r>
              <a:rPr lang="ru-RU" dirty="0"/>
              <a:t>Вода предотвращает головные боли.</a:t>
            </a:r>
          </a:p>
          <a:p>
            <a:r>
              <a:rPr lang="ru-RU" dirty="0"/>
              <a:t>Вода заставляет работать почки.</a:t>
            </a:r>
          </a:p>
          <a:p>
            <a:r>
              <a:rPr lang="ru-RU" dirty="0"/>
              <a:t>Вода в миллиард раз полезнее сладкой газировки.</a:t>
            </a:r>
          </a:p>
          <a:p>
            <a:r>
              <a:rPr lang="ru-RU" dirty="0"/>
              <a:t>Вода защищает ваши суставы и хрящи.</a:t>
            </a:r>
          </a:p>
          <a:p>
            <a:r>
              <a:rPr lang="ru-RU" dirty="0"/>
              <a:t>Вода помогает мозгу работать активнее.</a:t>
            </a:r>
          </a:p>
          <a:p>
            <a:r>
              <a:rPr lang="ru-RU" dirty="0"/>
              <a:t>Вода укрепляет иммунитет.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D0FC199E-73F9-46E5-9E28-046B3F88461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79885" y="2346383"/>
            <a:ext cx="2780439" cy="3881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048795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2154EDB-F60E-459D-A65C-B412392493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0062" y="326688"/>
            <a:ext cx="8761413" cy="706964"/>
          </a:xfrm>
        </p:spPr>
        <p:txBody>
          <a:bodyPr/>
          <a:lstStyle/>
          <a:p>
            <a:r>
              <a:rPr lang="ru-RU" dirty="0"/>
              <a:t>         Полезные продукты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61B5FBD3-83D3-49C4-9310-04B8579D86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"/>
            <a:ext cx="6176739" cy="4924695"/>
          </a:xfrm>
          <a:prstGeom prst="rect">
            <a:avLst/>
          </a:prstGeom>
        </p:spPr>
      </p:pic>
      <p:pic>
        <p:nvPicPr>
          <p:cNvPr id="6" name="Объект 4">
            <a:extLst>
              <a:ext uri="{FF2B5EF4-FFF2-40B4-BE49-F238E27FC236}">
                <a16:creationId xmlns="" xmlns:a16="http://schemas.microsoft.com/office/drawing/2014/main" id="{25DD43DA-73E3-4D7B-9FDA-6F739F81FC6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02392" y="37221"/>
            <a:ext cx="5989607" cy="6820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252153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FA74F03-E2F5-48A5-87AD-584BDAAAAA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195" y="438828"/>
            <a:ext cx="8761413" cy="706964"/>
          </a:xfrm>
        </p:spPr>
        <p:txBody>
          <a:bodyPr/>
          <a:lstStyle/>
          <a:p>
            <a:pPr algn="ctr"/>
            <a:r>
              <a:rPr lang="ru-RU" dirty="0"/>
              <a:t>     </a:t>
            </a:r>
            <a:r>
              <a:rPr lang="ru-RU" sz="4400" dirty="0"/>
              <a:t>Полезные замены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598BD14F-605B-4A88-9EA7-7391DE19A60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45794"/>
            <a:ext cx="6530196" cy="571220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DFACD0C0-DE8E-4199-886F-18D0805EC25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30196" y="1145793"/>
            <a:ext cx="5661804" cy="5582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850389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79307C7-C70F-4397-932A-36180BF381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sz="2800" dirty="0"/>
              <a:t>Заболевания при неправильном питании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CE677A5-5B87-48F7-8CC1-49A7C7436F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962" y="2303251"/>
            <a:ext cx="10809883" cy="4494363"/>
          </a:xfrm>
        </p:spPr>
        <p:txBody>
          <a:bodyPr/>
          <a:lstStyle/>
          <a:p>
            <a:r>
              <a:rPr lang="ru-RU" dirty="0"/>
              <a:t>Ожирение возникает, когда вес тела превышает норму больше чем на 15% и характеризуется нарушением жирового обмена.</a:t>
            </a:r>
          </a:p>
          <a:p>
            <a:r>
              <a:rPr lang="ru-RU" dirty="0"/>
              <a:t>Сахарный диабет — хроническое заболевание, в основе которого лежит нарушение углеводного обмена, основное место в котором принадлежит сахарам. </a:t>
            </a:r>
          </a:p>
          <a:p>
            <a:r>
              <a:rPr lang="ru-RU" dirty="0"/>
              <a:t>Гипертония — высокое кровяное давление. </a:t>
            </a:r>
          </a:p>
          <a:p>
            <a:r>
              <a:rPr lang="ru-RU" dirty="0"/>
              <a:t>Стенокардия — это заболевание сердца возникает тогда, когда артерии, подающие кровь к сердцу, </a:t>
            </a:r>
            <a:r>
              <a:rPr lang="ru-RU" dirty="0" err="1"/>
              <a:t>зашлаковываются</a:t>
            </a:r>
            <a:r>
              <a:rPr lang="ru-RU" dirty="0"/>
              <a:t> жирными веществами и ток крови к сердечным камерам в результате этого замедляется. </a:t>
            </a:r>
          </a:p>
          <a:p>
            <a:r>
              <a:rPr lang="ru-RU" dirty="0"/>
              <a:t>Атеросклероз — еще одно заболевание сосудов, связанное с питанием. </a:t>
            </a:r>
          </a:p>
          <a:p>
            <a:r>
              <a:rPr lang="ru-RU" dirty="0"/>
              <a:t>Рак — тяжелое заболевание, возникающее, когда останавливается образование нормальных клеток и взамен идет злокачественный рост дефектных, атипичных клеток. </a:t>
            </a:r>
          </a:p>
        </p:txBody>
      </p:sp>
    </p:spTree>
    <p:extLst>
      <p:ext uri="{BB962C8B-B14F-4D97-AF65-F5344CB8AC3E}">
        <p14:creationId xmlns:p14="http://schemas.microsoft.com/office/powerpoint/2010/main" xmlns="" val="37308834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B4158C1-F8BE-4BB8-8818-F007E15762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Спорт – залог здоровья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B05C613-1134-4D14-8302-DDB3BAF0AE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4854" y="2336800"/>
            <a:ext cx="10141695" cy="40068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Спорт является обязательной частью правильного здорового образа жизни. Если совместить спорт и правильное питание</a:t>
            </a:r>
            <a:r>
              <a:rPr lang="en-US" dirty="0"/>
              <a:t>,</a:t>
            </a:r>
            <a:r>
              <a:rPr lang="ru-RU" dirty="0"/>
              <a:t> то это самый лучший вариант здорового образа жизни. Регулярные физические нагрузки – это основа правильного образа жизни и залог отсутствия проблем со здоровьем в преклонном возрасте. Люди, которые не пренебрегают занятиями спортом, меньше болеют, поскольку их иммунитет более эффективно борется с вирусами и возбудителями различных заболеваний, редко страдают избыточным весом и лучше справляются со стрессами и житейскими проблемами. Умеренные физические нагрузки существенно снижают риск заболеть варикозным расширением вен – кровь, циркулируя по всему организму, омывает все органы и мельчайшие сосуды, доставляя по всему телу кислород и полезные вещества и делая кровеносную систему более стойкой, а сосуды – более эластичными. </a:t>
            </a:r>
          </a:p>
        </p:txBody>
      </p:sp>
    </p:spTree>
    <p:extLst>
      <p:ext uri="{BB962C8B-B14F-4D97-AF65-F5344CB8AC3E}">
        <p14:creationId xmlns:p14="http://schemas.microsoft.com/office/powerpoint/2010/main" xmlns="" val="1800470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49D073D-C0EC-4F2A-864C-1FC8F0896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223" y="714875"/>
            <a:ext cx="10498347" cy="967275"/>
          </a:xfrm>
        </p:spPr>
        <p:txBody>
          <a:bodyPr/>
          <a:lstStyle/>
          <a:p>
            <a:pPr algn="ctr"/>
            <a:r>
              <a:rPr lang="ru-RU" dirty="0"/>
              <a:t>Влияние правильного питания на здоровье человека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D570305-0BFC-45D4-8758-DD47DF20B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50" y="2303254"/>
            <a:ext cx="9376914" cy="4390844"/>
          </a:xfrm>
        </p:spPr>
        <p:txBody>
          <a:bodyPr>
            <a:normAutofit/>
          </a:bodyPr>
          <a:lstStyle/>
          <a:p>
            <a:r>
              <a:rPr lang="ru-RU" sz="1600" dirty="0"/>
              <a:t>Режим правильного питания, основанный на регулярности приемов пищи, помогает избавиться от множества пищеварительных расстройств и избежать более серьезных заболеваний, таких как гастрит и язвенные болезни. Кроме того, правильное питание влияет на синтез гормонов, налаживая их баланс. Как следствие, человек получает здоровый сон и полноценную работоспособность в течение дня. Отказавшись от продуктов, которые правильное питание не рекомендует употреблять в пищу, можно помочь организму справиться со многими недугами и избежать приобретения новых. Потребление в пищу большого количества овощей и фруктов также положительно влияет на организм. Они богаты клетчаткой, которая способствует лучшей усвояемости пищи и микроэлементов, ее продвижению по желудочно-кишечному тракту и выступает в роли сорбента – прекрасно очищает кишечник, убирая все лишнее и вредное. Достаточное количество микроэлементов обеспечивает рост и развитие костей, обновление клеток, улучшает кровообращение. Правильное питание — это еще и правильный баланс воды. Придерживаясь своей нормы, человек обеспечивает организму нормальную транспортировку питательных веществ, терморегуляцию и вывод токсинов. Также вымываются лишние соли.</a:t>
            </a:r>
          </a:p>
        </p:txBody>
      </p:sp>
    </p:spTree>
    <p:extLst>
      <p:ext uri="{BB962C8B-B14F-4D97-AF65-F5344CB8AC3E}">
        <p14:creationId xmlns:p14="http://schemas.microsoft.com/office/powerpoint/2010/main" xmlns="" val="5959124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54954" y="1018903"/>
            <a:ext cx="4825157" cy="744583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АКТУАЛЬНОСТЬ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09897" y="2155371"/>
            <a:ext cx="5107577" cy="4075611"/>
          </a:xfrm>
        </p:spPr>
        <p:txBody>
          <a:bodyPr>
            <a:normAutofit/>
          </a:bodyPr>
          <a:lstStyle/>
          <a:p>
            <a:r>
              <a:rPr lang="ru-RU" dirty="0" smtClean="0"/>
              <a:t> В результате неправильного питания происходит ухудшение здоровья человека. Настоящее время компьютеров, телевидения, огромной интеллектуальной нагрузки в школе, снижения интереса к спорту, время </a:t>
            </a:r>
            <a:r>
              <a:rPr lang="ru-RU" dirty="0" err="1" smtClean="0"/>
              <a:t>фастфудов</a:t>
            </a:r>
            <a:r>
              <a:rPr lang="ru-RU" dirty="0" smtClean="0"/>
              <a:t> и многих продуктовых изысков, вкусных, но не приносящих пользы здоровью, особенно растущему организму способствует увеличению количества детей, имеющих избыточный вес, часто болеющих, со сниженным зрением и слаборазвитых физически.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053943" y="992777"/>
            <a:ext cx="3979928" cy="744583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ПРОБЛЕМА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270171" y="2364377"/>
            <a:ext cx="4763698" cy="3655424"/>
          </a:xfrm>
        </p:spPr>
        <p:txBody>
          <a:bodyPr/>
          <a:lstStyle/>
          <a:p>
            <a:r>
              <a:rPr lang="ru-RU" dirty="0" smtClean="0"/>
              <a:t>проблема правильного питания у учащихся, стоит на первом месте в нашей школе. Многие школьники питаются неправильно</a:t>
            </a:r>
            <a:r>
              <a:rPr lang="en-US" dirty="0" smtClean="0"/>
              <a:t>,</a:t>
            </a:r>
            <a:r>
              <a:rPr lang="ru-RU" dirty="0" smtClean="0"/>
              <a:t> что может вызвать у них серьёзные заболевания.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Примерный рацион для школьника.</a:t>
            </a:r>
            <a:br>
              <a:rPr lang="ru-RU" dirty="0" smtClean="0"/>
            </a:br>
            <a:r>
              <a:rPr lang="ru-RU" dirty="0" smtClean="0"/>
              <a:t>              Меню на 2000 ккал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54954" y="2220686"/>
            <a:ext cx="4825157" cy="418011"/>
          </a:xfrm>
        </p:spPr>
        <p:txBody>
          <a:bodyPr/>
          <a:lstStyle/>
          <a:p>
            <a:r>
              <a:rPr lang="ru-RU" b="1" dirty="0" smtClean="0"/>
              <a:t>Завтрак </a:t>
            </a:r>
            <a:r>
              <a:rPr lang="ru-RU" dirty="0" smtClean="0"/>
              <a:t>(468 ккал):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154954" y="2625634"/>
            <a:ext cx="4825158" cy="339416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</a:t>
            </a:r>
            <a:r>
              <a:rPr lang="ru-RU" b="1" dirty="0" smtClean="0"/>
              <a:t>Овсяная каша на воде с молоком, медом и изюмом, два яйца всмятку и чёрный кофе</a:t>
            </a:r>
            <a:r>
              <a:rPr lang="en-US" b="1" dirty="0" smtClean="0"/>
              <a:t>:</a:t>
            </a:r>
            <a:endParaRPr lang="ru-RU" b="1" dirty="0" smtClean="0"/>
          </a:p>
          <a:p>
            <a:r>
              <a:rPr lang="ru-RU" dirty="0" smtClean="0"/>
              <a:t>Овсяная крупа – 50 гр.</a:t>
            </a:r>
          </a:p>
          <a:p>
            <a:r>
              <a:rPr lang="ru-RU" dirty="0" smtClean="0"/>
              <a:t>Яйцо куриное – 110 гр.</a:t>
            </a:r>
          </a:p>
          <a:p>
            <a:r>
              <a:rPr lang="ru-RU" dirty="0" smtClean="0"/>
              <a:t>Молоко 2,5% – 100 гр.</a:t>
            </a:r>
          </a:p>
          <a:p>
            <a:r>
              <a:rPr lang="ru-RU" dirty="0" smtClean="0"/>
              <a:t>Изюм – 15 гр.</a:t>
            </a:r>
          </a:p>
          <a:p>
            <a:r>
              <a:rPr lang="ru-RU" dirty="0" smtClean="0"/>
              <a:t>Мёд – 9 гр.</a:t>
            </a:r>
          </a:p>
          <a:p>
            <a:r>
              <a:rPr lang="ru-RU" dirty="0" smtClean="0"/>
              <a:t>Какао с молоком – 160 мл.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08712" y="2194560"/>
            <a:ext cx="4825159" cy="470263"/>
          </a:xfrm>
        </p:spPr>
        <p:txBody>
          <a:bodyPr/>
          <a:lstStyle/>
          <a:p>
            <a:r>
              <a:rPr lang="ru-RU" b="1" dirty="0" smtClean="0"/>
              <a:t>Перекус</a:t>
            </a:r>
            <a:r>
              <a:rPr lang="ru-RU" dirty="0" smtClean="0"/>
              <a:t> (296 ккал):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208710" y="2677886"/>
            <a:ext cx="4825159" cy="3618411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   </a:t>
            </a:r>
            <a:r>
              <a:rPr lang="ru-RU" b="1" dirty="0" smtClean="0"/>
              <a:t>Тост из </a:t>
            </a:r>
            <a:r>
              <a:rPr lang="ru-RU" b="1" dirty="0" err="1" smtClean="0"/>
              <a:t>цельнозернового</a:t>
            </a:r>
            <a:r>
              <a:rPr lang="ru-RU" b="1" dirty="0" smtClean="0"/>
              <a:t> хлеба с куриным филе, сыром и помидором, апельсин и чай</a:t>
            </a:r>
            <a:r>
              <a:rPr lang="en-US" b="1" dirty="0" smtClean="0"/>
              <a:t>:</a:t>
            </a:r>
            <a:endParaRPr lang="ru-RU" b="1" dirty="0" smtClean="0"/>
          </a:p>
          <a:p>
            <a:r>
              <a:rPr lang="ru-RU" dirty="0" smtClean="0"/>
              <a:t>Хлеб </a:t>
            </a:r>
            <a:r>
              <a:rPr lang="ru-RU" dirty="0" err="1" smtClean="0"/>
              <a:t>цельнозерновой</a:t>
            </a:r>
            <a:r>
              <a:rPr lang="ru-RU" dirty="0" smtClean="0"/>
              <a:t> – 35 гр.</a:t>
            </a:r>
          </a:p>
          <a:p>
            <a:r>
              <a:rPr lang="ru-RU" dirty="0" smtClean="0"/>
              <a:t>Помидор – 100 гр.</a:t>
            </a:r>
          </a:p>
          <a:p>
            <a:r>
              <a:rPr lang="ru-RU" dirty="0" smtClean="0"/>
              <a:t>Филе куриное варёное – 50 гр.</a:t>
            </a:r>
          </a:p>
          <a:p>
            <a:r>
              <a:rPr lang="ru-RU" dirty="0" smtClean="0"/>
              <a:t>Сыр </a:t>
            </a:r>
            <a:r>
              <a:rPr lang="ru-RU" dirty="0" err="1" smtClean="0"/>
              <a:t>Моцарелла</a:t>
            </a:r>
            <a:r>
              <a:rPr lang="ru-RU" dirty="0" smtClean="0"/>
              <a:t> – 30 гр.</a:t>
            </a:r>
          </a:p>
          <a:p>
            <a:r>
              <a:rPr lang="ru-RU" dirty="0" smtClean="0"/>
              <a:t>Апельсин – 130 гр.</a:t>
            </a:r>
          </a:p>
          <a:p>
            <a:r>
              <a:rPr lang="ru-RU" dirty="0" smtClean="0"/>
              <a:t>Соль (по вкусу) – 1 гр.</a:t>
            </a:r>
          </a:p>
          <a:p>
            <a:r>
              <a:rPr lang="ru-RU" dirty="0" smtClean="0"/>
              <a:t>Перец чёрный молотый (по вкусу) – 1 гр.</a:t>
            </a:r>
          </a:p>
          <a:p>
            <a:r>
              <a:rPr lang="ru-RU" dirty="0" smtClean="0"/>
              <a:t>Чай чёрный без сахара – 240 мл.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54954" y="1789611"/>
            <a:ext cx="4825157" cy="888275"/>
          </a:xfrm>
        </p:spPr>
        <p:txBody>
          <a:bodyPr/>
          <a:lstStyle/>
          <a:p>
            <a:r>
              <a:rPr lang="ru-RU" b="1" dirty="0" smtClean="0"/>
              <a:t>Обед </a:t>
            </a:r>
            <a:r>
              <a:rPr lang="ru-RU" dirty="0" smtClean="0"/>
              <a:t>(523 ккал):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75211" y="2730137"/>
            <a:ext cx="5104901" cy="360534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Овощной суп, бурый рис с куриным филе и чёрный чай</a:t>
            </a:r>
            <a:r>
              <a:rPr lang="en-US" b="1" dirty="0" smtClean="0"/>
              <a:t>:</a:t>
            </a:r>
            <a:endParaRPr lang="ru-RU" b="1" dirty="0" smtClean="0"/>
          </a:p>
          <a:p>
            <a:r>
              <a:rPr lang="ru-RU" dirty="0" smtClean="0"/>
              <a:t>Бурый рис – 50 гр.</a:t>
            </a:r>
          </a:p>
          <a:p>
            <a:r>
              <a:rPr lang="ru-RU" dirty="0" smtClean="0"/>
              <a:t>Суп овощной – 450 гр.</a:t>
            </a:r>
          </a:p>
          <a:p>
            <a:r>
              <a:rPr lang="ru-RU" dirty="0" smtClean="0"/>
              <a:t>Куриное филе – 100 гр.</a:t>
            </a:r>
          </a:p>
          <a:p>
            <a:r>
              <a:rPr lang="ru-RU" dirty="0" smtClean="0"/>
              <a:t>Масло подсолнечное – 5 гр.</a:t>
            </a:r>
          </a:p>
          <a:p>
            <a:r>
              <a:rPr lang="ru-RU" dirty="0" smtClean="0"/>
              <a:t>Соль (по вкусу) – 2 гр.</a:t>
            </a:r>
          </a:p>
          <a:p>
            <a:r>
              <a:rPr lang="ru-RU" dirty="0" smtClean="0"/>
              <a:t>Перец чёрный молотый (по вкусу) – 1 гр.</a:t>
            </a:r>
          </a:p>
          <a:p>
            <a:r>
              <a:rPr lang="ru-RU" dirty="0" smtClean="0"/>
              <a:t>Паприка сушеная (по вкусу) – 1 гр.</a:t>
            </a:r>
          </a:p>
          <a:p>
            <a:r>
              <a:rPr lang="ru-RU" dirty="0" smtClean="0"/>
              <a:t>Чай чёрный без сахара – 240 мл.</a:t>
            </a:r>
          </a:p>
          <a:p>
            <a:r>
              <a:rPr lang="ru-RU" dirty="0" smtClean="0"/>
              <a:t>(Вода для варки риса).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988629" y="2468880"/>
            <a:ext cx="4045242" cy="509451"/>
          </a:xfrm>
        </p:spPr>
        <p:txBody>
          <a:bodyPr/>
          <a:lstStyle/>
          <a:p>
            <a:r>
              <a:rPr lang="ru-RU" b="1" dirty="0" smtClean="0"/>
              <a:t>Перекус</a:t>
            </a:r>
            <a:r>
              <a:rPr lang="ru-RU" dirty="0" smtClean="0"/>
              <a:t> (252 ккал):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7080069" y="3161210"/>
            <a:ext cx="3953800" cy="2858591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Творог с мёдом и клубникой</a:t>
            </a:r>
            <a:r>
              <a:rPr lang="en-US" b="1" dirty="0" smtClean="0"/>
              <a:t>:</a:t>
            </a:r>
            <a:endParaRPr lang="ru-RU" b="1" dirty="0" smtClean="0"/>
          </a:p>
          <a:p>
            <a:r>
              <a:rPr lang="ru-RU" dirty="0" smtClean="0"/>
              <a:t>Творог 5% – 150 гр.</a:t>
            </a:r>
          </a:p>
          <a:p>
            <a:r>
              <a:rPr lang="ru-RU" dirty="0" smtClean="0"/>
              <a:t>Мёд – 9 гр.</a:t>
            </a:r>
          </a:p>
          <a:p>
            <a:r>
              <a:rPr lang="ru-RU" dirty="0" smtClean="0"/>
              <a:t>Клубника – 100 гр.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54954" y="2194560"/>
            <a:ext cx="4825157" cy="365760"/>
          </a:xfrm>
        </p:spPr>
        <p:txBody>
          <a:bodyPr/>
          <a:lstStyle/>
          <a:p>
            <a:r>
              <a:rPr lang="ru-RU" b="1" dirty="0" smtClean="0"/>
              <a:t>Ужин </a:t>
            </a:r>
            <a:r>
              <a:rPr lang="ru-RU" dirty="0" smtClean="0"/>
              <a:t>(317 ккал):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83771" y="2599510"/>
            <a:ext cx="5434149" cy="401029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/>
              <a:t>Запеченный сазан, диетический винегрет и зелёный чай</a:t>
            </a:r>
          </a:p>
          <a:p>
            <a:r>
              <a:rPr lang="ru-RU" dirty="0" smtClean="0"/>
              <a:t>Сазан азовский – 150 гр.</a:t>
            </a:r>
          </a:p>
          <a:p>
            <a:r>
              <a:rPr lang="ru-RU" dirty="0" smtClean="0"/>
              <a:t>Картофель – 50 гр.</a:t>
            </a:r>
          </a:p>
          <a:p>
            <a:r>
              <a:rPr lang="ru-RU" dirty="0" smtClean="0"/>
              <a:t>Морковь – 50 гр.</a:t>
            </a:r>
            <a:r>
              <a:rPr lang="en-US" dirty="0" smtClean="0"/>
              <a:t>                                                             </a:t>
            </a:r>
            <a:endParaRPr lang="ru-RU" dirty="0" smtClean="0"/>
          </a:p>
          <a:p>
            <a:r>
              <a:rPr lang="ru-RU" dirty="0" smtClean="0"/>
              <a:t>Капуста квашеная – 50 гр.</a:t>
            </a:r>
          </a:p>
          <a:p>
            <a:r>
              <a:rPr lang="ru-RU" dirty="0" smtClean="0"/>
              <a:t>Свекла – 50 гр.</a:t>
            </a:r>
          </a:p>
          <a:p>
            <a:r>
              <a:rPr lang="ru-RU" dirty="0" smtClean="0"/>
              <a:t>Масло подсолнечное – 5 гр.</a:t>
            </a:r>
          </a:p>
          <a:p>
            <a:r>
              <a:rPr lang="ru-RU" dirty="0" smtClean="0"/>
              <a:t>Лимонный сок – 5 гр.</a:t>
            </a:r>
          </a:p>
          <a:p>
            <a:r>
              <a:rPr lang="ru-RU" dirty="0" smtClean="0"/>
              <a:t>Соль (по вкусу) – 2 гр.</a:t>
            </a:r>
          </a:p>
          <a:p>
            <a:r>
              <a:rPr lang="ru-RU" dirty="0" smtClean="0"/>
              <a:t>Перец чёрный молотый (по вкусу) – 2 гр.</a:t>
            </a:r>
          </a:p>
          <a:p>
            <a:r>
              <a:rPr lang="ru-RU" dirty="0" smtClean="0"/>
              <a:t>(Вода для варки овощей).</a:t>
            </a:r>
          </a:p>
          <a:p>
            <a:r>
              <a:rPr lang="ru-RU" dirty="0" smtClean="0"/>
              <a:t>Чай зелёный без сахара – 240 мл.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831874" y="2603500"/>
            <a:ext cx="5107577" cy="936534"/>
          </a:xfrm>
        </p:spPr>
        <p:txBody>
          <a:bodyPr/>
          <a:lstStyle/>
          <a:p>
            <a:endParaRPr lang="ru-RU" dirty="0" smtClean="0"/>
          </a:p>
          <a:p>
            <a:r>
              <a:rPr lang="ru-RU" b="1" dirty="0" smtClean="0"/>
              <a:t>            Калорийность рациона</a:t>
            </a:r>
            <a:r>
              <a:rPr lang="en-US" b="1" dirty="0" smtClean="0"/>
              <a:t>:</a:t>
            </a:r>
            <a:endParaRPr lang="ru-RU" b="1" dirty="0" smtClean="0"/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7184571" y="3179762"/>
            <a:ext cx="3849298" cy="2840039"/>
          </a:xfrm>
        </p:spPr>
        <p:txBody>
          <a:bodyPr/>
          <a:lstStyle/>
          <a:p>
            <a:pPr fontAlgn="t">
              <a:buNone/>
            </a:pPr>
            <a:r>
              <a:rPr lang="ru-RU" b="1" dirty="0" smtClean="0"/>
              <a:t>Калории- 200</a:t>
            </a:r>
            <a:r>
              <a:rPr lang="en-US" b="1" dirty="0" smtClean="0"/>
              <a:t>0,</a:t>
            </a:r>
            <a:r>
              <a:rPr lang="ru-RU" b="1" dirty="0" smtClean="0"/>
              <a:t>1 ккал.</a:t>
            </a:r>
            <a:endParaRPr lang="ru-RU" dirty="0" smtClean="0"/>
          </a:p>
          <a:p>
            <a:pPr fontAlgn="t"/>
            <a:r>
              <a:rPr lang="ru-RU" dirty="0" smtClean="0"/>
              <a:t>Белки- 152</a:t>
            </a:r>
            <a:r>
              <a:rPr lang="en-US" dirty="0" smtClean="0"/>
              <a:t>,</a:t>
            </a:r>
            <a:r>
              <a:rPr lang="ru-RU" dirty="0" smtClean="0"/>
              <a:t>3 г.</a:t>
            </a:r>
          </a:p>
          <a:p>
            <a:pPr fontAlgn="t"/>
            <a:r>
              <a:rPr lang="ru-RU" dirty="0" smtClean="0"/>
              <a:t>Жиры- 70</a:t>
            </a:r>
            <a:r>
              <a:rPr lang="en-US" dirty="0" smtClean="0"/>
              <a:t>,</a:t>
            </a:r>
            <a:r>
              <a:rPr lang="ru-RU" dirty="0" smtClean="0"/>
              <a:t>5 г.</a:t>
            </a:r>
          </a:p>
          <a:p>
            <a:pPr fontAlgn="t"/>
            <a:r>
              <a:rPr lang="ru-RU" dirty="0" smtClean="0"/>
              <a:t>Углеводы- 199</a:t>
            </a:r>
            <a:r>
              <a:rPr lang="en-US" dirty="0" smtClean="0"/>
              <a:t>,8</a:t>
            </a:r>
            <a:r>
              <a:rPr lang="ru-RU" dirty="0" smtClean="0"/>
              <a:t> г.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E637723-C6D3-41D7-A3EC-259F3D4271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3" y="352698"/>
            <a:ext cx="8761413" cy="705394"/>
          </a:xfrm>
        </p:spPr>
        <p:txBody>
          <a:bodyPr/>
          <a:lstStyle/>
          <a:p>
            <a:r>
              <a:rPr lang="ru-RU" dirty="0"/>
              <a:t>    Исследовательская работа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1399645-C2B1-433F-8835-915284A9D6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368" y="836023"/>
            <a:ext cx="11219687" cy="48728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>
                <a:solidFill>
                  <a:schemeClr val="bg1"/>
                </a:solidFill>
              </a:rPr>
              <a:t>№1. Анкета на тему «правильное питание»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74320" y="1423852"/>
          <a:ext cx="11756571" cy="5325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52606"/>
                <a:gridCol w="2926080"/>
                <a:gridCol w="2677885"/>
              </a:tblGrid>
              <a:tr h="613954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Вопросы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  Большинство совпадающих ответов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83253">
                <a:tc>
                  <a:txBody>
                    <a:bodyPr/>
                    <a:lstStyle/>
                    <a:p>
                      <a:r>
                        <a:rPr lang="ru-RU" sz="1200" dirty="0"/>
                        <a:t>1. Знаете ли вы</a:t>
                      </a:r>
                      <a:r>
                        <a:rPr lang="en-US" sz="1200" dirty="0"/>
                        <a:t>,</a:t>
                      </a:r>
                      <a:r>
                        <a:rPr lang="ru-RU" sz="1200" dirty="0"/>
                        <a:t> что такое правильное питание</a:t>
                      </a:r>
                      <a:r>
                        <a:rPr lang="en-US" sz="1200" dirty="0"/>
                        <a:t>?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Да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Нет</a:t>
                      </a:r>
                    </a:p>
                  </a:txBody>
                  <a:tcPr/>
                </a:tc>
              </a:tr>
              <a:tr h="283253">
                <a:tc>
                  <a:txBody>
                    <a:bodyPr/>
                    <a:lstStyle/>
                    <a:p>
                      <a:r>
                        <a:rPr lang="ru-RU" sz="1200" dirty="0"/>
                        <a:t>2. Какие продукты вы считаете полезными</a:t>
                      </a:r>
                      <a:r>
                        <a:rPr lang="en-US" sz="1200" dirty="0"/>
                        <a:t>,</a:t>
                      </a:r>
                      <a:r>
                        <a:rPr lang="ru-RU" sz="12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Овощи</a:t>
                      </a:r>
                      <a:r>
                        <a:rPr lang="en-US" sz="1200" dirty="0"/>
                        <a:t>,</a:t>
                      </a:r>
                      <a:r>
                        <a:rPr lang="ru-RU" sz="1200" dirty="0"/>
                        <a:t> фрукты</a:t>
                      </a:r>
                      <a:r>
                        <a:rPr lang="en-US" sz="1200" dirty="0"/>
                        <a:t>,</a:t>
                      </a:r>
                      <a:r>
                        <a:rPr lang="ru-RU" sz="1200" dirty="0"/>
                        <a:t> молоко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/>
                        <a:t>-</a:t>
                      </a:r>
                    </a:p>
                  </a:txBody>
                  <a:tcPr/>
                </a:tc>
              </a:tr>
              <a:tr h="256449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а какие вредными?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Чипсы</a:t>
                      </a:r>
                      <a:r>
                        <a:rPr lang="en-US" sz="1200" dirty="0"/>
                        <a:t>,</a:t>
                      </a:r>
                      <a:r>
                        <a:rPr lang="ru-RU" sz="1200" dirty="0"/>
                        <a:t> газировка</a:t>
                      </a:r>
                      <a:r>
                        <a:rPr lang="en-US" sz="1200" dirty="0"/>
                        <a:t>,</a:t>
                      </a:r>
                      <a:r>
                        <a:rPr lang="ru-RU" sz="1200" dirty="0"/>
                        <a:t> </a:t>
                      </a:r>
                      <a:r>
                        <a:rPr lang="ru-RU" sz="1200" dirty="0" err="1"/>
                        <a:t>фастфуд</a:t>
                      </a:r>
                      <a:r>
                        <a:rPr lang="ru-RU" sz="12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Шоколад </a:t>
                      </a:r>
                      <a:r>
                        <a:rPr lang="en-US" sz="1200" dirty="0"/>
                        <a:t>, </a:t>
                      </a:r>
                      <a:r>
                        <a:rPr lang="ru-RU" sz="1200" dirty="0"/>
                        <a:t>колбаса </a:t>
                      </a:r>
                      <a:r>
                        <a:rPr lang="en-US" sz="1200" dirty="0"/>
                        <a:t>, </a:t>
                      </a:r>
                      <a:r>
                        <a:rPr lang="ru-RU" sz="1200" dirty="0"/>
                        <a:t>майонез</a:t>
                      </a:r>
                    </a:p>
                  </a:txBody>
                  <a:tcPr/>
                </a:tc>
              </a:tr>
              <a:tr h="295637">
                <a:tc>
                  <a:txBody>
                    <a:bodyPr/>
                    <a:lstStyle/>
                    <a:p>
                      <a:r>
                        <a:rPr lang="ru-RU" sz="1200" dirty="0"/>
                        <a:t>3. Как думаете</a:t>
                      </a:r>
                      <a:r>
                        <a:rPr lang="en-US" sz="1200" dirty="0"/>
                        <a:t>,</a:t>
                      </a:r>
                      <a:r>
                        <a:rPr lang="ru-RU" sz="1200" dirty="0"/>
                        <a:t> вы питаетесь правильно или неправильно</a:t>
                      </a:r>
                      <a:r>
                        <a:rPr lang="en-US" sz="1200" dirty="0"/>
                        <a:t>?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 правильно 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/>
                        <a:t>Неправильно</a:t>
                      </a:r>
                      <a:r>
                        <a:rPr lang="ru-RU" dirty="0"/>
                        <a:t> </a:t>
                      </a:r>
                    </a:p>
                  </a:txBody>
                  <a:tcPr/>
                </a:tc>
              </a:tr>
              <a:tr h="283253">
                <a:tc>
                  <a:txBody>
                    <a:bodyPr/>
                    <a:lstStyle/>
                    <a:p>
                      <a:r>
                        <a:rPr lang="ru-RU" sz="1200" dirty="0"/>
                        <a:t>4. Употребляете ли вы витамины</a:t>
                      </a:r>
                      <a:r>
                        <a:rPr lang="en-US" sz="1200" dirty="0"/>
                        <a:t>?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/>
                        <a:t>Да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/>
                        <a:t>Нет </a:t>
                      </a:r>
                    </a:p>
                  </a:txBody>
                  <a:tcPr/>
                </a:tc>
              </a:tr>
              <a:tr h="316994">
                <a:tc>
                  <a:txBody>
                    <a:bodyPr/>
                    <a:lstStyle/>
                    <a:p>
                      <a:r>
                        <a:rPr lang="ru-RU" sz="1200" dirty="0"/>
                        <a:t>5. Сколько воды вы употребляете в день</a:t>
                      </a:r>
                      <a:r>
                        <a:rPr lang="en-US" sz="1200" dirty="0"/>
                        <a:t>?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/>
                        <a:t>1-2 литра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/>
                        <a:t>Больше 2-х л и меньше 1-ого литра</a:t>
                      </a:r>
                    </a:p>
                  </a:txBody>
                  <a:tcPr/>
                </a:tc>
              </a:tr>
              <a:tr h="283253">
                <a:tc>
                  <a:txBody>
                    <a:bodyPr/>
                    <a:lstStyle/>
                    <a:p>
                      <a:r>
                        <a:rPr lang="ru-RU" sz="1200" dirty="0"/>
                        <a:t>6. Знаете ли вы</a:t>
                      </a:r>
                      <a:r>
                        <a:rPr lang="en-US" sz="1200" dirty="0"/>
                        <a:t>,</a:t>
                      </a:r>
                      <a:r>
                        <a:rPr lang="ru-RU" sz="1200" dirty="0"/>
                        <a:t>что такое КБЖУ</a:t>
                      </a:r>
                      <a:r>
                        <a:rPr lang="en-US" sz="1200" dirty="0"/>
                        <a:t>?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/>
                        <a:t>Нет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/>
                        <a:t>-</a:t>
                      </a:r>
                    </a:p>
                  </a:txBody>
                  <a:tcPr/>
                </a:tc>
              </a:tr>
              <a:tr h="283253">
                <a:tc>
                  <a:txBody>
                    <a:bodyPr/>
                    <a:lstStyle/>
                    <a:p>
                      <a:r>
                        <a:rPr lang="ru-RU" sz="1200" dirty="0"/>
                        <a:t>7. Сколько раз в день вы принимаете пищу</a:t>
                      </a:r>
                      <a:r>
                        <a:rPr lang="en-US" sz="1200" dirty="0"/>
                        <a:t>?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/>
                        <a:t>3-4 раза в день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/>
                        <a:t>5-6 раза в день</a:t>
                      </a:r>
                    </a:p>
                  </a:txBody>
                  <a:tcPr/>
                </a:tc>
              </a:tr>
              <a:tr h="283253">
                <a:tc>
                  <a:txBody>
                    <a:bodyPr/>
                    <a:lstStyle/>
                    <a:p>
                      <a:r>
                        <a:rPr lang="ru-RU" sz="1200" dirty="0"/>
                        <a:t>8. Едите ли вы овощи и фрукты каждый день</a:t>
                      </a:r>
                      <a:r>
                        <a:rPr lang="en-US" sz="1200" dirty="0"/>
                        <a:t>?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/>
                        <a:t>Да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/>
                        <a:t>Нет </a:t>
                      </a:r>
                    </a:p>
                  </a:txBody>
                  <a:tcPr/>
                </a:tc>
              </a:tr>
              <a:tr h="283253">
                <a:tc>
                  <a:txBody>
                    <a:bodyPr/>
                    <a:lstStyle/>
                    <a:p>
                      <a:r>
                        <a:rPr lang="ru-RU" sz="1200" dirty="0"/>
                        <a:t>9.Что вы чаще всего едите на завтрак</a:t>
                      </a:r>
                      <a:r>
                        <a:rPr lang="en-US" sz="1200" dirty="0"/>
                        <a:t>?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/>
                        <a:t>Каша</a:t>
                      </a:r>
                      <a:r>
                        <a:rPr lang="en-US" sz="1100" dirty="0"/>
                        <a:t>,</a:t>
                      </a:r>
                      <a:r>
                        <a:rPr lang="ru-RU" sz="1100" dirty="0"/>
                        <a:t> час с бутербродом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/>
                        <a:t>Яичница</a:t>
                      </a:r>
                      <a:r>
                        <a:rPr lang="en-US" sz="1100" dirty="0"/>
                        <a:t>,</a:t>
                      </a:r>
                      <a:r>
                        <a:rPr lang="ru-RU" sz="1100" dirty="0"/>
                        <a:t> ничего не ем</a:t>
                      </a:r>
                    </a:p>
                  </a:txBody>
                  <a:tcPr/>
                </a:tc>
              </a:tr>
              <a:tr h="236101">
                <a:tc>
                  <a:txBody>
                    <a:bodyPr/>
                    <a:lstStyle/>
                    <a:p>
                      <a:r>
                        <a:rPr lang="ru-RU" sz="1200" dirty="0"/>
                        <a:t>10. Что вы чаще всего едите на обед</a:t>
                      </a:r>
                      <a:r>
                        <a:rPr lang="en-US" sz="1200" dirty="0"/>
                        <a:t>?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/>
                        <a:t>Суп</a:t>
                      </a:r>
                      <a:r>
                        <a:rPr lang="en-US" sz="1100" dirty="0"/>
                        <a:t>,</a:t>
                      </a:r>
                      <a:r>
                        <a:rPr lang="ru-RU" sz="1100" dirty="0"/>
                        <a:t> борщ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/>
                        <a:t>Мясо</a:t>
                      </a:r>
                      <a:r>
                        <a:rPr lang="en-US" sz="1100" dirty="0"/>
                        <a:t>,</a:t>
                      </a:r>
                      <a:r>
                        <a:rPr lang="ru-RU" sz="1100" dirty="0"/>
                        <a:t> картошка</a:t>
                      </a:r>
                    </a:p>
                  </a:txBody>
                  <a:tcPr/>
                </a:tc>
              </a:tr>
              <a:tr h="227168">
                <a:tc>
                  <a:txBody>
                    <a:bodyPr/>
                    <a:lstStyle/>
                    <a:p>
                      <a:r>
                        <a:rPr lang="ru-RU" sz="1200" dirty="0"/>
                        <a:t>11. Что вы чаще всего едите на ужин</a:t>
                      </a:r>
                      <a:r>
                        <a:rPr lang="en-US" sz="1200" dirty="0"/>
                        <a:t>?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/>
                        <a:t>Салаты</a:t>
                      </a:r>
                      <a:r>
                        <a:rPr lang="en-US" sz="1100" dirty="0"/>
                        <a:t>,</a:t>
                      </a:r>
                      <a:r>
                        <a:rPr lang="ru-RU" sz="1100" dirty="0"/>
                        <a:t> мясо</a:t>
                      </a:r>
                      <a:r>
                        <a:rPr lang="en-US" sz="1100" dirty="0"/>
                        <a:t>,</a:t>
                      </a:r>
                      <a:r>
                        <a:rPr lang="ru-RU" sz="1100" dirty="0"/>
                        <a:t> бутерброды</a:t>
                      </a:r>
                      <a:r>
                        <a:rPr lang="en-US" sz="1100" dirty="0"/>
                        <a:t>,</a:t>
                      </a:r>
                      <a:r>
                        <a:rPr lang="ru-RU" sz="1100" dirty="0"/>
                        <a:t> суп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/>
                        <a:t>Паштет</a:t>
                      </a:r>
                      <a:r>
                        <a:rPr lang="en-US" sz="1100" dirty="0"/>
                        <a:t>,</a:t>
                      </a:r>
                      <a:r>
                        <a:rPr lang="ru-RU" sz="1100" dirty="0"/>
                        <a:t> каша</a:t>
                      </a:r>
                      <a:r>
                        <a:rPr lang="en-US" sz="1100" dirty="0"/>
                        <a:t>,</a:t>
                      </a:r>
                      <a:r>
                        <a:rPr lang="ru-RU" sz="1100" dirty="0"/>
                        <a:t> жареная картошка</a:t>
                      </a:r>
                    </a:p>
                  </a:txBody>
                  <a:tcPr/>
                </a:tc>
              </a:tr>
              <a:tr h="270487">
                <a:tc>
                  <a:txBody>
                    <a:bodyPr/>
                    <a:lstStyle/>
                    <a:p>
                      <a:r>
                        <a:rPr lang="ru-RU" sz="1200" dirty="0"/>
                        <a:t>12. У вас бывают перекусы</a:t>
                      </a:r>
                      <a:r>
                        <a:rPr lang="en-US" sz="1200" dirty="0"/>
                        <a:t>?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/>
                        <a:t>Да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/>
                        <a:t>Нет </a:t>
                      </a:r>
                    </a:p>
                  </a:txBody>
                  <a:tcPr/>
                </a:tc>
              </a:tr>
              <a:tr h="300742">
                <a:tc>
                  <a:txBody>
                    <a:bodyPr/>
                    <a:lstStyle/>
                    <a:p>
                      <a:r>
                        <a:rPr lang="ru-RU" sz="1200" dirty="0"/>
                        <a:t>13.Укажите</a:t>
                      </a:r>
                      <a:r>
                        <a:rPr lang="en-US" sz="1200" dirty="0"/>
                        <a:t>,</a:t>
                      </a:r>
                      <a:r>
                        <a:rPr lang="ru-RU" sz="1200" dirty="0"/>
                        <a:t> в какое время вы употребляете каждый приём пищи</a:t>
                      </a:r>
                      <a:r>
                        <a:rPr lang="en-US" sz="1200" dirty="0"/>
                        <a:t>?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/>
                        <a:t>7-8</a:t>
                      </a:r>
                      <a:r>
                        <a:rPr lang="en-US" sz="1100" dirty="0"/>
                        <a:t>,</a:t>
                      </a:r>
                      <a:r>
                        <a:rPr lang="ru-RU" sz="1100" dirty="0"/>
                        <a:t> 13-14</a:t>
                      </a:r>
                      <a:r>
                        <a:rPr lang="en-US" sz="1100" dirty="0"/>
                        <a:t>,</a:t>
                      </a:r>
                      <a:r>
                        <a:rPr lang="ru-RU" sz="1100" dirty="0"/>
                        <a:t> 18-19 часов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/>
                        <a:t>Не завтракаю</a:t>
                      </a:r>
                      <a:r>
                        <a:rPr lang="en-US" sz="1100" dirty="0"/>
                        <a:t>,</a:t>
                      </a:r>
                      <a:r>
                        <a:rPr lang="ru-RU" sz="1100" dirty="0"/>
                        <a:t> 12</a:t>
                      </a:r>
                      <a:r>
                        <a:rPr lang="en-US" sz="1100" dirty="0"/>
                        <a:t>,</a:t>
                      </a:r>
                      <a:r>
                        <a:rPr lang="ru-RU" sz="1100" dirty="0"/>
                        <a:t> 21 часов</a:t>
                      </a:r>
                    </a:p>
                  </a:txBody>
                  <a:tcPr/>
                </a:tc>
              </a:tr>
              <a:tr h="290166">
                <a:tc>
                  <a:txBody>
                    <a:bodyPr/>
                    <a:lstStyle/>
                    <a:p>
                      <a:r>
                        <a:rPr lang="ru-RU" sz="1200" dirty="0"/>
                        <a:t>14. Употребляете ли вы чипсы конфеты газировку жевательные резинки и </a:t>
                      </a:r>
                      <a:r>
                        <a:rPr lang="ru-RU" sz="1200" dirty="0" err="1"/>
                        <a:t>др</a:t>
                      </a:r>
                      <a:r>
                        <a:rPr lang="en-US" sz="1200" dirty="0"/>
                        <a:t>?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/>
                        <a:t>Да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/>
                        <a:t>-</a:t>
                      </a:r>
                    </a:p>
                  </a:txBody>
                  <a:tcPr/>
                </a:tc>
              </a:tr>
              <a:tr h="332106">
                <a:tc>
                  <a:txBody>
                    <a:bodyPr/>
                    <a:lstStyle/>
                    <a:p>
                      <a:r>
                        <a:rPr lang="ru-RU" sz="1200" dirty="0"/>
                        <a:t>15. Занимаешься ли ты спортом и сколько раз в неделю</a:t>
                      </a:r>
                      <a:r>
                        <a:rPr lang="en-US" sz="1200" dirty="0"/>
                        <a:t>?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/>
                        <a:t>Да 2-3 раза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/>
                        <a:t>Нет 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8996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C7FD962-77E6-4FC3-A9F4-54C351CE0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 </a:t>
            </a:r>
            <a:r>
              <a:rPr lang="ru-RU" dirty="0" smtClean="0"/>
              <a:t>Вывод </a:t>
            </a:r>
            <a:r>
              <a:rPr lang="ru-RU" dirty="0"/>
              <a:t>№1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01908E8-E38F-4FF1-8FC2-6598EC57DB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1029" y="2220686"/>
            <a:ext cx="5107577" cy="4637314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В ходе исследовательской работы я провела анкетирование по правильному питанию. Я раздала анкеты 26 школьникам</a:t>
            </a:r>
            <a:r>
              <a:rPr lang="en-US" dirty="0"/>
              <a:t>,</a:t>
            </a:r>
            <a:r>
              <a:rPr lang="ru-RU" dirty="0"/>
              <a:t> на которые они  должны были ответить. По результатам анкетирования я поняла</a:t>
            </a:r>
            <a:r>
              <a:rPr lang="en-US" dirty="0"/>
              <a:t>,</a:t>
            </a:r>
            <a:r>
              <a:rPr lang="ru-RU" dirty="0"/>
              <a:t>что все знают о правильном питании</a:t>
            </a:r>
            <a:r>
              <a:rPr lang="en-US" dirty="0"/>
              <a:t>,</a:t>
            </a:r>
            <a:r>
              <a:rPr lang="ru-RU" dirty="0"/>
              <a:t> но питаются неправильно . По ответам я увидела</a:t>
            </a:r>
            <a:r>
              <a:rPr lang="en-US" dirty="0"/>
              <a:t>,</a:t>
            </a:r>
            <a:r>
              <a:rPr lang="ru-RU" dirty="0"/>
              <a:t> что все питаются правильно</a:t>
            </a:r>
            <a:r>
              <a:rPr lang="en-US" dirty="0"/>
              <a:t>,</a:t>
            </a:r>
            <a:r>
              <a:rPr lang="ru-RU" dirty="0"/>
              <a:t> но я думаю это не так</a:t>
            </a:r>
            <a:r>
              <a:rPr lang="en-US" dirty="0"/>
              <a:t>,</a:t>
            </a:r>
            <a:r>
              <a:rPr lang="ru-RU" dirty="0"/>
              <a:t> потому что все употребляют вредную пищу. Также многие школьники неправильно едят в каждый приём пищи. Большая часть всех участвующих в анкетировании  питается не правильно  для здоровья,  и мой проект возможно помог узнать как нужно правильно питаться.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092D49FE-B40E-406E-A10D-08C3F9A119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3427"/>
            <a:ext cx="3500845" cy="689142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829DA23-4055-4E89-914A-8DCA863062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49433" y="0"/>
            <a:ext cx="33425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089705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8B4C3E4-1C5F-48AB-A2BB-8CE62BDA2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074" y="444138"/>
            <a:ext cx="8660675" cy="666206"/>
          </a:xfrm>
        </p:spPr>
        <p:txBody>
          <a:bodyPr/>
          <a:lstStyle/>
          <a:p>
            <a:r>
              <a:rPr lang="ru-RU" dirty="0"/>
              <a:t>    Исследовательская работа </a:t>
            </a:r>
            <a:r>
              <a:rPr lang="ru-RU" dirty="0" smtClean="0">
                <a:solidFill>
                  <a:schemeClr val="bg1"/>
                </a:solidFill>
              </a:rPr>
              <a:t>№2.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4DAE97D-A4E0-4E46-9DEA-DDEF9C622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5" y="992778"/>
            <a:ext cx="8761412" cy="7053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solidFill>
                  <a:schemeClr val="bg1"/>
                </a:solidFill>
              </a:rPr>
              <a:t>Опыт </a:t>
            </a:r>
            <a:r>
              <a:rPr lang="ru-RU" sz="3200" dirty="0">
                <a:solidFill>
                  <a:schemeClr val="bg1"/>
                </a:solidFill>
              </a:rPr>
              <a:t>с </a:t>
            </a:r>
            <a:r>
              <a:rPr lang="ru-RU" sz="3200" dirty="0" smtClean="0">
                <a:solidFill>
                  <a:schemeClr val="bg1"/>
                </a:solidFill>
              </a:rPr>
              <a:t>чипсами №1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87328811-27D6-43C8-8DE4-C5D0FA9EB30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48055" y="4127862"/>
            <a:ext cx="2443945" cy="273013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B1EE4E41-0375-482A-BFC8-3FD6DDC9B76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39768" y="0"/>
            <a:ext cx="2852231" cy="3004457"/>
          </a:xfrm>
          <a:prstGeom prst="rect">
            <a:avLst/>
          </a:prstGeom>
        </p:spPr>
      </p:pic>
      <p:pic>
        <p:nvPicPr>
          <p:cNvPr id="8" name="Объект 4">
            <a:extLst>
              <a:ext uri="{FF2B5EF4-FFF2-40B4-BE49-F238E27FC236}">
                <a16:creationId xmlns="" xmlns:a16="http://schemas.microsoft.com/office/drawing/2014/main" id="{66CA1345-72F7-4DE8-A0AB-131A517927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64961" y="2089706"/>
            <a:ext cx="3174274" cy="304435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7590C36B-7EB7-4ADD-80AE-3D9B02172191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71350" y="2011680"/>
            <a:ext cx="2920173" cy="3234578"/>
          </a:xfrm>
          <a:prstGeom prst="rect">
            <a:avLst/>
          </a:prstGeom>
        </p:spPr>
      </p:pic>
      <p:pic>
        <p:nvPicPr>
          <p:cNvPr id="10" name="Объект 3">
            <a:extLst>
              <a:ext uri="{FF2B5EF4-FFF2-40B4-BE49-F238E27FC236}">
                <a16:creationId xmlns="" xmlns:a16="http://schemas.microsoft.com/office/drawing/2014/main" id="{440D18D8-590A-4D6A-BA8C-CD0EC0251F31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39989" y="1998617"/>
            <a:ext cx="3195871" cy="3233471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11" name="Прямоугольник 10"/>
          <p:cNvSpPr/>
          <p:nvPr/>
        </p:nvSpPr>
        <p:spPr>
          <a:xfrm>
            <a:off x="365761" y="5473337"/>
            <a:ext cx="87782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Я взяла салфетку и чипсы.</a:t>
            </a:r>
            <a:r>
              <a:rPr lang="ru-RU" b="1" i="1" dirty="0" smtClean="0"/>
              <a:t> </a:t>
            </a:r>
            <a:r>
              <a:rPr lang="ru-RU" b="1" i="1" dirty="0" smtClean="0">
                <a:solidFill>
                  <a:srgbClr val="FF0000"/>
                </a:solidFill>
              </a:rPr>
              <a:t>Чипсы я положила на салфетку и другим концом салфетки прижала чипсы. После чего мы видим</a:t>
            </a:r>
            <a:r>
              <a:rPr lang="en-US" b="1" i="1" dirty="0" smtClean="0">
                <a:solidFill>
                  <a:srgbClr val="FF0000"/>
                </a:solidFill>
              </a:rPr>
              <a:t>,</a:t>
            </a:r>
            <a:r>
              <a:rPr lang="ru-RU" b="1" i="1" dirty="0" smtClean="0">
                <a:solidFill>
                  <a:srgbClr val="FF0000"/>
                </a:solidFill>
              </a:rPr>
              <a:t> что салфетке появились жирные пятна.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697907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74507BE-9288-4BC4-9C00-6C642260FA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011" y="509452"/>
            <a:ext cx="6100356" cy="1084218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sz="4400" dirty="0"/>
              <a:t>Опыт </a:t>
            </a:r>
            <a:r>
              <a:rPr lang="ru-RU" sz="4400" dirty="0" smtClean="0"/>
              <a:t>с чипсами №</a:t>
            </a:r>
            <a:r>
              <a:rPr lang="ru-RU" sz="4400" dirty="0"/>
              <a:t>2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="" xmlns:a16="http://schemas.microsoft.com/office/drawing/2014/main" id="{008D7D28-69C8-4652-ACEF-DC7D741106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473337"/>
            <a:ext cx="11665132" cy="1384663"/>
          </a:xfrm>
        </p:spPr>
        <p:txBody>
          <a:bodyPr>
            <a:normAutofit/>
          </a:bodyPr>
          <a:lstStyle/>
          <a:p>
            <a:pPr lvl="1"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 Я </a:t>
            </a:r>
            <a:r>
              <a:rPr lang="ru-RU" b="1" dirty="0">
                <a:solidFill>
                  <a:srgbClr val="FF0000"/>
                </a:solidFill>
              </a:rPr>
              <a:t>капала на чипсы раствор йода</a:t>
            </a:r>
            <a:r>
              <a:rPr lang="en-US" b="1" dirty="0">
                <a:solidFill>
                  <a:srgbClr val="FF0000"/>
                </a:solidFill>
              </a:rPr>
              <a:t>,</a:t>
            </a:r>
            <a:r>
              <a:rPr lang="ru-RU" b="1" dirty="0">
                <a:solidFill>
                  <a:srgbClr val="FF0000"/>
                </a:solidFill>
              </a:rPr>
              <a:t> и </a:t>
            </a:r>
            <a:r>
              <a:rPr lang="ru-RU" b="1" dirty="0" smtClean="0">
                <a:solidFill>
                  <a:srgbClr val="FF0000"/>
                </a:solidFill>
              </a:rPr>
              <a:t>через </a:t>
            </a:r>
            <a:r>
              <a:rPr lang="ru-RU" b="1" dirty="0">
                <a:solidFill>
                  <a:srgbClr val="FF0000"/>
                </a:solidFill>
              </a:rPr>
              <a:t>несколько </a:t>
            </a:r>
            <a:r>
              <a:rPr lang="ru-RU" b="1" dirty="0" smtClean="0">
                <a:solidFill>
                  <a:srgbClr val="FF0000"/>
                </a:solidFill>
              </a:rPr>
              <a:t> секунд </a:t>
            </a:r>
            <a:r>
              <a:rPr lang="ru-RU" b="1" dirty="0">
                <a:solidFill>
                  <a:srgbClr val="FF0000"/>
                </a:solidFill>
              </a:rPr>
              <a:t>появлялись чёрные пятна</a:t>
            </a:r>
            <a:r>
              <a:rPr lang="ru-RU" b="1" dirty="0" smtClean="0">
                <a:solidFill>
                  <a:srgbClr val="FF0000"/>
                </a:solidFill>
              </a:rPr>
              <a:t>.  </a:t>
            </a:r>
            <a:r>
              <a:rPr lang="ru-RU" b="1" dirty="0">
                <a:solidFill>
                  <a:srgbClr val="FF0000"/>
                </a:solidFill>
              </a:rPr>
              <a:t>Это означает</a:t>
            </a:r>
            <a:r>
              <a:rPr lang="en-US" b="1" dirty="0">
                <a:solidFill>
                  <a:srgbClr val="FF0000"/>
                </a:solidFill>
              </a:rPr>
              <a:t>,</a:t>
            </a:r>
            <a:r>
              <a:rPr lang="ru-RU" b="1" dirty="0">
                <a:solidFill>
                  <a:srgbClr val="FF0000"/>
                </a:solidFill>
              </a:rPr>
              <a:t> что в чипсах присутствуют </a:t>
            </a:r>
            <a:r>
              <a:rPr lang="ru-RU" b="1" dirty="0" smtClean="0">
                <a:solidFill>
                  <a:srgbClr val="FF0000"/>
                </a:solidFill>
              </a:rPr>
              <a:t>остатки  </a:t>
            </a:r>
            <a:r>
              <a:rPr lang="ru-RU" b="1" dirty="0">
                <a:solidFill>
                  <a:srgbClr val="FF0000"/>
                </a:solidFill>
              </a:rPr>
              <a:t>крахмала</a:t>
            </a:r>
            <a:r>
              <a:rPr lang="en-US" b="1" dirty="0">
                <a:solidFill>
                  <a:srgbClr val="FF0000"/>
                </a:solidFill>
              </a:rPr>
              <a:t>,</a:t>
            </a:r>
            <a:r>
              <a:rPr lang="ru-RU" b="1" dirty="0">
                <a:solidFill>
                  <a:srgbClr val="FF0000"/>
                </a:solidFill>
              </a:rPr>
              <a:t> который во рту в течение двух </a:t>
            </a:r>
            <a:r>
              <a:rPr lang="ru-RU" b="1" dirty="0" smtClean="0">
                <a:solidFill>
                  <a:srgbClr val="FF0000"/>
                </a:solidFill>
              </a:rPr>
              <a:t>часов  </a:t>
            </a:r>
            <a:r>
              <a:rPr lang="ru-RU" b="1" dirty="0">
                <a:solidFill>
                  <a:srgbClr val="FF0000"/>
                </a:solidFill>
              </a:rPr>
              <a:t>преобразуется в глюкозу- идеальную </a:t>
            </a:r>
            <a:r>
              <a:rPr lang="ru-RU" b="1" dirty="0" smtClean="0">
                <a:solidFill>
                  <a:srgbClr val="FF0000"/>
                </a:solidFill>
              </a:rPr>
              <a:t>питательную  </a:t>
            </a:r>
            <a:r>
              <a:rPr lang="ru-RU" b="1" dirty="0">
                <a:solidFill>
                  <a:srgbClr val="FF0000"/>
                </a:solidFill>
              </a:rPr>
              <a:t>среду для </a:t>
            </a:r>
            <a:r>
              <a:rPr lang="ru-RU" b="1" dirty="0" err="1">
                <a:solidFill>
                  <a:srgbClr val="FF0000"/>
                </a:solidFill>
              </a:rPr>
              <a:t>кариесных</a:t>
            </a:r>
            <a:r>
              <a:rPr lang="ru-RU" b="1" dirty="0">
                <a:solidFill>
                  <a:srgbClr val="FF0000"/>
                </a:solidFill>
              </a:rPr>
              <a:t> бактерий.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68485244-23E3-4219-BE2C-4983F4E513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6913327" y="147036"/>
            <a:ext cx="5368832" cy="5074764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78" y="1465486"/>
            <a:ext cx="6923316" cy="3894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888650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CBA9613-2A00-4E8D-8BD1-367945B49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Вывод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0E2D078-3189-46C5-B873-355B685965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267" y="2274316"/>
            <a:ext cx="6718029" cy="341630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Из этого опыта я хотела доказать</a:t>
            </a:r>
            <a:r>
              <a:rPr lang="en-US" dirty="0"/>
              <a:t>,</a:t>
            </a:r>
            <a:r>
              <a:rPr lang="ru-RU" dirty="0"/>
              <a:t> что чипсы вредные. В составе чипсов  находятся ароматизаторы</a:t>
            </a:r>
            <a:r>
              <a:rPr lang="en-US" dirty="0"/>
              <a:t>,</a:t>
            </a:r>
            <a:r>
              <a:rPr lang="ru-RU" dirty="0"/>
              <a:t> вкусоароматические вещества</a:t>
            </a:r>
            <a:r>
              <a:rPr lang="en-US" dirty="0"/>
              <a:t> </a:t>
            </a:r>
            <a:r>
              <a:rPr lang="ru-RU" dirty="0"/>
              <a:t> масло</a:t>
            </a:r>
            <a:r>
              <a:rPr lang="en-US" dirty="0"/>
              <a:t>,</a:t>
            </a:r>
            <a:r>
              <a:rPr lang="ru-RU" dirty="0"/>
              <a:t> сахароза</a:t>
            </a:r>
            <a:r>
              <a:rPr lang="en-US" dirty="0"/>
              <a:t>,</a:t>
            </a:r>
            <a:r>
              <a:rPr lang="ru-RU" dirty="0"/>
              <a:t> усилитель вкуса и запаха. Всё это является вредным и неполезным для здоровья человека. Также в КБЖУ на 100 г  чипсов я увидела</a:t>
            </a:r>
            <a:r>
              <a:rPr lang="en-US" dirty="0"/>
              <a:t>- 450 </a:t>
            </a:r>
            <a:r>
              <a:rPr lang="ru-RU" dirty="0"/>
              <a:t>калорий</a:t>
            </a:r>
            <a:r>
              <a:rPr lang="en-US" dirty="0"/>
              <a:t>,</a:t>
            </a:r>
            <a:r>
              <a:rPr lang="ru-RU" dirty="0"/>
              <a:t> 6 г белков</a:t>
            </a:r>
            <a:r>
              <a:rPr lang="en-US" dirty="0"/>
              <a:t>, </a:t>
            </a:r>
            <a:r>
              <a:rPr lang="ru-RU" dirty="0"/>
              <a:t>68 г углеводов и 4 г сахарозы</a:t>
            </a:r>
            <a:r>
              <a:rPr lang="en-US" dirty="0"/>
              <a:t>,</a:t>
            </a:r>
            <a:r>
              <a:rPr lang="ru-RU" dirty="0"/>
              <a:t> 17 г жиров. Это ещё раз доказывает</a:t>
            </a:r>
            <a:r>
              <a:rPr lang="en-US" dirty="0"/>
              <a:t>,</a:t>
            </a:r>
            <a:r>
              <a:rPr lang="ru-RU" dirty="0"/>
              <a:t> что чипсы являются вредным продуктом для здоровья человека. Сделанный мною опыт подтверждает выше перечисленное. Поэтому я говорю чипсам нет.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6D82E2D6-7544-49E8-93A6-6E9AE25B17E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27155" y="0"/>
            <a:ext cx="4864845" cy="5393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874788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F4E066F-9E0D-499A-ACF4-E7E53228A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Опыт №3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D6934B0-D0E5-4FF0-861E-FDE923F6F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906" y="2243744"/>
            <a:ext cx="5954197" cy="4444439"/>
          </a:xfrm>
        </p:spPr>
        <p:txBody>
          <a:bodyPr>
            <a:normAutofit/>
          </a:bodyPr>
          <a:lstStyle/>
          <a:p>
            <a:r>
              <a:rPr lang="ru-RU" dirty="0"/>
              <a:t>Я взяла колу с молоком. Налила молоко в колу</a:t>
            </a:r>
            <a:r>
              <a:rPr lang="en-US" dirty="0"/>
              <a:t>,</a:t>
            </a:r>
            <a:r>
              <a:rPr lang="ru-RU" dirty="0"/>
              <a:t> которая сразу посветлела. Через 10 минут в ней появились кусочки</a:t>
            </a:r>
            <a:r>
              <a:rPr lang="en-US" dirty="0"/>
              <a:t>,</a:t>
            </a:r>
            <a:r>
              <a:rPr lang="ru-RU" dirty="0"/>
              <a:t> а через 30 минут они осели на дно.</a:t>
            </a:r>
          </a:p>
          <a:p>
            <a:r>
              <a:rPr lang="ru-RU" dirty="0"/>
              <a:t>Вывод</a:t>
            </a:r>
            <a:r>
              <a:rPr lang="en-US" dirty="0"/>
              <a:t>:</a:t>
            </a:r>
            <a:r>
              <a:rPr lang="ru-RU" dirty="0"/>
              <a:t> мы наблюдаем падение осадка</a:t>
            </a:r>
            <a:r>
              <a:rPr lang="en-US" dirty="0"/>
              <a:t>,</a:t>
            </a:r>
            <a:r>
              <a:rPr lang="ru-RU" dirty="0"/>
              <a:t> потому что в коле содержится ортофосфорная кислота</a:t>
            </a:r>
            <a:r>
              <a:rPr lang="en-US" dirty="0"/>
              <a:t>,</a:t>
            </a:r>
            <a:r>
              <a:rPr lang="ru-RU" dirty="0"/>
              <a:t> молекулы которой вступают в реакцию с молоком. Ортофосфорная кислота ухудшает всасывание кальция и вымывает его из организма</a:t>
            </a:r>
            <a:r>
              <a:rPr lang="en-US" dirty="0"/>
              <a:t>,</a:t>
            </a:r>
            <a:r>
              <a:rPr lang="ru-RU" dirty="0"/>
              <a:t> что приводит к отрицательному воздействию на скелет</a:t>
            </a:r>
            <a:r>
              <a:rPr lang="en-US" dirty="0"/>
              <a:t>,</a:t>
            </a:r>
            <a:r>
              <a:rPr lang="ru-RU" dirty="0"/>
              <a:t>особенно у детей. </a:t>
            </a:r>
          </a:p>
          <a:p>
            <a:r>
              <a:rPr lang="ru-RU" dirty="0"/>
              <a:t>Это снова доказывает</a:t>
            </a:r>
            <a:r>
              <a:rPr lang="en-US" dirty="0"/>
              <a:t>,</a:t>
            </a:r>
            <a:r>
              <a:rPr lang="ru-RU" dirty="0"/>
              <a:t> что не нужно употреблять вредную пищу.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D78A777B-CB6C-45B7-80C7-2206199EED1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87245" y="0"/>
            <a:ext cx="2995748" cy="2114411"/>
          </a:xfrm>
          <a:prstGeom prst="rect">
            <a:avLst/>
          </a:prstGeom>
        </p:spPr>
      </p:pic>
      <p:pic>
        <p:nvPicPr>
          <p:cNvPr id="6" name="Объект 4">
            <a:extLst>
              <a:ext uri="{FF2B5EF4-FFF2-40B4-BE49-F238E27FC236}">
                <a16:creationId xmlns="" xmlns:a16="http://schemas.microsoft.com/office/drawing/2014/main" id="{D1A67853-E169-4CD7-BED4-03AECE998F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5812085" y="364876"/>
            <a:ext cx="3553099" cy="28233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D4F44DA2-2398-424D-B5C2-37EAFAB6A9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6085897" y="3868001"/>
            <a:ext cx="3095897" cy="288410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EC1DB43C-5F93-436A-8D90-FE1D7C1E5D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287831" y="2953831"/>
            <a:ext cx="4598126" cy="321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25281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4B7CB7D-0E59-4211-AFDB-471E13BEE1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3" y="973668"/>
            <a:ext cx="6434567" cy="706964"/>
          </a:xfrm>
        </p:spPr>
        <p:txBody>
          <a:bodyPr/>
          <a:lstStyle/>
          <a:p>
            <a:r>
              <a:rPr lang="ru-RU" dirty="0"/>
              <a:t>Рекомендации по здоровому питанию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7E5FD72-6E2B-487D-9A04-CA781B8542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975" y="2212974"/>
            <a:ext cx="7053671" cy="4449083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В заключение я хотела  бы предложить простые рекомендации здорового и правильного питания:</a:t>
            </a:r>
          </a:p>
          <a:p>
            <a:r>
              <a:rPr lang="ru-RU" dirty="0"/>
              <a:t>Начни питаться правильно.</a:t>
            </a:r>
          </a:p>
          <a:p>
            <a:pPr marL="0" indent="0">
              <a:buNone/>
            </a:pPr>
            <a:r>
              <a:rPr lang="ru-RU" dirty="0"/>
              <a:t>     Соблюдай режим питания! Питание в определенные часы улучшает работу органов           пищеварения.</a:t>
            </a:r>
          </a:p>
          <a:p>
            <a:r>
              <a:rPr lang="ru-RU" dirty="0"/>
              <a:t>Питайся разнообразно! Разнообразие питательных веществ и витаминов обеспечивает сбалансированное поступление в твой организм необходимых веществ. Каждый день включай в свой рацион овощи, фрукты, молоко и молочные продукты.</a:t>
            </a:r>
          </a:p>
          <a:p>
            <a:r>
              <a:rPr lang="ru-RU" dirty="0"/>
              <a:t>Тщательно пережевывай пищу! Пережевывание подготавливает пищу для прохождения по желудочно-кишечному тракту. Измельчённая пища легче переваривается.</a:t>
            </a:r>
          </a:p>
          <a:p>
            <a:r>
              <a:rPr lang="ru-RU" dirty="0"/>
              <a:t>Не переедай! С избытком пищи не справляется пищеварительная система; пища подвергается брожению и гниению, организм отравляется.</a:t>
            </a:r>
          </a:p>
          <a:p>
            <a:r>
              <a:rPr lang="ru-RU" dirty="0"/>
              <a:t>Не спеши во время еды! Продолжительность трапезы должна составлять не менее 20 минут при одном блюде и 30–40 – при двух. Так достигается насыщение без переедания.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7DB548E1-6D19-4D7B-B510-B0DE9F276B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19865" y="0"/>
            <a:ext cx="41721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1112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54954" y="979714"/>
            <a:ext cx="4825157" cy="796835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Цель проекта</a:t>
            </a:r>
            <a:r>
              <a:rPr lang="en-US" sz="3200" b="1" dirty="0" smtClean="0">
                <a:solidFill>
                  <a:schemeClr val="bg1"/>
                </a:solidFill>
              </a:rPr>
              <a:t>:</a:t>
            </a:r>
            <a:r>
              <a:rPr lang="ru-RU" sz="3200" b="1" dirty="0" smtClean="0">
                <a:solidFill>
                  <a:schemeClr val="bg1"/>
                </a:solidFill>
              </a:rPr>
              <a:t> 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1074" y="2233749"/>
            <a:ext cx="4310743" cy="1685108"/>
          </a:xfrm>
        </p:spPr>
        <p:txBody>
          <a:bodyPr/>
          <a:lstStyle/>
          <a:p>
            <a:r>
              <a:rPr lang="ru-RU" dirty="0" smtClean="0"/>
              <a:t>Доказать, что правильное питание – залог крепкого здоровья, определить правила здорового питания.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08712" y="1567543"/>
            <a:ext cx="4825159" cy="509451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Задачи проекта</a:t>
            </a:r>
            <a:r>
              <a:rPr lang="en-US" sz="3200" b="1" dirty="0" smtClean="0">
                <a:solidFill>
                  <a:schemeClr val="bg1"/>
                </a:solidFill>
              </a:rPr>
              <a:t>: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0640" y="2299063"/>
            <a:ext cx="6897190" cy="4323806"/>
          </a:xfrm>
        </p:spPr>
        <p:txBody>
          <a:bodyPr>
            <a:normAutofit fontScale="85000" lnSpcReduction="10000"/>
          </a:bodyPr>
          <a:lstStyle/>
          <a:p>
            <a:pPr marL="0" indent="0">
              <a:buClr>
                <a:srgbClr val="FF0000"/>
              </a:buClr>
              <a:buNone/>
            </a:pPr>
            <a:r>
              <a:rPr lang="ru-RU" sz="1900" dirty="0" smtClean="0"/>
              <a:t>1. Узнать</a:t>
            </a:r>
            <a:r>
              <a:rPr lang="en-US" sz="1900" dirty="0" smtClean="0"/>
              <a:t>,</a:t>
            </a:r>
            <a:r>
              <a:rPr lang="ru-RU" sz="1900" dirty="0" smtClean="0"/>
              <a:t>что такое правильное питание?</a:t>
            </a:r>
          </a:p>
          <a:p>
            <a:pPr marL="0" indent="0">
              <a:buClr>
                <a:srgbClr val="FF0000"/>
              </a:buClr>
              <a:buNone/>
            </a:pPr>
            <a:r>
              <a:rPr lang="ru-RU" sz="1900" dirty="0" smtClean="0"/>
              <a:t>2. Узнать</a:t>
            </a:r>
            <a:r>
              <a:rPr lang="en-US" sz="1900" dirty="0" smtClean="0"/>
              <a:t>,</a:t>
            </a:r>
            <a:r>
              <a:rPr lang="ru-RU" sz="1900" dirty="0" smtClean="0"/>
              <a:t> что такое КБЖУ</a:t>
            </a:r>
            <a:r>
              <a:rPr lang="en-US" sz="1900" dirty="0" smtClean="0"/>
              <a:t>?</a:t>
            </a:r>
            <a:endParaRPr lang="ru-RU" sz="1900" dirty="0" smtClean="0"/>
          </a:p>
          <a:p>
            <a:pPr marL="0" indent="0">
              <a:buClr>
                <a:srgbClr val="FF0000"/>
              </a:buClr>
              <a:buNone/>
            </a:pPr>
            <a:r>
              <a:rPr lang="ru-RU" sz="1900" dirty="0" smtClean="0"/>
              <a:t>3. Выяснить, какие продукты наносят вред нашему здоровью</a:t>
            </a:r>
            <a:r>
              <a:rPr lang="en-US" sz="1900" dirty="0" smtClean="0"/>
              <a:t>?</a:t>
            </a:r>
            <a:endParaRPr lang="ru-RU" sz="1900" dirty="0" smtClean="0"/>
          </a:p>
          <a:p>
            <a:pPr marL="0" indent="0">
              <a:buClr>
                <a:srgbClr val="FF0000"/>
              </a:buClr>
              <a:buNone/>
            </a:pPr>
            <a:r>
              <a:rPr lang="ru-RU" sz="1900" dirty="0" smtClean="0"/>
              <a:t>4. Узнать о полезных продуктах и правилах здорового питания</a:t>
            </a:r>
            <a:r>
              <a:rPr lang="en-US" sz="1900" dirty="0" smtClean="0"/>
              <a:t>?</a:t>
            </a:r>
            <a:endParaRPr lang="ru-RU" sz="1900" dirty="0" smtClean="0"/>
          </a:p>
          <a:p>
            <a:pPr marL="0" indent="0">
              <a:buClr>
                <a:srgbClr val="FF0000"/>
              </a:buClr>
              <a:buNone/>
            </a:pPr>
            <a:r>
              <a:rPr lang="ru-RU" sz="1900" dirty="0" smtClean="0"/>
              <a:t>5. Узнать</a:t>
            </a:r>
            <a:r>
              <a:rPr lang="en-US" sz="1900" dirty="0" smtClean="0"/>
              <a:t>,</a:t>
            </a:r>
            <a:r>
              <a:rPr lang="ru-RU" sz="1900" dirty="0" smtClean="0"/>
              <a:t> какие заболевания могут быть при неправильном питании</a:t>
            </a:r>
            <a:r>
              <a:rPr lang="en-US" sz="1900" dirty="0" smtClean="0"/>
              <a:t>?</a:t>
            </a:r>
            <a:endParaRPr lang="ru-RU" sz="1900" dirty="0" smtClean="0"/>
          </a:p>
          <a:p>
            <a:pPr marL="0" indent="0">
              <a:buClr>
                <a:srgbClr val="FF0000"/>
              </a:buClr>
              <a:buNone/>
            </a:pPr>
            <a:r>
              <a:rPr lang="ru-RU" sz="1900" dirty="0" smtClean="0"/>
              <a:t>6. Выяснить</a:t>
            </a:r>
            <a:r>
              <a:rPr lang="en-US" sz="1900" dirty="0" smtClean="0"/>
              <a:t>,</a:t>
            </a:r>
            <a:r>
              <a:rPr lang="ru-RU" sz="1900" dirty="0" smtClean="0"/>
              <a:t> какое влияние оказывает ПП на здоровье человека</a:t>
            </a:r>
            <a:r>
              <a:rPr lang="en-US" sz="1900" dirty="0" smtClean="0"/>
              <a:t>?</a:t>
            </a:r>
            <a:endParaRPr lang="ru-RU" sz="1900" dirty="0" smtClean="0"/>
          </a:p>
          <a:p>
            <a:pPr marL="0" indent="0">
              <a:buClr>
                <a:srgbClr val="FF0000"/>
              </a:buClr>
              <a:buNone/>
            </a:pPr>
            <a:r>
              <a:rPr lang="ru-RU" sz="1900" dirty="0" smtClean="0"/>
              <a:t>7. Составить примерный рацион для школьника</a:t>
            </a:r>
            <a:r>
              <a:rPr lang="en-US" sz="1900" dirty="0" smtClean="0"/>
              <a:t>.</a:t>
            </a:r>
            <a:endParaRPr lang="ru-RU" sz="1900" dirty="0" smtClean="0"/>
          </a:p>
          <a:p>
            <a:pPr marL="0" indent="0">
              <a:buClr>
                <a:srgbClr val="FF0000"/>
              </a:buClr>
              <a:buNone/>
            </a:pPr>
            <a:r>
              <a:rPr lang="ru-RU" sz="1900" dirty="0" smtClean="0"/>
              <a:t>8. Провести анкетирование среди учеников по данной проблеме</a:t>
            </a:r>
            <a:r>
              <a:rPr lang="en-US" sz="1900" dirty="0" smtClean="0"/>
              <a:t>.</a:t>
            </a:r>
            <a:endParaRPr lang="ru-RU" sz="1900" dirty="0" smtClean="0"/>
          </a:p>
          <a:p>
            <a:pPr marL="0" indent="0">
              <a:buClr>
                <a:srgbClr val="FF0000"/>
              </a:buClr>
              <a:buNone/>
            </a:pPr>
            <a:r>
              <a:rPr lang="ru-RU" sz="1900" dirty="0" smtClean="0"/>
              <a:t>9. Сделать опыты по данной теме</a:t>
            </a:r>
            <a:r>
              <a:rPr lang="en-US" sz="1900" dirty="0" smtClean="0"/>
              <a:t>.</a:t>
            </a:r>
            <a:endParaRPr lang="ru-RU" sz="1900" dirty="0" smtClean="0"/>
          </a:p>
          <a:p>
            <a:pPr marL="0" indent="0">
              <a:buClr>
                <a:srgbClr val="FF0000"/>
              </a:buClr>
              <a:buNone/>
            </a:pPr>
            <a:r>
              <a:rPr lang="ru-RU" sz="1900" dirty="0" smtClean="0"/>
              <a:t>10. Сделать выводы на основе полученных знаний.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F3AA224-353E-4041-B074-9090C6B048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       Заключение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89307D2-2170-4DB6-BA90-EB2C622019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479" y="2232024"/>
            <a:ext cx="9836895" cy="4302126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Неправильное питание – это одна из первых причин многих заболеваний. Жирная пища приводит к чрезмерному увеличению веса, заменители, </a:t>
            </a:r>
            <a:r>
              <a:rPr lang="ru-RU" dirty="0" err="1"/>
              <a:t>ароматизаторы</a:t>
            </a:r>
            <a:r>
              <a:rPr lang="ru-RU" dirty="0"/>
              <a:t> и всякого рода красители играют роль яда, разрушая наш организм изнутри. Правильное соотношение углеводов, жиров и белков – основа здорового питания. Каждому приверженцу здорового образа жизни необходимо знать суточную норму калорий и соотношение белков, жиров и углеводов. При недостатке витаминов замедляется рост, снижается работоспособность организма. Поэтому нужно как можно больше употреблять продуктов, в которых содержатся витамины. Очень много витаминов содержится в мясе, рыбе, молочных продуктах, овощах, фруктах. Витамины очень важны для здоровья. Пища – это источник энергии для человека, и избыток или недостаток её – проблема. Нужно смолоду научиться соблюдать «золотую» середину, не допуская переедания или недоедания, иначе можно заработать серьёзные болезни. Надо жить в гармонии с собой и с окружающими нас продуктами! Итак, если правильно питаться, то мы будем меньше болеть, будем более сильными, веселыми. Таким образом, моя гипотеза верна.</a:t>
            </a:r>
          </a:p>
          <a:p>
            <a:r>
              <a:rPr lang="ru-RU" dirty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xmlns="" val="30012697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2503992-8484-4FB2-BDB5-BCF61B5D8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Список используемой литературы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122C3D6-5FA2-4DE3-8252-08988E0912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Интернет-ресурсы.</a:t>
            </a:r>
          </a:p>
          <a:p>
            <a:r>
              <a:rPr lang="ru-RU" dirty="0"/>
              <a:t>Учебники по биологии.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974813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3EA7379-2698-4552-BF14-84109284E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>
                <a:solidFill>
                  <a:srgbClr val="FF0000"/>
                </a:solidFill>
              </a:rPr>
              <a:t>Спасибо за внимание</a:t>
            </a:r>
            <a:r>
              <a:rPr lang="en-US" sz="4400" dirty="0">
                <a:solidFill>
                  <a:srgbClr val="FF0000"/>
                </a:solidFill>
              </a:rPr>
              <a:t>!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EB760C07-64A8-4130-A395-8D3FFBDC3C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960" y="2468032"/>
            <a:ext cx="8761412" cy="3416300"/>
          </a:xfrm>
        </p:spPr>
        <p:txBody>
          <a:bodyPr>
            <a:normAutofit/>
          </a:bodyPr>
          <a:lstStyle/>
          <a:p>
            <a:r>
              <a:rPr lang="ru-RU" sz="5400" i="1" u="sng" dirty="0">
                <a:latin typeface="Book Antiqua" panose="02040602050305030304" pitchFamily="18" charset="0"/>
              </a:rPr>
              <a:t>«Ты то</a:t>
            </a:r>
            <a:r>
              <a:rPr lang="en-US" sz="5400" i="1" u="sng" dirty="0">
                <a:latin typeface="Book Antiqua" panose="02040602050305030304" pitchFamily="18" charset="0"/>
              </a:rPr>
              <a:t>,</a:t>
            </a:r>
            <a:r>
              <a:rPr lang="ru-RU" sz="5400" i="1" u="sng" dirty="0">
                <a:latin typeface="Book Antiqua" panose="02040602050305030304" pitchFamily="18" charset="0"/>
              </a:rPr>
              <a:t> что ты ешь!»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43990687-6F99-47EE-B679-75CFA185382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67150" y="3267428"/>
            <a:ext cx="4457700" cy="3299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5818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70709" y="2325190"/>
            <a:ext cx="5209403" cy="3694612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Объект исследования</a:t>
            </a:r>
            <a:r>
              <a:rPr lang="ru-RU" sz="2400" dirty="0" smtClean="0"/>
              <a:t>: человек</a:t>
            </a:r>
          </a:p>
          <a:p>
            <a:endParaRPr lang="ru-RU" sz="2400" dirty="0" smtClean="0"/>
          </a:p>
          <a:p>
            <a:r>
              <a:rPr lang="ru-RU" sz="2400" b="1" dirty="0" smtClean="0"/>
              <a:t>Предмет исследования</a:t>
            </a:r>
            <a:r>
              <a:rPr lang="ru-RU" sz="2400" dirty="0" smtClean="0"/>
              <a:t>: правильное </a:t>
            </a:r>
            <a:r>
              <a:rPr lang="ru-RU" sz="2400" dirty="0" err="1" smtClean="0"/>
              <a:t>питанание</a:t>
            </a:r>
            <a:endParaRPr lang="ru-RU" sz="24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08712" y="2220685"/>
            <a:ext cx="5299665" cy="1018903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3200" b="1" dirty="0" smtClean="0"/>
              <a:t>Методы исследования:</a:t>
            </a:r>
            <a:br>
              <a:rPr lang="ru-RU" sz="3200" b="1" dirty="0" smtClean="0"/>
            </a:br>
            <a:endParaRPr lang="ru-RU" sz="32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208710" y="2899954"/>
            <a:ext cx="4825159" cy="3119847"/>
          </a:xfrm>
        </p:spPr>
        <p:txBody>
          <a:bodyPr/>
          <a:lstStyle/>
          <a:p>
            <a:r>
              <a:rPr lang="ru-RU" dirty="0" smtClean="0"/>
              <a:t>1. Анализ источников по теме.</a:t>
            </a:r>
          </a:p>
          <a:p>
            <a:r>
              <a:rPr lang="ru-RU" dirty="0" smtClean="0"/>
              <a:t>2. Анкетирование школьников.</a:t>
            </a:r>
          </a:p>
          <a:p>
            <a:r>
              <a:rPr lang="ru-RU" dirty="0" smtClean="0"/>
              <a:t>3. Опыты по теме.</a:t>
            </a:r>
          </a:p>
          <a:p>
            <a:r>
              <a:rPr lang="ru-RU" dirty="0" smtClean="0"/>
              <a:t>4. Анализ результатов исследования.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01EFC96-8A60-4B66-8CA7-72958D4196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ГИПОТЕЗА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610F5C1-26D9-450B-928F-12C4F6F6CE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 предполагаю, что если правильно питаться, то мы будем меньше болеть, будем более сильными, веселыми и лучше успевать в учебе.</a:t>
            </a:r>
          </a:p>
        </p:txBody>
      </p:sp>
    </p:spTree>
    <p:extLst>
      <p:ext uri="{BB962C8B-B14F-4D97-AF65-F5344CB8AC3E}">
        <p14:creationId xmlns:p14="http://schemas.microsoft.com/office/powerpoint/2010/main" xmlns="" val="41795347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правильное питание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5131" y="2286000"/>
            <a:ext cx="5982789" cy="431074"/>
          </a:xfrm>
        </p:spPr>
        <p:txBody>
          <a:bodyPr/>
          <a:lstStyle/>
          <a:p>
            <a:r>
              <a:rPr lang="ru-RU" sz="2800" b="1" dirty="0" smtClean="0"/>
              <a:t>Здоровое правильное питание</a:t>
            </a:r>
            <a:endParaRPr lang="ru-RU" sz="28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61703" y="2677886"/>
            <a:ext cx="5418409" cy="1528354"/>
          </a:xfrm>
        </p:spPr>
        <p:txBody>
          <a:bodyPr>
            <a:normAutofit/>
          </a:bodyPr>
          <a:lstStyle/>
          <a:p>
            <a:r>
              <a:rPr lang="ru-RU" dirty="0" smtClean="0"/>
              <a:t>это питание, обеспечивающее рост, нормальное развитие и жизнедеятельность человека, способствующее укреплению его здоровья и профилактике заболеваний.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52606" y="2286000"/>
            <a:ext cx="6039394" cy="783771"/>
          </a:xfrm>
        </p:spPr>
        <p:txBody>
          <a:bodyPr/>
          <a:lstStyle/>
          <a:p>
            <a:r>
              <a:rPr lang="ru-RU" sz="2800" b="1" dirty="0" smtClean="0"/>
              <a:t>Принципы правильного питания</a:t>
            </a:r>
            <a:endParaRPr lang="ru-RU" sz="28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208710" y="3179761"/>
            <a:ext cx="5417233" cy="3234101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Питаться нужно регулярно</a:t>
            </a:r>
            <a:r>
              <a:rPr lang="en-US" dirty="0" smtClean="0"/>
              <a:t>,</a:t>
            </a:r>
            <a:r>
              <a:rPr lang="ru-RU" dirty="0" smtClean="0"/>
              <a:t>есть небольшими порциями</a:t>
            </a:r>
            <a:r>
              <a:rPr lang="en-US" dirty="0" smtClean="0"/>
              <a:t>,</a:t>
            </a:r>
            <a:r>
              <a:rPr lang="ru-RU" dirty="0" smtClean="0"/>
              <a:t> не реже четырёх раз в день.</a:t>
            </a:r>
          </a:p>
          <a:p>
            <a:r>
              <a:rPr lang="ru-RU" dirty="0" smtClean="0"/>
              <a:t>Принимать пищу нужно каждый день в одно и то же время.</a:t>
            </a:r>
          </a:p>
          <a:p>
            <a:r>
              <a:rPr lang="ru-RU" dirty="0" smtClean="0"/>
              <a:t>Постараться ограничить потребление соли и сахара.</a:t>
            </a:r>
          </a:p>
          <a:p>
            <a:r>
              <a:rPr lang="ru-RU" dirty="0" smtClean="0"/>
              <a:t>В течение дня пить не менее 2-х литра воды. </a:t>
            </a:r>
          </a:p>
          <a:p>
            <a:r>
              <a:rPr lang="ru-RU" dirty="0" smtClean="0"/>
              <a:t>Есть больше овощей и фруктов.</a:t>
            </a:r>
          </a:p>
          <a:p>
            <a:r>
              <a:rPr lang="ru-RU" dirty="0" smtClean="0"/>
              <a:t>Соблюдать калорийность.</a:t>
            </a:r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6F8BBF3D-34E1-40A6-B8A9-53125A76733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58916" y="0"/>
            <a:ext cx="3033084" cy="225778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522A647-2286-4CE8-967D-2F9EBFD5F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Что такое КБЖУ</a:t>
            </a:r>
            <a:r>
              <a:rPr lang="en-US" dirty="0"/>
              <a:t>?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85FEC3D-AE4D-4920-BE1A-34F0E8F303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728" y="2172749"/>
            <a:ext cx="9404639" cy="4135772"/>
          </a:xfrm>
        </p:spPr>
        <p:txBody>
          <a:bodyPr>
            <a:normAutofit/>
          </a:bodyPr>
          <a:lstStyle/>
          <a:p>
            <a:r>
              <a:rPr lang="ru-RU" sz="2400" dirty="0"/>
              <a:t>КБЖУ – это аббревиатура, созданная приверженцами правильного питания в целях упрощения подачи информации. Расшифровка термина:</a:t>
            </a:r>
          </a:p>
          <a:p>
            <a:endParaRPr lang="ru-RU" sz="2400" dirty="0"/>
          </a:p>
          <a:p>
            <a:r>
              <a:rPr lang="ru-RU" sz="2400" dirty="0"/>
              <a:t>К – калории;</a:t>
            </a:r>
          </a:p>
          <a:p>
            <a:r>
              <a:rPr lang="ru-RU" sz="2400" dirty="0"/>
              <a:t>Б – белки;</a:t>
            </a:r>
          </a:p>
          <a:p>
            <a:r>
              <a:rPr lang="ru-RU" sz="2400" dirty="0"/>
              <a:t>Ж – жиры;</a:t>
            </a:r>
          </a:p>
          <a:p>
            <a:r>
              <a:rPr lang="ru-RU" sz="2400" dirty="0"/>
              <a:t>У – углеводы.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F0E813EB-1091-443D-A3C8-942D9F9C462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67586" y="3487783"/>
            <a:ext cx="5483163" cy="3034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48738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22713CC-053D-42C9-82F2-655F7637F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 Что такое калория</a:t>
            </a:r>
            <a:r>
              <a:rPr lang="en-US" dirty="0"/>
              <a:t>?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08B21F2-3783-46C3-9EFE-C3D78846A1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6755" y="2220685"/>
            <a:ext cx="3931920" cy="4127864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/>
              <a:t>КАЛОРИЯ - это единица количества теплоты. Калории нам поставляют компоненты пищи. 1 г жира — самый энергоемкий, он дает организму 9 ккал, 1 г белка и 1 г углеводов — порядка 4 ккал.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F8CDDB3C-F50E-408F-937B-9C654F59273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89463" y="2299063"/>
            <a:ext cx="8002537" cy="455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439270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D1B2356-99E5-48DB-8C58-801101948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Что такое белок </a:t>
            </a:r>
            <a:r>
              <a:rPr lang="en-US" dirty="0"/>
              <a:t>?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46DBE81-E5EA-46E3-B1B3-230163B3CB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165" y="2168434"/>
            <a:ext cx="4490836" cy="4454435"/>
          </a:xfrm>
        </p:spPr>
        <p:txBody>
          <a:bodyPr>
            <a:normAutofit fontScale="70000" lnSpcReduction="20000"/>
          </a:bodyPr>
          <a:lstStyle/>
          <a:p>
            <a:r>
              <a:rPr lang="ru-RU" sz="2400" dirty="0"/>
              <a:t>Белок – это самый важный материал для процессов восстановления и замены устаревших клеток на новые. Эти процессы происходят в человеческом организме постоянно. Выработка этого вещества в нашем организме невозможна без аминокислот, которыми богат растительный и животный белок. Выполняя строительные функции клеток и органов, белок, на основе которого создаются различные соединения и гормоны, наряду с глюкозой является превосходной пищей для мозга. Волосы, ногти, мышцы, внутренние органы – весь наш организм работает на этом материале.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1A066491-2B85-4027-A3BC-FDADA4284C0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69804" y="2272937"/>
            <a:ext cx="7722197" cy="4585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147460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Совет директоров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 Boardroom" id="{FC33163D-4339-46B1-8EED-24C834239D99}" vid="{A3AB87EF-B655-4FFF-8D05-F333AD7F27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712</TotalTime>
  <Words>2660</Words>
  <Application>Microsoft Office PowerPoint</Application>
  <PresentationFormat>Произвольный</PresentationFormat>
  <Paragraphs>220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Совет директоров</vt:lpstr>
      <vt:lpstr> МБОУ «ООШ с. Руновка»  Исследовательский проект на тему  &lt;&lt;Правильное питание-залог здоровья&gt;&gt; </vt:lpstr>
      <vt:lpstr>Слайд 2</vt:lpstr>
      <vt:lpstr>Слайд 3</vt:lpstr>
      <vt:lpstr>Слайд 4</vt:lpstr>
      <vt:lpstr>ГИПОТЕЗА</vt:lpstr>
      <vt:lpstr>Что такое правильное питание</vt:lpstr>
      <vt:lpstr>         Что такое КБЖУ?</vt:lpstr>
      <vt:lpstr>            Что такое калория?</vt:lpstr>
      <vt:lpstr>       Что такое белок ?</vt:lpstr>
      <vt:lpstr>             Что такое жиры?</vt:lpstr>
      <vt:lpstr>       Что такое углеводы?</vt:lpstr>
      <vt:lpstr>  Что такое минеральные вещества?</vt:lpstr>
      <vt:lpstr>        Что такое витамины?</vt:lpstr>
      <vt:lpstr>Зачем нужно в день выпивать 2 литра                        воды?</vt:lpstr>
      <vt:lpstr>         Полезные продукты </vt:lpstr>
      <vt:lpstr>     Полезные замены</vt:lpstr>
      <vt:lpstr> Заболевания при неправильном питании</vt:lpstr>
      <vt:lpstr>       Спорт – залог здоровья</vt:lpstr>
      <vt:lpstr>Влияние правильного питания на здоровье человека</vt:lpstr>
      <vt:lpstr>Примерный рацион для школьника.               Меню на 2000 ккал</vt:lpstr>
      <vt:lpstr>Слайд 21</vt:lpstr>
      <vt:lpstr>Слайд 22</vt:lpstr>
      <vt:lpstr>    Исследовательская работа </vt:lpstr>
      <vt:lpstr> Вывод №1</vt:lpstr>
      <vt:lpstr>    Исследовательская работа №2. </vt:lpstr>
      <vt:lpstr> Опыт с чипсами №2</vt:lpstr>
      <vt:lpstr>Вывод </vt:lpstr>
      <vt:lpstr>Опыт №3</vt:lpstr>
      <vt:lpstr>Рекомендации по здоровому питанию</vt:lpstr>
      <vt:lpstr>                  Заключение</vt:lpstr>
      <vt:lpstr>  Список используемой литературы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на тему &lt;&lt;правильное питание-залог                 здоровья&gt;&gt;</dc:title>
  <dc:creator>татьяна попова</dc:creator>
  <cp:lastModifiedBy>home</cp:lastModifiedBy>
  <cp:revision>75</cp:revision>
  <dcterms:created xsi:type="dcterms:W3CDTF">2020-02-18T16:54:27Z</dcterms:created>
  <dcterms:modified xsi:type="dcterms:W3CDTF">2020-11-19T05:07:15Z</dcterms:modified>
</cp:coreProperties>
</file>