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C9757E-74BC-4852-82D2-FD4C4302F4A3}" v="67" dt="2022-02-02T00:17:23.695"/>
    <p1510:client id="{BEE5A44A-4AD1-4E40-963A-597B15D8B03A}" v="100" dt="2022-02-02T00:04:09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-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63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92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74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18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80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99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53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16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82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16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11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sz="2400" dirty="0">
              <a:cs typeface="Calibri Ligh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sz="4400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E86667E-09E7-4A60-9890-19057CE7E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199769"/>
              </p:ext>
            </p:extLst>
          </p:nvPr>
        </p:nvGraphicFramePr>
        <p:xfrm>
          <a:off x="10026" y="0"/>
          <a:ext cx="12179466" cy="6880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9466">
                  <a:extLst>
                    <a:ext uri="{9D8B030D-6E8A-4147-A177-3AD203B41FA5}">
                      <a16:colId xmlns:a16="http://schemas.microsoft.com/office/drawing/2014/main" val="3687789938"/>
                    </a:ext>
                  </a:extLst>
                </a:gridCol>
              </a:tblGrid>
              <a:tr h="6880433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effectLst/>
                        </a:rPr>
                        <a:t>СВОТ анализ</a:t>
                      </a:r>
                    </a:p>
                    <a:p>
                      <a:pPr algn="ctr"/>
                      <a:r>
                        <a:rPr lang="ru-RU" sz="3600" dirty="0">
                          <a:effectLst/>
                        </a:rPr>
                        <a:t> муниципального бюджетного общеобразовательного учреждения </a:t>
                      </a:r>
                    </a:p>
                    <a:p>
                      <a:pPr algn="ctr"/>
                      <a:r>
                        <a:rPr lang="ru-RU" sz="3600" dirty="0">
                          <a:effectLst/>
                        </a:rPr>
                        <a:t>«Основная общеобразовательная школа с. </a:t>
                      </a:r>
                      <a:r>
                        <a:rPr lang="ru-RU" sz="3600" dirty="0" err="1">
                          <a:effectLst/>
                        </a:rPr>
                        <a:t>Руновка</a:t>
                      </a:r>
                      <a:r>
                        <a:rPr lang="ru-RU" sz="3600" dirty="0">
                          <a:effectLst/>
                        </a:rPr>
                        <a:t>».</a:t>
                      </a:r>
                    </a:p>
                    <a:p>
                      <a:pPr algn="ctr"/>
                      <a:endParaRPr lang="ru-RU" sz="3600" dirty="0">
                        <a:effectLst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9598411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BCFFD7E-FD45-4EAA-AD13-0DFBAF33CBED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C75AF-A1C7-47B0-9A1C-642B8B83F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E8646B2-79CE-4F82-993F-565EEF9688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665621"/>
              </p:ext>
            </p:extLst>
          </p:nvPr>
        </p:nvGraphicFramePr>
        <p:xfrm>
          <a:off x="-20876" y="10438"/>
          <a:ext cx="12426713" cy="14835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2852">
                  <a:extLst>
                    <a:ext uri="{9D8B030D-6E8A-4147-A177-3AD203B41FA5}">
                      <a16:colId xmlns:a16="http://schemas.microsoft.com/office/drawing/2014/main" val="2613265506"/>
                    </a:ext>
                  </a:extLst>
                </a:gridCol>
                <a:gridCol w="4014273">
                  <a:extLst>
                    <a:ext uri="{9D8B030D-6E8A-4147-A177-3AD203B41FA5}">
                      <a16:colId xmlns:a16="http://schemas.microsoft.com/office/drawing/2014/main" val="1091874450"/>
                    </a:ext>
                  </a:extLst>
                </a:gridCol>
                <a:gridCol w="6419588">
                  <a:extLst>
                    <a:ext uri="{9D8B030D-6E8A-4147-A177-3AD203B41FA5}">
                      <a16:colId xmlns:a16="http://schemas.microsoft.com/office/drawing/2014/main" val="3073115809"/>
                    </a:ext>
                  </a:extLst>
                </a:gridCol>
              </a:tblGrid>
              <a:tr h="599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Внутренние факторы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u="sng">
                          <a:effectLst/>
                        </a:rPr>
                        <a:t>Сильные стороны</a:t>
                      </a:r>
                      <a:endParaRPr lang="ru-RU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1.Учителя с большим педагогическим опытом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</a:t>
                      </a:r>
                      <a:r>
                        <a:rPr lang="ru-RU" sz="1100">
                          <a:effectLst/>
                        </a:rPr>
                        <a:t> </a:t>
                      </a:r>
                      <a:r>
                        <a:rPr lang="ru-RU">
                          <a:effectLst/>
                        </a:rPr>
                        <a:t>Систематически и планомерно проводятся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мероприятия, направленные на сохранение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и укрепление здоровья обучающихся.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3. Привлечение молодых специалистов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u="sng">
                          <a:effectLst/>
                        </a:rPr>
                        <a:t>Слабые стороны</a:t>
                      </a:r>
                      <a:endParaRPr lang="ru-RU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1.Синдром «выгорания» педкадров. Инерция некоторых педагогов к апробации инноваций.</a:t>
                      </a:r>
                      <a:r>
                        <a:rPr lang="ru-RU" sz="1100">
                          <a:effectLst/>
                        </a:rPr>
                        <a:t> </a:t>
                      </a:r>
                      <a:r>
                        <a:rPr lang="ru-RU">
                          <a:effectLst/>
                        </a:rPr>
                        <a:t>Недостаточно эффективно осуществляется внедрение педагогами активных форм и методов проведения уроков (дискуссии, исследовательская работа, проектная деятельность).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133584"/>
                  </a:ext>
                </a:extLst>
              </a:tr>
              <a:tr h="88448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Внешние факторы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1.Укрепление материально – технической базы школы.</a:t>
                      </a:r>
                      <a:r>
                        <a:rPr lang="ru-RU" sz="1100">
                          <a:effectLst/>
                        </a:rPr>
                        <a:t> </a:t>
                      </a:r>
                      <a:r>
                        <a:rPr lang="ru-RU">
                          <a:effectLst/>
                        </a:rPr>
                        <a:t>Наличие в школе частично автоматизированного рабочего места учителя, использование проекторов нетбуков позволяет педагогам делать процесс обучения более интересным.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2.Произведен ремонт фасада школы(замена окон),коридоров внутри здания.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2.Новые формы методической работы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3.</a:t>
                      </a:r>
                      <a:r>
                        <a:rPr lang="ru-RU" sz="1100">
                          <a:effectLst/>
                        </a:rPr>
                        <a:t> </a:t>
                      </a:r>
                      <a:r>
                        <a:rPr lang="ru-RU">
                          <a:effectLst/>
                        </a:rPr>
                        <a:t>Проводятся факультативы, индивидуальные консультации, внутришкольные олимпиады, конференции, участие в интеллектуальных играх.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1.Угроза перегрузки обучающихся и педагогов.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2.Низкая мотивация школьников к учебе.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3. Низкий уровень образования родителей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8238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98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5101-0FF7-42F8-B66F-59B125895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9C9F6FB-CEEA-4C59-85DD-509FABA69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511389"/>
              </p:ext>
            </p:extLst>
          </p:nvPr>
        </p:nvGraphicFramePr>
        <p:xfrm>
          <a:off x="20052" y="-30078"/>
          <a:ext cx="12196535" cy="19314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9049">
                  <a:extLst>
                    <a:ext uri="{9D8B030D-6E8A-4147-A177-3AD203B41FA5}">
                      <a16:colId xmlns:a16="http://schemas.microsoft.com/office/drawing/2014/main" val="2473877100"/>
                    </a:ext>
                  </a:extLst>
                </a:gridCol>
                <a:gridCol w="4219480">
                  <a:extLst>
                    <a:ext uri="{9D8B030D-6E8A-4147-A177-3AD203B41FA5}">
                      <a16:colId xmlns:a16="http://schemas.microsoft.com/office/drawing/2014/main" val="1538094641"/>
                    </a:ext>
                  </a:extLst>
                </a:gridCol>
                <a:gridCol w="222208">
                  <a:extLst>
                    <a:ext uri="{9D8B030D-6E8A-4147-A177-3AD203B41FA5}">
                      <a16:colId xmlns:a16="http://schemas.microsoft.com/office/drawing/2014/main" val="1593711261"/>
                    </a:ext>
                  </a:extLst>
                </a:gridCol>
                <a:gridCol w="5655798">
                  <a:extLst>
                    <a:ext uri="{9D8B030D-6E8A-4147-A177-3AD203B41FA5}">
                      <a16:colId xmlns:a16="http://schemas.microsoft.com/office/drawing/2014/main" val="3568354993"/>
                    </a:ext>
                  </a:extLst>
                </a:gridCol>
              </a:tblGrid>
              <a:tr h="5542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Возможности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553085" algn="l"/>
                        </a:tabLst>
                      </a:pPr>
                      <a:r>
                        <a:rPr lang="ru-RU" sz="1100" u="sng">
                          <a:effectLst/>
                        </a:rPr>
                        <a:t>Как использовать возможности для усиления  сильных сторон?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tabLst>
                          <a:tab pos="273685" algn="l"/>
                        </a:tabLst>
                      </a:pPr>
                      <a:r>
                        <a:rPr lang="ru-RU">
                          <a:effectLst/>
                        </a:rPr>
                        <a:t>       </a:t>
                      </a:r>
                      <a:r>
                        <a:rPr lang="ru-RU" u="sng">
                          <a:effectLst/>
                        </a:rPr>
                        <a:t>Что сделать для развития слабых сторон?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3916653"/>
                  </a:ext>
                </a:extLst>
              </a:tr>
              <a:tr h="109735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1.Эффективное управление развитием учреждения.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2.Повышение квалификации педагогов для устранения вышеуказанной проблемы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3.Создание систематически проводимых мероприятий, направленных на вовлечение учащихся в проектную деятельность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4. Привлечение родителей к участию в общешкольных мероприятиях.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1. Усилить административный контроль по использованию эффективных практик совместной работы учителей (взаимопосещение уроков, анализ проблем на методических объединениях, наставничество и др.)</a:t>
                      </a:r>
                      <a:endParaRPr lang="ru-RU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2.Выстроить систему методического сопровождения педагогов (обучающие семинары, консультации, вебинары)</a:t>
                      </a:r>
                      <a:endParaRPr lang="ru-RU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3.  Мониторить качество повышения квалификации педагогов.</a:t>
                      </a:r>
                      <a:endParaRPr lang="ru-RU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4.Представлять опыт педагогов  профессиональных конкурсах разного уровня (презентация опыта работы,  проведение мастер-классов )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1.Скорректировать адресную методику работы учителя и образовательных программ.</a:t>
                      </a:r>
                      <a:endParaRPr lang="ru-RU">
                        <a:effectLst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2.Индивидуализировать образовательный процесс, привести его в соответствие с возможностями и особенностями обучающихся, с их интересами.</a:t>
                      </a:r>
                      <a:endParaRPr lang="ru-RU">
                        <a:effectLst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3. Внедрить альтернативные формы оценивания, развивающие обратную связи</a:t>
                      </a:r>
                      <a:endParaRPr lang="ru-RU">
                        <a:effectLst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4. Диагностировать обучающихся с трудностями в учебной деятельности для выявления причин затруднения и оказывать им психологическую поддержку.</a:t>
                      </a:r>
                      <a:endParaRPr lang="ru-RU">
                        <a:effectLst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5. Укрепить сотрудничество и «обратную связь»: учитель – ученик; учитель – родитель, учитель – администрация; учитель – классный руководитель, родитель – классный руководитель, администрация – родитель и т. п. на всех этапах школьной деятельности.</a:t>
                      </a:r>
                      <a:endParaRPr lang="ru-RU">
                        <a:effectLst/>
                      </a:endParaRP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6509793"/>
                  </a:ext>
                </a:extLst>
              </a:tr>
              <a:tr h="6373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Риски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u="sng">
                          <a:effectLst/>
                        </a:rPr>
                        <a:t>Как использовать сильные стороны, что бы погасить угрозы?</a:t>
                      </a:r>
                      <a:endParaRPr lang="ru-RU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100" u="sng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 u="sng">
                          <a:effectLst/>
                        </a:rPr>
                        <a:t>Что сделать,   что бы слабые стороны не превратились в угрозы?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055771"/>
                  </a:ext>
                </a:extLst>
              </a:tr>
              <a:tr h="2743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1.Недостаточная предметная и методическая компетентность педагогических работников</a:t>
                      </a: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1.Использовать средства ИКТ на уроках постоянно для усиления мотивации обучающихся к преподаванию предметов.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2. Представлять свои формы и методы преподавания с использованием новых технологий на семинарах, открытых мероприятиях  с привлечением родителей.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3.Постоянно изучать новые формы  и методики  преподавания.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1.Привлекать молодых специалистов для работы в школе.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2.Разнообразить внеурочную деятельность, для большей заинтересованности детей и их эмоциональной и физической разгрузки.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3. Оказывать психологическую помощь родителям и ученикам «группы риска»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307513"/>
                  </a:ext>
                </a:extLst>
              </a:tr>
              <a:tr h="18289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2.Низкая учебная мотивация обучающихся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4. Организовать  преподавание элективных курсов, факультативов полностью соответствующих запросам учащихся и их родителей\</a:t>
                      </a:r>
                      <a:endParaRPr lang="ru-RU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5. Укрепить сотрудничество и «обратную связь»: учитель – ученик; учитель – родитель, учитель – администрация; учитель – классный руководитель, родитель – классный руководитель, администрация – родитель и т. п. на всех этапах школьной деятельности. 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712649"/>
                  </a:ext>
                </a:extLst>
              </a:tr>
              <a:tr h="257711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>
                          <a:effectLst/>
                        </a:rPr>
                        <a:t>3. Высокая доля обучающихся с рисками учебной неуспешности</a:t>
                      </a:r>
                    </a:p>
                    <a:p>
                      <a:pPr marL="228600" algn="l">
                        <a:lnSpc>
                          <a:spcPct val="150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72976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80A91A9-5917-458A-929B-167BAE95D9BB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493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8E1C97-A3CA-4B6C-BE83-0DC1B259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600" b="1" dirty="0">
                <a:ea typeface="+mj-lt"/>
                <a:cs typeface="+mj-lt"/>
              </a:rPr>
              <a:t>ПЛАН   РАБОТЫ </a:t>
            </a:r>
            <a:endParaRPr lang="ru-RU" sz="1600" dirty="0">
              <a:cs typeface="Calibri Light"/>
            </a:endParaRPr>
          </a:p>
          <a:p>
            <a:pPr algn="ctr"/>
            <a:r>
              <a:rPr lang="ru-RU" sz="1600" b="1" dirty="0">
                <a:ea typeface="+mj-lt"/>
                <a:cs typeface="+mj-lt"/>
              </a:rPr>
              <a:t>по повышению качества образования</a:t>
            </a:r>
            <a:r>
              <a:rPr lang="ru-RU" sz="1600" dirty="0">
                <a:ea typeface="+mj-lt"/>
                <a:cs typeface="+mj-lt"/>
              </a:rPr>
              <a:t> </a:t>
            </a:r>
            <a:endParaRPr lang="ru-RU" sz="1600" dirty="0">
              <a:cs typeface="Calibri Light"/>
            </a:endParaRPr>
          </a:p>
          <a:p>
            <a:pPr algn="ctr"/>
            <a:endParaRPr lang="ru-RU" sz="1600" dirty="0">
              <a:cs typeface="Calibri Light"/>
            </a:endParaRPr>
          </a:p>
          <a:p>
            <a:pPr algn="ctr"/>
            <a:endParaRPr lang="ru-RU" sz="1600" dirty="0">
              <a:cs typeface="Calibri Light"/>
            </a:endParaRPr>
          </a:p>
          <a:p>
            <a:pPr algn="ctr"/>
            <a:r>
              <a:rPr lang="ru-RU" sz="1600" b="1" dirty="0">
                <a:ea typeface="+mj-lt"/>
                <a:cs typeface="+mj-lt"/>
              </a:rPr>
              <a:t>Дорожная карта по устранению рисков недостаточной предметной и методической компетентности педагогических работников</a:t>
            </a:r>
            <a:endParaRPr lang="ru-RU" sz="1600" dirty="0">
              <a:cs typeface="Calibri Light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19C71F2-A77A-43BD-A4B1-9DDC244D01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245916"/>
              </p:ext>
            </p:extLst>
          </p:nvPr>
        </p:nvGraphicFramePr>
        <p:xfrm>
          <a:off x="-10438" y="1774520"/>
          <a:ext cx="12224930" cy="5480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805">
                  <a:extLst>
                    <a:ext uri="{9D8B030D-6E8A-4147-A177-3AD203B41FA5}">
                      <a16:colId xmlns:a16="http://schemas.microsoft.com/office/drawing/2014/main" val="3793993633"/>
                    </a:ext>
                  </a:extLst>
                </a:gridCol>
                <a:gridCol w="1791654">
                  <a:extLst>
                    <a:ext uri="{9D8B030D-6E8A-4147-A177-3AD203B41FA5}">
                      <a16:colId xmlns:a16="http://schemas.microsoft.com/office/drawing/2014/main" val="759760859"/>
                    </a:ext>
                  </a:extLst>
                </a:gridCol>
                <a:gridCol w="4240034">
                  <a:extLst>
                    <a:ext uri="{9D8B030D-6E8A-4147-A177-3AD203B41FA5}">
                      <a16:colId xmlns:a16="http://schemas.microsoft.com/office/drawing/2014/main" val="3697413711"/>
                    </a:ext>
                  </a:extLst>
                </a:gridCol>
                <a:gridCol w="5839437">
                  <a:extLst>
                    <a:ext uri="{9D8B030D-6E8A-4147-A177-3AD203B41FA5}">
                      <a16:colId xmlns:a16="http://schemas.microsoft.com/office/drawing/2014/main" val="2900424071"/>
                    </a:ext>
                  </a:extLst>
                </a:gridCol>
              </a:tblGrid>
              <a:tr h="342508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№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Действие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Сроки выполнения, ответств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Показатель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118849"/>
                  </a:ext>
                </a:extLst>
              </a:tr>
              <a:tr h="1027525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Провести повторный  мониторинг компетентностей педагогов  на платформе «Интенсив Я учитель3.0» и сравнить результаты.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Март 2022,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Заместитель   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Повышение компетентности каждого педагога различных направлений :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Цифровые компетенции     с 62% до 75%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Умение ориентироваться на результат- с 61% ло75%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Индивидуальный подход к каждому -с 63%до 78%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Анализ причин поведения трудных подростков- с 59% до 70%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4450505"/>
                  </a:ext>
                </a:extLst>
              </a:tr>
              <a:tr h="1370034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Вести мониторинг участия педагогов в профессиональных конкурсах разного уровня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 течение года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руководители МС, заместитель 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1.Увеличение доли педагогов, пожелавших обобщить и предоставить свой опыт работы  на внутришкольном уровне с 75%до 90%.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2.Увеличение доли педагогов школы, принимавших участие в различных конкурсах пед. мастерства :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на школьном уровне-с 75% до 90%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на муниципальном уровне  от 25% до 45%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744400"/>
                  </a:ext>
                </a:extLst>
              </a:tr>
              <a:tr h="1541288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Продолжить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проведение открытых уроков; 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- взаимопосещение уроков; проведение мастер – классов для коллег с применением ИТ, воспитательных мероприятий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 В течении года 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заместитель 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Повысить долю эффективности проведения уроков  с применением ИКТ и функциональной грамотности  с 15% до 30%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8619593"/>
                  </a:ext>
                </a:extLst>
              </a:tr>
              <a:tr h="513762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Провести семинар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«Моя тема по самообразованию»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ноябрь 2022 , руководители МС, заместитель 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Увеличение доли педагогов, пожелавших обобщить и предоставить свой опыт работы  с 15% до 33% (4 чел) по самообразованию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6907422"/>
                  </a:ext>
                </a:extLst>
              </a:tr>
              <a:tr h="685017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6.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Пройти курсы повышения квалификации по новым ФГОС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февраль-август 2022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Увеличение доли учителей, повысивших квалификацию с 41% до 45% указать платформы где проходят курсы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772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51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01E05-703E-455E-92A5-5DC75C3A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ea typeface="+mj-lt"/>
                <a:cs typeface="+mj-lt"/>
              </a:rPr>
              <a:t>Дорожная карта по устранению риска низкой учебной мотивации обучающихся</a:t>
            </a:r>
            <a:endParaRPr lang="ru-RU" sz="2000" b="1">
              <a:cs typeface="Calibri Light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7CDA7B1-DDD4-4B91-915B-AC4771ECE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2557341"/>
              </p:ext>
            </p:extLst>
          </p:nvPr>
        </p:nvGraphicFramePr>
        <p:xfrm>
          <a:off x="10438" y="1315232"/>
          <a:ext cx="12224931" cy="5562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806">
                  <a:extLst>
                    <a:ext uri="{9D8B030D-6E8A-4147-A177-3AD203B41FA5}">
                      <a16:colId xmlns:a16="http://schemas.microsoft.com/office/drawing/2014/main" val="2862459213"/>
                    </a:ext>
                  </a:extLst>
                </a:gridCol>
                <a:gridCol w="2050951">
                  <a:extLst>
                    <a:ext uri="{9D8B030D-6E8A-4147-A177-3AD203B41FA5}">
                      <a16:colId xmlns:a16="http://schemas.microsoft.com/office/drawing/2014/main" val="330947178"/>
                    </a:ext>
                  </a:extLst>
                </a:gridCol>
                <a:gridCol w="3980736">
                  <a:extLst>
                    <a:ext uri="{9D8B030D-6E8A-4147-A177-3AD203B41FA5}">
                      <a16:colId xmlns:a16="http://schemas.microsoft.com/office/drawing/2014/main" val="2846588485"/>
                    </a:ext>
                  </a:extLst>
                </a:gridCol>
                <a:gridCol w="5839438">
                  <a:extLst>
                    <a:ext uri="{9D8B030D-6E8A-4147-A177-3AD203B41FA5}">
                      <a16:colId xmlns:a16="http://schemas.microsoft.com/office/drawing/2014/main" val="2122376213"/>
                    </a:ext>
                  </a:extLst>
                </a:gridCol>
              </a:tblGrid>
              <a:tr h="511894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№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Действие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Сроки выполнения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Показатель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721702"/>
                  </a:ext>
                </a:extLst>
              </a:tr>
              <a:tr h="1518624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Провести диагностику уровня сформированности учебной мотивации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До 15 мая 2022г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Кл рук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1.Увеличение доли учителей, эффективно использующих альтернативные формы оценивания на 50% 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2.Увеличение положительной динамики показателей в мониторинге оценки успешности личностного и познавательного развития учащихся на 15%.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8178986"/>
                  </a:ext>
                </a:extLst>
              </a:tr>
              <a:tr h="1262674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Применять  комплексные меры, развивающие учебную мотивацию: творческие задания, система поощрения и др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Июнь-август 2022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Учителя предметники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Увеличение доли детей участвующих в конкурсах, соревнованиях и олимпиадах различного уровня на 24%.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5849645"/>
                  </a:ext>
                </a:extLst>
              </a:tr>
              <a:tr h="784905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Скорректировать УП 1,5 классов в соответствии с новыми ФГОС.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Май 2022 директор, заместитель 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Повышение качества образования на 5%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199294"/>
                  </a:ext>
                </a:extLst>
              </a:tr>
              <a:tr h="148449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4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Составить   план качественной подготовки к государственной (итоговой) аттестации и профориентационной работы учащихся 9 класса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Ежедневно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Учителя предметники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Получение аттестатов  до 95% в основной этап и 100 % в дополнительные сроки</a:t>
                      </a:r>
                      <a:endParaRPr lang="ru-RU">
                        <a:effectLst/>
                      </a:endParaRPr>
                    </a:p>
                    <a:p>
                      <a:r>
                        <a:rPr lang="ru-RU" sz="1100">
                          <a:effectLst/>
                        </a:rPr>
                        <a:t>                                                                                                       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2709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324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ADF4C-2308-4526-9035-DCCD006D1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ea typeface="+mj-lt"/>
                <a:cs typeface="+mj-lt"/>
              </a:rPr>
              <a:t>Дорожная карта по устранению риска высокой доли обучающихся с рисками учебной неуспешности</a:t>
            </a:r>
            <a:endParaRPr lang="ru-RU" sz="2000" b="1" dirty="0">
              <a:cs typeface="Calibri Light" panose="020F0302020204030204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DF001E1-B37E-4449-B973-1E6AD41828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943755"/>
              </p:ext>
            </p:extLst>
          </p:nvPr>
        </p:nvGraphicFramePr>
        <p:xfrm>
          <a:off x="-20052" y="1644315"/>
          <a:ext cx="12195046" cy="5404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941">
                  <a:extLst>
                    <a:ext uri="{9D8B030D-6E8A-4147-A177-3AD203B41FA5}">
                      <a16:colId xmlns:a16="http://schemas.microsoft.com/office/drawing/2014/main" val="2310148042"/>
                    </a:ext>
                  </a:extLst>
                </a:gridCol>
                <a:gridCol w="2018540">
                  <a:extLst>
                    <a:ext uri="{9D8B030D-6E8A-4147-A177-3AD203B41FA5}">
                      <a16:colId xmlns:a16="http://schemas.microsoft.com/office/drawing/2014/main" val="2992963934"/>
                    </a:ext>
                  </a:extLst>
                </a:gridCol>
                <a:gridCol w="3998403">
                  <a:extLst>
                    <a:ext uri="{9D8B030D-6E8A-4147-A177-3AD203B41FA5}">
                      <a16:colId xmlns:a16="http://schemas.microsoft.com/office/drawing/2014/main" val="3663905521"/>
                    </a:ext>
                  </a:extLst>
                </a:gridCol>
                <a:gridCol w="5825162">
                  <a:extLst>
                    <a:ext uri="{9D8B030D-6E8A-4147-A177-3AD203B41FA5}">
                      <a16:colId xmlns:a16="http://schemas.microsoft.com/office/drawing/2014/main" val="1395264268"/>
                    </a:ext>
                  </a:extLst>
                </a:gridCol>
              </a:tblGrid>
              <a:tr h="32890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№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Действие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Сроки выполнения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 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Показатель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8891246"/>
                  </a:ext>
                </a:extLst>
              </a:tr>
              <a:tr h="506001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Провести диагностику обучающихся с трудностями в обучении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Май 2022г.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Кл рук.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Снижение доли обучающихся с рисками учебной неуспешности на 5%.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012192"/>
                  </a:ext>
                </a:extLst>
              </a:tr>
              <a:tr h="847553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Оказать адресную корректировку методики работы учителя и образовательных программ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 Июнь-август2022г.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учителя наставники, заместитель директора по УВР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79628"/>
                  </a:ext>
                </a:extLst>
              </a:tr>
              <a:tr h="1012003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Привести  формы и методы индивидуальной и групповой работы в соответствии с индивидуальными потребностями детей.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 Август 2022г.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Учителя предметники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913057"/>
                  </a:ext>
                </a:extLst>
              </a:tr>
              <a:tr h="493352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4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Внести корректировки в  работе с родителями, с Советом отцов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 течение года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Кл.руководители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Повышение  вовлеченности родителей с 50 : до 70%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0989845"/>
                  </a:ext>
                </a:extLst>
              </a:tr>
              <a:tr h="860202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Внести корректировки в систему работы  со слабо успевающими в соответствии с мониторингом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 Август 2022 учебный год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Руководители МС, МО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Повышение успеваемости на 5%, положительная динамика школьной успешности до 90%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705082"/>
                  </a:ext>
                </a:extLst>
              </a:tr>
              <a:tr h="834902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6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Оказывать психолого– педагогическое сопровождение образовательного процесса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Постоянно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администрация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Повышение  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уровня школьного благополучия до  75%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9392065"/>
                  </a:ext>
                </a:extLst>
              </a:tr>
              <a:tr h="506001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7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Продолжить работу школьного самоуправления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 течение года</a:t>
                      </a:r>
                      <a:endParaRPr lang="ru-RU">
                        <a:effectLst/>
                      </a:endParaRPr>
                    </a:p>
                    <a:p>
                      <a:pPr algn="ctr"/>
                      <a:r>
                        <a:rPr lang="ru-RU" sz="1100">
                          <a:effectLst/>
                        </a:rPr>
                        <a:t>МС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Повышение активности  в общешкольных делах учащихся до 90%, уровня школьной успешности до 90%. 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6452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F788CE7-95A1-4AD5-8424-4FF9D01F4787}"/>
              </a:ext>
            </a:extLst>
          </p:cNvPr>
          <p:cNvSpPr txBox="1"/>
          <p:nvPr/>
        </p:nvSpPr>
        <p:spPr>
          <a:xfrm>
            <a:off x="4724400" y="3200400"/>
            <a:ext cx="27432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>
              <a:latin typeface="Times New Roman"/>
              <a:cs typeface="Times New Roman"/>
            </a:endParaRPr>
          </a:p>
          <a:p>
            <a:pPr algn="ctr"/>
            <a:endParaRPr lang="en-US">
              <a:latin typeface="Times New Roman"/>
              <a:cs typeface="Times New Roman"/>
            </a:endParaRPr>
          </a:p>
          <a:p>
            <a:pPr algn="ctr"/>
            <a:endParaRPr lang="en-US">
              <a:latin typeface="Times New Roman"/>
              <a:cs typeface="Times New Roman"/>
            </a:endParaRPr>
          </a:p>
          <a:p>
            <a:pPr algn="ctr"/>
            <a:endParaRPr lang="en-US">
              <a:latin typeface="Times New Roman"/>
              <a:cs typeface="Times New Roman"/>
            </a:endParaRP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1845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1355</Words>
  <Application>Microsoft Office PowerPoint</Application>
  <PresentationFormat>Широкоэкранный</PresentationFormat>
  <Paragraphs>184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Галерея</vt:lpstr>
      <vt:lpstr>Презентация PowerPoint</vt:lpstr>
      <vt:lpstr>Презентация PowerPoint</vt:lpstr>
      <vt:lpstr>Презентация PowerPoint</vt:lpstr>
      <vt:lpstr>ПЛАН   РАБОТЫ  по повышению качества образования    Дорожная карта по устранению рисков недостаточной предметной и методической компетентности педагогических работников</vt:lpstr>
      <vt:lpstr>Дорожная карта по устранению риска низкой учебной мотивации обучающихся</vt:lpstr>
      <vt:lpstr>Дорожная карта по устранению риска высокой доли обучающихся с рисками учебной неуспешности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Пользователь</cp:lastModifiedBy>
  <cp:revision>72</cp:revision>
  <dcterms:created xsi:type="dcterms:W3CDTF">2022-02-01T23:57:05Z</dcterms:created>
  <dcterms:modified xsi:type="dcterms:W3CDTF">2022-02-02T00:26:49Z</dcterms:modified>
</cp:coreProperties>
</file>