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48"/>
  </p:notesMasterIdLst>
  <p:sldIdLst>
    <p:sldId id="264" r:id="rId2"/>
    <p:sldId id="317" r:id="rId3"/>
    <p:sldId id="326" r:id="rId4"/>
    <p:sldId id="325" r:id="rId5"/>
    <p:sldId id="324" r:id="rId6"/>
    <p:sldId id="328" r:id="rId7"/>
    <p:sldId id="327" r:id="rId8"/>
    <p:sldId id="321" r:id="rId9"/>
    <p:sldId id="329" r:id="rId10"/>
    <p:sldId id="330" r:id="rId11"/>
    <p:sldId id="331" r:id="rId12"/>
    <p:sldId id="332" r:id="rId13"/>
    <p:sldId id="333" r:id="rId14"/>
    <p:sldId id="334" r:id="rId15"/>
    <p:sldId id="335" r:id="rId16"/>
    <p:sldId id="336" r:id="rId17"/>
    <p:sldId id="337" r:id="rId18"/>
    <p:sldId id="293" r:id="rId19"/>
    <p:sldId id="294" r:id="rId20"/>
    <p:sldId id="295" r:id="rId21"/>
    <p:sldId id="338" r:id="rId22"/>
    <p:sldId id="339" r:id="rId23"/>
    <p:sldId id="340" r:id="rId24"/>
    <p:sldId id="303" r:id="rId25"/>
    <p:sldId id="299" r:id="rId26"/>
    <p:sldId id="300" r:id="rId27"/>
    <p:sldId id="364" r:id="rId28"/>
    <p:sldId id="347" r:id="rId29"/>
    <p:sldId id="348" r:id="rId30"/>
    <p:sldId id="350" r:id="rId31"/>
    <p:sldId id="349" r:id="rId32"/>
    <p:sldId id="270" r:id="rId33"/>
    <p:sldId id="351" r:id="rId34"/>
    <p:sldId id="341" r:id="rId35"/>
    <p:sldId id="354" r:id="rId36"/>
    <p:sldId id="355" r:id="rId37"/>
    <p:sldId id="365" r:id="rId38"/>
    <p:sldId id="369" r:id="rId39"/>
    <p:sldId id="356" r:id="rId40"/>
    <p:sldId id="357" r:id="rId41"/>
    <p:sldId id="358" r:id="rId42"/>
    <p:sldId id="359" r:id="rId43"/>
    <p:sldId id="342" r:id="rId44"/>
    <p:sldId id="366" r:id="rId45"/>
    <p:sldId id="360" r:id="rId46"/>
    <p:sldId id="368" r:id="rId47"/>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Раздел по умолчанию" id="{DC226421-5B92-4FC1-88BF-2EDC39241445}">
          <p14:sldIdLst>
            <p14:sldId id="264"/>
            <p14:sldId id="317"/>
            <p14:sldId id="326"/>
            <p14:sldId id="325"/>
            <p14:sldId id="324"/>
            <p14:sldId id="328"/>
            <p14:sldId id="327"/>
            <p14:sldId id="321"/>
            <p14:sldId id="329"/>
          </p14:sldIdLst>
        </p14:section>
        <p14:section name="Раздел без заголовка" id="{C98ED6B5-BCDF-422E-90E6-A449445155B5}">
          <p14:sldIdLst>
            <p14:sldId id="330"/>
            <p14:sldId id="331"/>
            <p14:sldId id="332"/>
            <p14:sldId id="333"/>
            <p14:sldId id="334"/>
            <p14:sldId id="335"/>
            <p14:sldId id="336"/>
            <p14:sldId id="337"/>
            <p14:sldId id="293"/>
            <p14:sldId id="294"/>
            <p14:sldId id="295"/>
            <p14:sldId id="338"/>
            <p14:sldId id="339"/>
            <p14:sldId id="340"/>
            <p14:sldId id="303"/>
            <p14:sldId id="299"/>
            <p14:sldId id="300"/>
            <p14:sldId id="364"/>
            <p14:sldId id="347"/>
            <p14:sldId id="348"/>
            <p14:sldId id="350"/>
            <p14:sldId id="349"/>
            <p14:sldId id="270"/>
            <p14:sldId id="351"/>
            <p14:sldId id="341"/>
            <p14:sldId id="354"/>
            <p14:sldId id="355"/>
            <p14:sldId id="365"/>
            <p14:sldId id="369"/>
            <p14:sldId id="356"/>
            <p14:sldId id="357"/>
            <p14:sldId id="358"/>
            <p14:sldId id="359"/>
            <p14:sldId id="342"/>
            <p14:sldId id="366"/>
            <p14:sldId id="360"/>
            <p14:sldId id="368"/>
          </p14:sldIdLst>
        </p14:section>
        <p14:section name="Раздел без заголовка" id="{178CAE39-D1B6-4718-92A5-A3505EB47243}">
          <p14:sldIdLst/>
        </p14:section>
      </p14:section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583" autoAdjust="0"/>
    <p:restoredTop sz="94556" autoAdjust="0"/>
  </p:normalViewPr>
  <p:slideViewPr>
    <p:cSldViewPr>
      <p:cViewPr varScale="1">
        <p:scale>
          <a:sx n="81" d="100"/>
          <a:sy n="81" d="100"/>
        </p:scale>
        <p:origin x="-1056" y="-90"/>
      </p:cViewPr>
      <p:guideLst>
        <p:guide orient="horz" pos="2160"/>
        <p:guide pos="2880"/>
      </p:guideLst>
    </p:cSldViewPr>
  </p:slideViewPr>
  <p:notesTextViewPr>
    <p:cViewPr>
      <p:scale>
        <a:sx n="1" d="1"/>
        <a:sy n="1" d="1"/>
      </p:scale>
      <p:origin x="0" y="0"/>
    </p:cViewPr>
  </p:notesTextViewPr>
  <p:sorterViewPr>
    <p:cViewPr>
      <p:scale>
        <a:sx n="100" d="100"/>
        <a:sy n="100" d="100"/>
      </p:scale>
      <p:origin x="0" y="2604"/>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C1F1652-0A14-4D3D-8B2E-EE8F6CB33F73}" type="datetimeFigureOut">
              <a:rPr lang="ru-RU" smtClean="0"/>
              <a:t>13.12.2022</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01976CA-717B-462A-870F-3C69CB068583}" type="slidenum">
              <a:rPr lang="ru-RU" smtClean="0"/>
              <a:t>‹#›</a:t>
            </a:fld>
            <a:endParaRPr lang="ru-RU"/>
          </a:p>
        </p:txBody>
      </p:sp>
    </p:spTree>
    <p:extLst>
      <p:ext uri="{BB962C8B-B14F-4D97-AF65-F5344CB8AC3E}">
        <p14:creationId xmlns:p14="http://schemas.microsoft.com/office/powerpoint/2010/main" val="275053683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8" name="Заголовок 7"/>
          <p:cNvSpPr>
            <a:spLocks noGrp="1"/>
          </p:cNvSpPr>
          <p:nvPr>
            <p:ph type="ctrTitle"/>
          </p:nvPr>
        </p:nvSpPr>
        <p:spPr>
          <a:xfrm>
            <a:off x="422030" y="1371600"/>
            <a:ext cx="8229600" cy="1828800"/>
          </a:xfrm>
        </p:spPr>
        <p:txBody>
          <a:bodyPr vert="horz" lIns="45720" tIns="0" rIns="45720" bIns="0" anchor="b">
            <a:normAutofit/>
            <a:scene3d>
              <a:camera prst="orthographicFront"/>
              <a:lightRig rig="soft" dir="t">
                <a:rot lat="0" lon="0" rev="17220000"/>
              </a:lightRig>
            </a:scene3d>
            <a:sp3d prstMaterial="softEdge">
              <a:bevelT w="38100" h="38100"/>
            </a:sp3d>
          </a:bodyPr>
          <a:lstStyle>
            <a:lvl1pPr>
              <a:defRPr sz="4800" b="1" cap="all"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27000" dist="200000" dir="2700000" algn="tl" rotWithShape="0">
                    <a:srgbClr val="000000">
                      <a:alpha val="30000"/>
                    </a:srgbClr>
                  </a:outerShdw>
                </a:effectLst>
              </a:defRPr>
            </a:lvl1pPr>
          </a:lstStyle>
          <a:p>
            <a:r>
              <a:rPr kumimoji="0" lang="ru-RU" smtClean="0"/>
              <a:t>Образец заголовка</a:t>
            </a:r>
            <a:endParaRPr kumimoji="0" lang="en-US"/>
          </a:p>
        </p:txBody>
      </p:sp>
      <p:sp>
        <p:nvSpPr>
          <p:cNvPr id="28" name="Дата 27"/>
          <p:cNvSpPr>
            <a:spLocks noGrp="1"/>
          </p:cNvSpPr>
          <p:nvPr>
            <p:ph type="dt" sz="half" idx="10"/>
          </p:nvPr>
        </p:nvSpPr>
        <p:spPr/>
        <p:txBody>
          <a:bodyPr/>
          <a:lstStyle/>
          <a:p>
            <a:fld id="{2F5FAEBE-3BBE-446C-BFF0-E2D6245C3331}" type="datetimeFigureOut">
              <a:rPr lang="ru-RU" smtClean="0"/>
              <a:t>13.12.2022</a:t>
            </a:fld>
            <a:endParaRPr lang="ru-RU"/>
          </a:p>
        </p:txBody>
      </p:sp>
      <p:sp>
        <p:nvSpPr>
          <p:cNvPr id="17" name="Нижний колонтитул 16"/>
          <p:cNvSpPr>
            <a:spLocks noGrp="1"/>
          </p:cNvSpPr>
          <p:nvPr>
            <p:ph type="ftr" sz="quarter" idx="11"/>
          </p:nvPr>
        </p:nvSpPr>
        <p:spPr/>
        <p:txBody>
          <a:bodyPr/>
          <a:lstStyle/>
          <a:p>
            <a:endParaRPr lang="ru-RU"/>
          </a:p>
        </p:txBody>
      </p:sp>
      <p:sp>
        <p:nvSpPr>
          <p:cNvPr id="29" name="Номер слайда 28"/>
          <p:cNvSpPr>
            <a:spLocks noGrp="1"/>
          </p:cNvSpPr>
          <p:nvPr>
            <p:ph type="sldNum" sz="quarter" idx="12"/>
          </p:nvPr>
        </p:nvSpPr>
        <p:spPr/>
        <p:txBody>
          <a:bodyPr/>
          <a:lstStyle/>
          <a:p>
            <a:fld id="{3D804296-D9CA-426E-BE50-BBA18197C8C0}" type="slidenum">
              <a:rPr lang="ru-RU" smtClean="0"/>
              <a:t>‹#›</a:t>
            </a:fld>
            <a:endParaRPr lang="ru-RU"/>
          </a:p>
        </p:txBody>
      </p:sp>
      <p:sp>
        <p:nvSpPr>
          <p:cNvPr id="9" name="Подзаголовок 8"/>
          <p:cNvSpPr>
            <a:spLocks noGrp="1"/>
          </p:cNvSpPr>
          <p:nvPr>
            <p:ph type="subTitle" idx="1"/>
          </p:nvPr>
        </p:nvSpPr>
        <p:spPr>
          <a:xfrm>
            <a:off x="1371600" y="3331698"/>
            <a:ext cx="6400800" cy="1752600"/>
          </a:xfrm>
        </p:spPr>
        <p:txBody>
          <a:bodyPr/>
          <a:lstStyle>
            <a:lvl1pPr marL="0" indent="0" algn="ct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ru-RU" smtClean="0"/>
              <a:t>Образец подзаголовка</a:t>
            </a:r>
            <a:endParaRPr kumimoji="0"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2F5FAEBE-3BBE-446C-BFF0-E2D6245C3331}" type="datetimeFigureOut">
              <a:rPr lang="ru-RU" smtClean="0"/>
              <a:t>13.12.2022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3D804296-D9CA-426E-BE50-BBA18197C8C0}" type="slidenum">
              <a:rPr lang="ru-RU" smtClean="0"/>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2F5FAEBE-3BBE-446C-BFF0-E2D6245C3331}" type="datetimeFigureOut">
              <a:rPr lang="ru-RU" smtClean="0"/>
              <a:t>13.12.2022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3D804296-D9CA-426E-BE50-BBA18197C8C0}" type="slidenum">
              <a:rPr lang="ru-RU" smtClean="0"/>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Объект 2"/>
          <p:cNvSpPr>
            <a:spLocks noGrp="1"/>
          </p:cNvSpPr>
          <p:nvPr>
            <p:ph idx="1"/>
          </p:nvPr>
        </p:nvSpPr>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2F5FAEBE-3BBE-446C-BFF0-E2D6245C3331}" type="datetimeFigureOut">
              <a:rPr lang="ru-RU" smtClean="0"/>
              <a:t>13.12.2022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3D804296-D9CA-426E-BE50-BBA18197C8C0}" type="slidenum">
              <a:rPr lang="ru-RU" smtClean="0"/>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bg>
      <p:bgRef idx="1003">
        <a:schemeClr val="bg2"/>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600200" y="609600"/>
            <a:ext cx="7086600" cy="1828800"/>
          </a:xfrm>
        </p:spPr>
        <p:txBody>
          <a:bodyPr vert="horz" bIns="0" anchor="b">
            <a:noAutofit/>
            <a:scene3d>
              <a:camera prst="orthographicFront"/>
              <a:lightRig rig="soft" dir="t">
                <a:rot lat="0" lon="0" rev="17220000"/>
              </a:lightRig>
            </a:scene3d>
            <a:sp3d prstMaterial="softEdge">
              <a:bevelT w="38100" h="38100"/>
              <a:contourClr>
                <a:schemeClr val="tx2">
                  <a:shade val="50000"/>
                </a:schemeClr>
              </a:contourClr>
            </a:sp3d>
          </a:bodyPr>
          <a:lstStyle>
            <a:lvl1pPr algn="l" rtl="0">
              <a:spcBef>
                <a:spcPct val="0"/>
              </a:spcBef>
              <a:buNone/>
              <a:defRPr sz="4800" b="1" cap="none" baseline="0">
                <a:ln w="6350">
                  <a:noFill/>
                </a:ln>
                <a:solidFill>
                  <a:schemeClr val="accent1">
                    <a:tint val="90000"/>
                    <a:satMod val="120000"/>
                  </a:schemeClr>
                </a:solidFill>
                <a:effectLst>
                  <a:outerShdw blurRad="114300" dist="101600" dir="2700000" algn="tl" rotWithShape="0">
                    <a:srgbClr val="000000">
                      <a:alpha val="40000"/>
                    </a:srgbClr>
                  </a:outerShdw>
                </a:effectLst>
                <a:latin typeface="+mj-lt"/>
                <a:ea typeface="+mj-ea"/>
                <a:cs typeface="+mj-cs"/>
              </a:defRPr>
            </a:lvl1pPr>
          </a:lstStyle>
          <a:p>
            <a:r>
              <a:rPr kumimoji="0" lang="ru-RU" smtClean="0"/>
              <a:t>Образец заголовка</a:t>
            </a:r>
            <a:endParaRPr kumimoji="0" lang="en-US"/>
          </a:p>
        </p:txBody>
      </p:sp>
      <p:sp>
        <p:nvSpPr>
          <p:cNvPr id="3" name="Текст 2"/>
          <p:cNvSpPr>
            <a:spLocks noGrp="1"/>
          </p:cNvSpPr>
          <p:nvPr>
            <p:ph type="body" idx="1"/>
          </p:nvPr>
        </p:nvSpPr>
        <p:spPr>
          <a:xfrm>
            <a:off x="1600200" y="2507786"/>
            <a:ext cx="7086600" cy="1509712"/>
          </a:xfrm>
        </p:spPr>
        <p:txBody>
          <a:bodyPr anchor="t"/>
          <a:lstStyle>
            <a:lvl1pPr marL="73152" indent="0" algn="l">
              <a:buNone/>
              <a:defRPr sz="20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ru-RU" smtClean="0"/>
              <a:t>Образец текста</a:t>
            </a:r>
          </a:p>
        </p:txBody>
      </p:sp>
      <p:sp>
        <p:nvSpPr>
          <p:cNvPr id="4" name="Дата 3"/>
          <p:cNvSpPr>
            <a:spLocks noGrp="1"/>
          </p:cNvSpPr>
          <p:nvPr>
            <p:ph type="dt" sz="half" idx="10"/>
          </p:nvPr>
        </p:nvSpPr>
        <p:spPr/>
        <p:txBody>
          <a:bodyPr/>
          <a:lstStyle/>
          <a:p>
            <a:fld id="{2F5FAEBE-3BBE-446C-BFF0-E2D6245C3331}" type="datetimeFigureOut">
              <a:rPr lang="ru-RU" smtClean="0"/>
              <a:t>13.12.2022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a:xfrm>
            <a:off x="7924800" y="6416675"/>
            <a:ext cx="762000" cy="365125"/>
          </a:xfrm>
        </p:spPr>
        <p:txBody>
          <a:bodyPr/>
          <a:lstStyle/>
          <a:p>
            <a:fld id="{3D804296-D9CA-426E-BE50-BBA18197C8C0}" type="slidenum">
              <a:rPr lang="ru-RU" smtClean="0"/>
              <a:t>‹#›</a:t>
            </a:fld>
            <a:endParaRPr lang="ru-RU"/>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Объект 2"/>
          <p:cNvSpPr>
            <a:spLocks noGrp="1"/>
          </p:cNvSpPr>
          <p:nvPr>
            <p:ph sz="half" idx="1"/>
          </p:nvPr>
        </p:nvSpPr>
        <p:spPr>
          <a:xfrm>
            <a:off x="457200" y="1600200"/>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Объект 3"/>
          <p:cNvSpPr>
            <a:spLocks noGrp="1"/>
          </p:cNvSpPr>
          <p:nvPr>
            <p:ph sz="half" idx="2"/>
          </p:nvPr>
        </p:nvSpPr>
        <p:spPr>
          <a:xfrm>
            <a:off x="4648200" y="1600200"/>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p>
            <a:fld id="{2F5FAEBE-3BBE-446C-BFF0-E2D6245C3331}" type="datetimeFigureOut">
              <a:rPr lang="ru-RU" smtClean="0"/>
              <a:t>13.12.2022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3D804296-D9CA-426E-BE50-BBA18197C8C0}" type="slidenum">
              <a:rPr lang="ru-RU" smtClean="0"/>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8229600" cy="1143000"/>
          </a:xfrm>
        </p:spPr>
        <p:txBody>
          <a:bodyPr anchor="ctr"/>
          <a:lstStyle>
            <a:lvl1pPr>
              <a:defRPr/>
            </a:lvl1pPr>
          </a:lstStyle>
          <a:p>
            <a:r>
              <a:rPr kumimoji="0" lang="ru-RU" smtClean="0"/>
              <a:t>Образец заголовка</a:t>
            </a:r>
            <a:endParaRPr kumimoji="0" lang="en-US"/>
          </a:p>
        </p:txBody>
      </p:sp>
      <p:sp>
        <p:nvSpPr>
          <p:cNvPr id="3" name="Текст 2"/>
          <p:cNvSpPr>
            <a:spLocks noGrp="1"/>
          </p:cNvSpPr>
          <p:nvPr>
            <p:ph type="body" idx="1"/>
          </p:nvPr>
        </p:nvSpPr>
        <p:spPr>
          <a:xfrm>
            <a:off x="457200" y="1535112"/>
            <a:ext cx="4040188" cy="750887"/>
          </a:xfrm>
        </p:spPr>
        <p:txBody>
          <a:bodyPr anchor="ctr"/>
          <a:lstStyle>
            <a:lvl1pPr marL="0" indent="0">
              <a:buNone/>
              <a:defRPr sz="2400" b="0" cap="all" baseline="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4" name="Текст 3"/>
          <p:cNvSpPr>
            <a:spLocks noGrp="1"/>
          </p:cNvSpPr>
          <p:nvPr>
            <p:ph type="body" sz="half" idx="3"/>
          </p:nvPr>
        </p:nvSpPr>
        <p:spPr>
          <a:xfrm>
            <a:off x="4645025" y="1535112"/>
            <a:ext cx="4041775" cy="750887"/>
          </a:xfrm>
        </p:spPr>
        <p:txBody>
          <a:bodyPr anchor="ctr"/>
          <a:lstStyle>
            <a:lvl1pPr marL="0" indent="0">
              <a:buNone/>
              <a:defRPr sz="2400" b="0" cap="all" baseline="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5" name="Объект 4"/>
          <p:cNvSpPr>
            <a:spLocks noGrp="1"/>
          </p:cNvSpPr>
          <p:nvPr>
            <p:ph sz="quarter" idx="2"/>
          </p:nvPr>
        </p:nvSpPr>
        <p:spPr>
          <a:xfrm>
            <a:off x="457200" y="2362200"/>
            <a:ext cx="4040188" cy="3763963"/>
          </a:xfrm>
        </p:spPr>
        <p:txBody>
          <a:bodyPr/>
          <a:lstStyle>
            <a:lvl1pPr>
              <a:defRPr sz="24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6" name="Объект 5"/>
          <p:cNvSpPr>
            <a:spLocks noGrp="1"/>
          </p:cNvSpPr>
          <p:nvPr>
            <p:ph sz="quarter" idx="4"/>
          </p:nvPr>
        </p:nvSpPr>
        <p:spPr>
          <a:xfrm>
            <a:off x="4645025" y="2362200"/>
            <a:ext cx="4041775" cy="3763963"/>
          </a:xfrm>
        </p:spPr>
        <p:txBody>
          <a:bodyPr/>
          <a:lstStyle>
            <a:lvl1pPr>
              <a:defRPr sz="24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7" name="Дата 6"/>
          <p:cNvSpPr>
            <a:spLocks noGrp="1"/>
          </p:cNvSpPr>
          <p:nvPr>
            <p:ph type="dt" sz="half" idx="10"/>
          </p:nvPr>
        </p:nvSpPr>
        <p:spPr/>
        <p:txBody>
          <a:bodyPr/>
          <a:lstStyle/>
          <a:p>
            <a:fld id="{2F5FAEBE-3BBE-446C-BFF0-E2D6245C3331}" type="datetimeFigureOut">
              <a:rPr lang="ru-RU" smtClean="0"/>
              <a:t>13.12.2022</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3D804296-D9CA-426E-BE50-BBA18197C8C0}" type="slidenum">
              <a:rPr lang="ru-RU" smtClean="0"/>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Дата 2"/>
          <p:cNvSpPr>
            <a:spLocks noGrp="1"/>
          </p:cNvSpPr>
          <p:nvPr>
            <p:ph type="dt" sz="half" idx="10"/>
          </p:nvPr>
        </p:nvSpPr>
        <p:spPr/>
        <p:txBody>
          <a:bodyPr/>
          <a:lstStyle/>
          <a:p>
            <a:fld id="{2F5FAEBE-3BBE-446C-BFF0-E2D6245C3331}" type="datetimeFigureOut">
              <a:rPr lang="ru-RU" smtClean="0"/>
              <a:t>13.12.2022</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3D804296-D9CA-426E-BE50-BBA18197C8C0}" type="slidenum">
              <a:rPr lang="ru-RU" smtClean="0"/>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2F5FAEBE-3BBE-446C-BFF0-E2D6245C3331}" type="datetimeFigureOut">
              <a:rPr lang="ru-RU" smtClean="0"/>
              <a:t>13.12.2022</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3D804296-D9CA-426E-BE50-BBA18197C8C0}" type="slidenum">
              <a:rPr lang="ru-RU" smtClean="0"/>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vert="horz" anchor="b">
            <a:normAutofit/>
            <a:sp3d prstMaterial="softEdge"/>
          </a:bodyPr>
          <a:lstStyle>
            <a:lvl1pPr algn="l">
              <a:buNone/>
              <a:defRPr sz="2200" b="0">
                <a:ln w="6350">
                  <a:noFill/>
                </a:ln>
                <a:solidFill>
                  <a:schemeClr val="accent1">
                    <a:tint val="73000"/>
                    <a:satMod val="180000"/>
                  </a:schemeClr>
                </a:solidFill>
              </a:defRPr>
            </a:lvl1pPr>
          </a:lstStyle>
          <a:p>
            <a:r>
              <a:rPr kumimoji="0" lang="ru-RU" smtClean="0"/>
              <a:t>Образец заголовка</a:t>
            </a:r>
            <a:endParaRPr kumimoji="0" lang="en-US"/>
          </a:p>
        </p:txBody>
      </p:sp>
      <p:sp>
        <p:nvSpPr>
          <p:cNvPr id="3" name="Текст 2"/>
          <p:cNvSpPr>
            <a:spLocks noGrp="1"/>
          </p:cNvSpPr>
          <p:nvPr>
            <p:ph type="body" idx="2"/>
          </p:nvPr>
        </p:nvSpPr>
        <p:spPr>
          <a:xfrm>
            <a:off x="457200" y="1524000"/>
            <a:ext cx="3008313" cy="4602163"/>
          </a:xfrm>
        </p:spPr>
        <p:txBody>
          <a:bodyPr/>
          <a:lstStyle>
            <a:lvl1pPr marL="0"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ru-RU" smtClean="0"/>
              <a:t>Образец текста</a:t>
            </a:r>
          </a:p>
        </p:txBody>
      </p:sp>
      <p:sp>
        <p:nvSpPr>
          <p:cNvPr id="4" name="Объект 3"/>
          <p:cNvSpPr>
            <a:spLocks noGrp="1"/>
          </p:cNvSpPr>
          <p:nvPr>
            <p:ph sz="half" idx="1"/>
          </p:nvPr>
        </p:nvSpPr>
        <p:spPr>
          <a:xfrm>
            <a:off x="3575050" y="273050"/>
            <a:ext cx="5111750" cy="5853113"/>
          </a:xfrm>
        </p:spPr>
        <p:txBody>
          <a:bodyPr/>
          <a:lstStyle>
            <a:lvl1pPr>
              <a:defRPr sz="2600"/>
            </a:lvl1pPr>
            <a:lvl2pPr>
              <a:defRPr sz="2400"/>
            </a:lvl2pPr>
            <a:lvl3pPr>
              <a:defRPr sz="2200"/>
            </a:lvl3pPr>
            <a:lvl4pPr>
              <a:defRPr sz="20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p>
            <a:fld id="{2F5FAEBE-3BBE-446C-BFF0-E2D6245C3331}" type="datetimeFigureOut">
              <a:rPr lang="ru-RU" smtClean="0"/>
              <a:t>13.12.2022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3D804296-D9CA-426E-BE50-BBA18197C8C0}" type="slidenum">
              <a:rPr lang="ru-RU" smtClean="0"/>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828800" y="609600"/>
            <a:ext cx="5486400" cy="522288"/>
          </a:xfrm>
        </p:spPr>
        <p:txBody>
          <a:bodyPr lIns="45720" rIns="45720" bIns="0" anchor="b">
            <a:sp3d prstMaterial="softEdge"/>
          </a:bodyPr>
          <a:lstStyle>
            <a:lvl1pPr algn="ctr">
              <a:buNone/>
              <a:defRPr sz="2000" b="1"/>
            </a:lvl1pPr>
          </a:lstStyle>
          <a:p>
            <a:r>
              <a:rPr kumimoji="0" lang="ru-RU" smtClean="0"/>
              <a:t>Образец заголовка</a:t>
            </a:r>
            <a:endParaRPr kumimoji="0" lang="en-US"/>
          </a:p>
        </p:txBody>
      </p:sp>
      <p:sp>
        <p:nvSpPr>
          <p:cNvPr id="3" name="Рисунок 2"/>
          <p:cNvSpPr>
            <a:spLocks noGrp="1"/>
          </p:cNvSpPr>
          <p:nvPr>
            <p:ph type="pic" idx="1"/>
          </p:nvPr>
        </p:nvSpPr>
        <p:spPr>
          <a:xfrm>
            <a:off x="1828800" y="1831975"/>
            <a:ext cx="5486400" cy="3962400"/>
          </a:xfrm>
          <a:solidFill>
            <a:schemeClr val="bg2"/>
          </a:solidFill>
          <a:ln w="44450" cap="sq" cmpd="sng" algn="ctr">
            <a:solidFill>
              <a:srgbClr val="FFFFFF"/>
            </a:solidFill>
            <a:prstDash val="solid"/>
            <a:miter lim="800000"/>
          </a:ln>
          <a:effectLst>
            <a:outerShdw blurRad="190500" dist="228600" dir="2700000" sy="90000">
              <a:srgbClr val="000000">
                <a:alpha val="25000"/>
              </a:srgbClr>
            </a:outerShdw>
          </a:effectLst>
          <a:scene3d>
            <a:camera prst="orthographicFront">
              <a:rot lat="0" lon="0" rev="0"/>
            </a:camera>
            <a:lightRig rig="balanced" dir="tr">
              <a:rot lat="0" lon="0" rev="2700000"/>
            </a:lightRig>
          </a:scene3d>
          <a:sp3d prstMaterial="matte">
            <a:contourClr>
              <a:schemeClr val="tx2">
                <a:shade val="50000"/>
              </a:schemeClr>
            </a:contourClr>
          </a:sp3d>
        </p:spPr>
        <p:style>
          <a:lnRef idx="3">
            <a:schemeClr val="lt1"/>
          </a:lnRef>
          <a:fillRef idx="1">
            <a:schemeClr val="accent1"/>
          </a:fillRef>
          <a:effectRef idx="1">
            <a:schemeClr val="accent1"/>
          </a:effectRef>
          <a:fontRef idx="minor">
            <a:schemeClr val="lt1"/>
          </a:fontRef>
        </p:style>
        <p:txBody>
          <a:bodyPr anchor="t"/>
          <a:lstStyle>
            <a:lvl1pPr indent="0">
              <a:buNone/>
              <a:defRPr sz="3200"/>
            </a:lvl1pPr>
          </a:lstStyle>
          <a:p>
            <a:pPr marL="0" algn="l" rtl="0" eaLnBrk="1" latinLnBrk="0" hangingPunct="1"/>
            <a:r>
              <a:rPr kumimoji="0" lang="ru-RU" smtClean="0">
                <a:solidFill>
                  <a:schemeClr val="lt1"/>
                </a:solidFill>
                <a:latin typeface="+mn-lt"/>
                <a:ea typeface="+mn-ea"/>
                <a:cs typeface="+mn-cs"/>
              </a:rPr>
              <a:t>Вставка рисунка</a:t>
            </a:r>
            <a:endParaRPr kumimoji="0" lang="en-US" dirty="0">
              <a:solidFill>
                <a:schemeClr val="lt1"/>
              </a:solidFill>
              <a:latin typeface="+mn-lt"/>
              <a:ea typeface="+mn-ea"/>
              <a:cs typeface="+mn-cs"/>
            </a:endParaRPr>
          </a:p>
        </p:txBody>
      </p:sp>
      <p:sp>
        <p:nvSpPr>
          <p:cNvPr id="4" name="Текст 3"/>
          <p:cNvSpPr>
            <a:spLocks noGrp="1"/>
          </p:cNvSpPr>
          <p:nvPr>
            <p:ph type="body" sz="half" idx="2"/>
          </p:nvPr>
        </p:nvSpPr>
        <p:spPr>
          <a:xfrm>
            <a:off x="1828800" y="1166787"/>
            <a:ext cx="5486400" cy="530352"/>
          </a:xfrm>
        </p:spPr>
        <p:txBody>
          <a:bodyPr lIns="45720" tIns="45720" rIns="45720" anchor="t"/>
          <a:lstStyle>
            <a:lvl1pPr marL="0" indent="0" algn="ctr">
              <a:buNone/>
              <a:defRPr sz="1400"/>
            </a:lvl1pPr>
            <a:lvl2pPr>
              <a:defRPr sz="1200"/>
            </a:lvl2pPr>
            <a:lvl3pPr>
              <a:defRPr sz="1000"/>
            </a:lvl3pPr>
            <a:lvl4pPr>
              <a:defRPr sz="900"/>
            </a:lvl4pPr>
            <a:lvl5pPr>
              <a:defRPr sz="900"/>
            </a:lvl5pPr>
          </a:lstStyle>
          <a:p>
            <a:pPr lvl="0" eaLnBrk="1" latinLnBrk="0" hangingPunct="1"/>
            <a:r>
              <a:rPr kumimoji="0" lang="ru-RU" smtClean="0"/>
              <a:t>Образец текста</a:t>
            </a:r>
          </a:p>
        </p:txBody>
      </p:sp>
      <p:sp>
        <p:nvSpPr>
          <p:cNvPr id="5" name="Дата 4"/>
          <p:cNvSpPr>
            <a:spLocks noGrp="1"/>
          </p:cNvSpPr>
          <p:nvPr>
            <p:ph type="dt" sz="half" idx="10"/>
          </p:nvPr>
        </p:nvSpPr>
        <p:spPr/>
        <p:txBody>
          <a:bodyPr/>
          <a:lstStyle/>
          <a:p>
            <a:fld id="{2F5FAEBE-3BBE-446C-BFF0-E2D6245C3331}" type="datetimeFigureOut">
              <a:rPr lang="ru-RU" smtClean="0"/>
              <a:t>13.12.2022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3D804296-D9CA-426E-BE50-BBA18197C8C0}" type="slidenum">
              <a:rPr lang="ru-RU" smtClean="0"/>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2" name="Заголовок 21"/>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rot lat="0" lon="0" rev="16800000"/>
              </a:lightRig>
            </a:scene3d>
            <a:sp3d prstMaterial="softEdge">
              <a:bevelT w="38100" h="38100"/>
            </a:sp3d>
          </a:bodyPr>
          <a:lstStyle/>
          <a:p>
            <a:r>
              <a:rPr kumimoji="0" lang="ru-RU" smtClean="0"/>
              <a:t>Образец заголовка</a:t>
            </a:r>
            <a:endParaRPr kumimoji="0" lang="en-US"/>
          </a:p>
        </p:txBody>
      </p:sp>
      <p:sp>
        <p:nvSpPr>
          <p:cNvPr id="13" name="Текст 12"/>
          <p:cNvSpPr>
            <a:spLocks noGrp="1"/>
          </p:cNvSpPr>
          <p:nvPr>
            <p:ph type="body" idx="1"/>
          </p:nvPr>
        </p:nvSpPr>
        <p:spPr>
          <a:xfrm>
            <a:off x="457200" y="1600200"/>
            <a:ext cx="8229600" cy="4709160"/>
          </a:xfrm>
          <a:prstGeom prst="rect">
            <a:avLst/>
          </a:prstGeom>
        </p:spPr>
        <p:txBody>
          <a:bodyPr vert="horz">
            <a:normAutofit/>
          </a:bodyPr>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14" name="Дата 13"/>
          <p:cNvSpPr>
            <a:spLocks noGrp="1"/>
          </p:cNvSpPr>
          <p:nvPr>
            <p:ph type="dt" sz="half" idx="2"/>
          </p:nvPr>
        </p:nvSpPr>
        <p:spPr>
          <a:xfrm>
            <a:off x="457200" y="6416675"/>
            <a:ext cx="2133600" cy="365125"/>
          </a:xfrm>
          <a:prstGeom prst="rect">
            <a:avLst/>
          </a:prstGeom>
        </p:spPr>
        <p:txBody>
          <a:bodyPr vert="horz" anchor="b"/>
          <a:lstStyle>
            <a:lvl1pPr algn="l" eaLnBrk="1" latinLnBrk="0" hangingPunct="1">
              <a:defRPr kumimoji="0" sz="1200">
                <a:solidFill>
                  <a:schemeClr val="tx1">
                    <a:shade val="50000"/>
                  </a:schemeClr>
                </a:solidFill>
              </a:defRPr>
            </a:lvl1pPr>
          </a:lstStyle>
          <a:p>
            <a:fld id="{2F5FAEBE-3BBE-446C-BFF0-E2D6245C3331}" type="datetimeFigureOut">
              <a:rPr lang="ru-RU" smtClean="0"/>
              <a:t>13.12.2022</a:t>
            </a:fld>
            <a:endParaRPr lang="ru-RU"/>
          </a:p>
        </p:txBody>
      </p:sp>
      <p:sp>
        <p:nvSpPr>
          <p:cNvPr id="3" name="Нижний колонтитул 2"/>
          <p:cNvSpPr>
            <a:spLocks noGrp="1"/>
          </p:cNvSpPr>
          <p:nvPr>
            <p:ph type="ftr" sz="quarter" idx="3"/>
          </p:nvPr>
        </p:nvSpPr>
        <p:spPr>
          <a:xfrm>
            <a:off x="3124200" y="6416675"/>
            <a:ext cx="2895600" cy="365125"/>
          </a:xfrm>
          <a:prstGeom prst="rect">
            <a:avLst/>
          </a:prstGeom>
        </p:spPr>
        <p:txBody>
          <a:bodyPr vert="horz" anchor="b"/>
          <a:lstStyle>
            <a:lvl1pPr algn="ctr" eaLnBrk="1" latinLnBrk="0" hangingPunct="1">
              <a:defRPr kumimoji="0" sz="1200">
                <a:solidFill>
                  <a:schemeClr val="tx1">
                    <a:shade val="50000"/>
                  </a:schemeClr>
                </a:solidFill>
              </a:defRPr>
            </a:lvl1pPr>
          </a:lstStyle>
          <a:p>
            <a:endParaRPr lang="ru-RU"/>
          </a:p>
        </p:txBody>
      </p:sp>
      <p:sp>
        <p:nvSpPr>
          <p:cNvPr id="23" name="Номер слайда 22"/>
          <p:cNvSpPr>
            <a:spLocks noGrp="1"/>
          </p:cNvSpPr>
          <p:nvPr>
            <p:ph type="sldNum" sz="quarter" idx="4"/>
          </p:nvPr>
        </p:nvSpPr>
        <p:spPr>
          <a:xfrm>
            <a:off x="7924800" y="6416675"/>
            <a:ext cx="762000" cy="365125"/>
          </a:xfrm>
          <a:prstGeom prst="rect">
            <a:avLst/>
          </a:prstGeom>
        </p:spPr>
        <p:txBody>
          <a:bodyPr vert="horz" lIns="0" rIns="0" anchor="b"/>
          <a:lstStyle>
            <a:lvl1pPr algn="r" eaLnBrk="1" latinLnBrk="0" hangingPunct="1">
              <a:defRPr kumimoji="0" sz="1200">
                <a:solidFill>
                  <a:schemeClr val="tx1">
                    <a:shade val="50000"/>
                  </a:schemeClr>
                </a:solidFill>
              </a:defRPr>
            </a:lvl1pPr>
          </a:lstStyle>
          <a:p>
            <a:fld id="{3D804296-D9CA-426E-BE50-BBA18197C8C0}" type="slidenum">
              <a:rPr lang="ru-RU" smtClean="0"/>
              <a:t>‹#›</a:t>
            </a:fld>
            <a:endParaRPr lang="ru-RU"/>
          </a:p>
        </p:txBody>
      </p:sp>
    </p:spTree>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rtl="0" eaLnBrk="1" latinLnBrk="0" hangingPunct="1">
        <a:spcBef>
          <a:spcPct val="0"/>
        </a:spcBef>
        <a:buNone/>
        <a:defRPr kumimoji="0" sz="4100" b="1" kern="1200" cap="none"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14300" dist="101600" dir="2700000" algn="tl" rotWithShape="0">
              <a:srgbClr val="000000">
                <a:alpha val="40000"/>
              </a:srgbClr>
            </a:outerShdw>
          </a:effectLst>
          <a:latin typeface="+mj-lt"/>
          <a:ea typeface="+mj-ea"/>
          <a:cs typeface="+mj-cs"/>
        </a:defRPr>
      </a:lvl1pPr>
    </p:titleStyle>
    <p:bodyStyle>
      <a:lvl1pPr marL="548640" indent="-411480" algn="l" rtl="0" eaLnBrk="1" latinLnBrk="0" hangingPunct="1">
        <a:spcBef>
          <a:spcPct val="20000"/>
        </a:spcBef>
        <a:buClr>
          <a:schemeClr val="tx1">
            <a:shade val="95000"/>
          </a:schemeClr>
        </a:buClr>
        <a:buSzPct val="65000"/>
        <a:buFont typeface="Wingdings 2"/>
        <a:buChar char=""/>
        <a:defRPr kumimoji="0" sz="2800" kern="1200">
          <a:solidFill>
            <a:schemeClr val="tx1"/>
          </a:solidFill>
          <a:latin typeface="+mn-lt"/>
          <a:ea typeface="+mn-ea"/>
          <a:cs typeface="+mn-cs"/>
        </a:defRPr>
      </a:lvl1pPr>
      <a:lvl2pPr marL="868680" indent="-283464" algn="l" rtl="0" eaLnBrk="1" latinLnBrk="0" hangingPunct="1">
        <a:spcBef>
          <a:spcPct val="20000"/>
        </a:spcBef>
        <a:buClr>
          <a:schemeClr val="tx1"/>
        </a:buClr>
        <a:buSzPct val="80000"/>
        <a:buFont typeface="Wingdings 2"/>
        <a:buChar char=""/>
        <a:defRPr kumimoji="0" sz="2400" kern="1200">
          <a:solidFill>
            <a:schemeClr val="tx1"/>
          </a:solidFill>
          <a:latin typeface="+mn-lt"/>
          <a:ea typeface="+mn-ea"/>
          <a:cs typeface="+mn-cs"/>
        </a:defRPr>
      </a:lvl2pPr>
      <a:lvl3pPr marL="1133856" indent="-228600" algn="l" rtl="0" eaLnBrk="1" latinLnBrk="0" hangingPunct="1">
        <a:spcBef>
          <a:spcPct val="20000"/>
        </a:spcBef>
        <a:buClr>
          <a:schemeClr val="tx1"/>
        </a:buClr>
        <a:buSzPct val="95000"/>
        <a:buFont typeface="Wingdings"/>
        <a:buChar char=""/>
        <a:defRPr kumimoji="0" sz="2200" kern="1200">
          <a:solidFill>
            <a:schemeClr val="tx1"/>
          </a:solidFill>
          <a:latin typeface="+mn-lt"/>
          <a:ea typeface="+mn-ea"/>
          <a:cs typeface="+mn-cs"/>
        </a:defRPr>
      </a:lvl3pPr>
      <a:lvl4pPr marL="1353312" indent="-182880" algn="l" rtl="0" eaLnBrk="1" latinLnBrk="0" hangingPunct="1">
        <a:spcBef>
          <a:spcPct val="20000"/>
        </a:spcBef>
        <a:buClr>
          <a:schemeClr val="tx1"/>
        </a:buClr>
        <a:buSzPct val="100000"/>
        <a:buFont typeface="Wingdings 3"/>
        <a:buChar char=""/>
        <a:defRPr kumimoji="0" sz="2000" kern="1200">
          <a:solidFill>
            <a:schemeClr val="tx1"/>
          </a:solidFill>
          <a:latin typeface="+mn-lt"/>
          <a:ea typeface="+mn-ea"/>
          <a:cs typeface="+mn-cs"/>
        </a:defRPr>
      </a:lvl4pPr>
      <a:lvl5pPr marL="1545336" indent="-182880" algn="l" rtl="0" eaLnBrk="1" latinLnBrk="0" hangingPunct="1">
        <a:spcBef>
          <a:spcPct val="20000"/>
        </a:spcBef>
        <a:buClr>
          <a:schemeClr val="tx1"/>
        </a:buClr>
        <a:buFont typeface="Wingdings 2"/>
        <a:buChar char=""/>
        <a:defRPr kumimoji="0" sz="2000" kern="1200">
          <a:solidFill>
            <a:schemeClr val="tx1"/>
          </a:solidFill>
          <a:latin typeface="+mn-lt"/>
          <a:ea typeface="+mn-ea"/>
          <a:cs typeface="+mn-cs"/>
        </a:defRPr>
      </a:lvl5pPr>
      <a:lvl6pPr marL="1764792" indent="-182880" algn="l" rtl="0" eaLnBrk="1" latinLnBrk="0" hangingPunct="1">
        <a:spcBef>
          <a:spcPct val="20000"/>
        </a:spcBef>
        <a:buClr>
          <a:schemeClr val="tx1"/>
        </a:buClr>
        <a:buFont typeface="Wingdings 3"/>
        <a:buChar char=""/>
        <a:defRPr kumimoji="0" sz="1800" kern="1200">
          <a:solidFill>
            <a:schemeClr val="tx1"/>
          </a:solidFill>
          <a:latin typeface="+mn-lt"/>
          <a:ea typeface="+mn-ea"/>
          <a:cs typeface="+mn-cs"/>
        </a:defRPr>
      </a:lvl6pPr>
      <a:lvl7pPr marL="1965960" indent="-182880" algn="l" rtl="0" eaLnBrk="1" latinLnBrk="0" hangingPunct="1">
        <a:spcBef>
          <a:spcPct val="20000"/>
        </a:spcBef>
        <a:buClr>
          <a:schemeClr val="tx1"/>
        </a:buClr>
        <a:buFont typeface="Wingdings 2"/>
        <a:buChar char=""/>
        <a:defRPr kumimoji="0" sz="1600" kern="1200">
          <a:solidFill>
            <a:schemeClr val="tx1"/>
          </a:solidFill>
          <a:latin typeface="+mn-lt"/>
          <a:ea typeface="+mn-ea"/>
          <a:cs typeface="+mn-cs"/>
        </a:defRPr>
      </a:lvl7pPr>
      <a:lvl8pPr marL="2167128" indent="-182880" algn="l" rtl="0" eaLnBrk="1" latinLnBrk="0" hangingPunct="1">
        <a:spcBef>
          <a:spcPct val="20000"/>
        </a:spcBef>
        <a:buClr>
          <a:schemeClr val="tx1"/>
        </a:buClr>
        <a:buFont typeface="Wingdings 2"/>
        <a:buChar char=""/>
        <a:defRPr kumimoji="0" sz="1400" kern="1200">
          <a:solidFill>
            <a:schemeClr val="tx1"/>
          </a:solidFill>
          <a:latin typeface="+mn-lt"/>
          <a:ea typeface="+mn-ea"/>
          <a:cs typeface="+mn-cs"/>
        </a:defRPr>
      </a:lvl8pPr>
      <a:lvl9pPr marL="2368296" indent="-182880" algn="l" rtl="0" eaLnBrk="1" latinLnBrk="0" hangingPunct="1">
        <a:spcBef>
          <a:spcPct val="20000"/>
        </a:spcBef>
        <a:buClr>
          <a:schemeClr val="tx1"/>
        </a:buClr>
        <a:buFont typeface="Wingdings 2"/>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hyperlink" Target="https://myslide.ru/documents_7/d92dd23642b1900c12fcfe381d769804/img4.jpg" TargetMode="External"/><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6.xml"/></Relationships>
</file>

<file path=ppt/slides/_rels/slide44.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hyperlink" Target="https://myslide.ru/documents_7/d92dd23642b1900c12fcfe381d769804/img4.jpg" TargetMode="External"/><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sz="4800" dirty="0" smtClean="0"/>
              <a:t>Зачем мы носим маски</a:t>
            </a:r>
            <a:endParaRPr lang="ru-RU" sz="4800" dirty="0"/>
          </a:p>
        </p:txBody>
      </p:sp>
      <p:sp>
        <p:nvSpPr>
          <p:cNvPr id="3" name="Объект 2"/>
          <p:cNvSpPr>
            <a:spLocks noGrp="1"/>
          </p:cNvSpPr>
          <p:nvPr>
            <p:ph idx="1"/>
          </p:nvPr>
        </p:nvSpPr>
        <p:spPr>
          <a:xfrm>
            <a:off x="453788" y="1600200"/>
            <a:ext cx="8229600" cy="4709160"/>
          </a:xfrm>
        </p:spPr>
        <p:txBody>
          <a:bodyPr/>
          <a:lstStyle/>
          <a:p>
            <a:pPr marL="137160" indent="0">
              <a:buNone/>
            </a:pPr>
            <a:r>
              <a:rPr lang="ru-RU" dirty="0" smtClean="0"/>
              <a:t>МБОУ ООШ с. </a:t>
            </a:r>
            <a:r>
              <a:rPr lang="ru-RU" dirty="0" err="1" smtClean="0"/>
              <a:t>Руновка</a:t>
            </a:r>
            <a:endParaRPr lang="ru-RU" dirty="0" smtClean="0"/>
          </a:p>
          <a:p>
            <a:pPr marL="137160" indent="0">
              <a:buNone/>
            </a:pPr>
            <a:r>
              <a:rPr lang="ru-RU" dirty="0" smtClean="0"/>
              <a:t>Выполнила : ученица  7-го класса </a:t>
            </a:r>
          </a:p>
          <a:p>
            <a:pPr marL="137160" indent="0">
              <a:buNone/>
            </a:pPr>
            <a:r>
              <a:rPr lang="ru-RU" dirty="0" smtClean="0"/>
              <a:t>Черная Варвара.</a:t>
            </a:r>
            <a:endParaRPr lang="ru-RU" dirty="0"/>
          </a:p>
        </p:txBody>
      </p:sp>
      <p:pic>
        <p:nvPicPr>
          <p:cNvPr id="5122" name="Picture 2" descr="C:\Users\user\AppData\Local\Microsoft\Windows\Temporary Internet Files\Content.IE5\WVI7LS8I\220px-A_surgical_mask_(2017)[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524250" y="3428999"/>
            <a:ext cx="2095500" cy="15716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4966313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https://www.pravmir.ru/wp-content/uploads/2020/06/progylki_denisov9-936x560.jpg"/>
          <p:cNvPicPr/>
          <p:nvPr/>
        </p:nvPicPr>
        <p:blipFill>
          <a:blip r:embed="rId2">
            <a:extLst>
              <a:ext uri="{28A0092B-C50C-407E-A947-70E740481C1C}">
                <a14:useLocalDpi xmlns:a14="http://schemas.microsoft.com/office/drawing/2010/main" val="0"/>
              </a:ext>
            </a:extLst>
          </a:blip>
          <a:srcRect/>
          <a:stretch>
            <a:fillRect/>
          </a:stretch>
        </p:blipFill>
        <p:spPr bwMode="auto">
          <a:xfrm>
            <a:off x="114300" y="762000"/>
            <a:ext cx="8915400" cy="5334000"/>
          </a:xfrm>
          <a:prstGeom prst="rect">
            <a:avLst/>
          </a:prstGeom>
          <a:noFill/>
          <a:ln>
            <a:noFill/>
          </a:ln>
        </p:spPr>
      </p:pic>
    </p:spTree>
    <p:extLst>
      <p:ext uri="{BB962C8B-B14F-4D97-AF65-F5344CB8AC3E}">
        <p14:creationId xmlns:p14="http://schemas.microsoft.com/office/powerpoint/2010/main" val="21592675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2051720" y="260648"/>
            <a:ext cx="4572000" cy="6124754"/>
          </a:xfrm>
          <a:prstGeom prst="rect">
            <a:avLst/>
          </a:prstGeom>
        </p:spPr>
        <p:txBody>
          <a:bodyPr>
            <a:spAutoFit/>
          </a:bodyPr>
          <a:lstStyle/>
          <a:p>
            <a:r>
              <a:rPr lang="ru-RU" dirty="0"/>
              <a:t>«</a:t>
            </a:r>
            <a:r>
              <a:rPr lang="ru-RU" sz="2800" dirty="0"/>
              <a:t>Я в ней задыхаюсь», «так мы дышим углекислым газом», «да они вообще не помогают» — интернет наводнили мифы о масках. Но как врачи проводят в маске по 12 часов без вреда для здоровья, почему ткань не пропускает вирус и кого мы защищаем на самом деле — себя или окружающих? Все это «</a:t>
            </a:r>
            <a:r>
              <a:rPr lang="ru-RU" sz="2800" dirty="0" err="1"/>
              <a:t>Правмир</a:t>
            </a:r>
            <a:r>
              <a:rPr lang="ru-RU" sz="2800" dirty="0"/>
              <a:t>» обсудил с врачом-пульмонологом Василием </a:t>
            </a:r>
            <a:r>
              <a:rPr lang="ru-RU" sz="2800" dirty="0" err="1"/>
              <a:t>Штабницким</a:t>
            </a:r>
            <a:r>
              <a:rPr lang="ru-RU" dirty="0"/>
              <a:t>. </a:t>
            </a:r>
          </a:p>
        </p:txBody>
      </p:sp>
    </p:spTree>
    <p:extLst>
      <p:ext uri="{BB962C8B-B14F-4D97-AF65-F5344CB8AC3E}">
        <p14:creationId xmlns:p14="http://schemas.microsoft.com/office/powerpoint/2010/main" val="217155569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2286000" y="2551837"/>
            <a:ext cx="4572000" cy="3046988"/>
          </a:xfrm>
          <a:prstGeom prst="rect">
            <a:avLst/>
          </a:prstGeom>
        </p:spPr>
        <p:txBody>
          <a:bodyPr>
            <a:spAutoFit/>
          </a:bodyPr>
          <a:lstStyle/>
          <a:p>
            <a:r>
              <a:rPr lang="ru-RU" sz="2400" b="1" dirty="0"/>
              <a:t>— Может ли от ношения маски развиваться гипоксия? Человек может задохнуться?</a:t>
            </a:r>
            <a:endParaRPr lang="ru-RU" sz="2400" dirty="0"/>
          </a:p>
          <a:p>
            <a:r>
              <a:rPr lang="ru-RU" sz="2400" dirty="0"/>
              <a:t>— Такого быть не может по той причине, что маска проницаема. Маска — это не целлофановый пакет, поэтому проблем здесь быть не должно</a:t>
            </a:r>
            <a:r>
              <a:rPr lang="ru-RU" dirty="0"/>
              <a:t>.</a:t>
            </a:r>
          </a:p>
        </p:txBody>
      </p:sp>
    </p:spTree>
    <p:extLst>
      <p:ext uri="{BB962C8B-B14F-4D97-AF65-F5344CB8AC3E}">
        <p14:creationId xmlns:p14="http://schemas.microsoft.com/office/powerpoint/2010/main" val="422400481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2286000" y="1582341"/>
            <a:ext cx="4572000" cy="3693319"/>
          </a:xfrm>
          <a:prstGeom prst="rect">
            <a:avLst/>
          </a:prstGeom>
        </p:spPr>
        <p:txBody>
          <a:bodyPr>
            <a:spAutoFit/>
          </a:bodyPr>
          <a:lstStyle/>
          <a:p>
            <a:r>
              <a:rPr lang="ru-RU" b="1" dirty="0"/>
              <a:t>— Если болеешь, то в маске дышишь своими бактериями, что усугубляет течение болезни?</a:t>
            </a:r>
            <a:endParaRPr lang="ru-RU" dirty="0"/>
          </a:p>
          <a:p>
            <a:r>
              <a:rPr lang="ru-RU" dirty="0"/>
              <a:t>— Вряд ли. Мы же чистим зубы той же зубной щеткой, на которой живут бактерии из нашего рта. Аналогичная ситуация с маской.</a:t>
            </a:r>
          </a:p>
          <a:p>
            <a:r>
              <a:rPr lang="ru-RU" dirty="0"/>
              <a:t>У большинства больных не бактериальное, а вирусное заболевание, соответственно, никакими бактериями они не дышат. Но даже если какие-то бактерии или вирусы попадут обратно в организм, то ничего плохого не случится.</a:t>
            </a:r>
          </a:p>
        </p:txBody>
      </p:sp>
    </p:spTree>
    <p:extLst>
      <p:ext uri="{BB962C8B-B14F-4D97-AF65-F5344CB8AC3E}">
        <p14:creationId xmlns:p14="http://schemas.microsoft.com/office/powerpoint/2010/main" val="223373193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2286000" y="2274838"/>
            <a:ext cx="4572000" cy="3785652"/>
          </a:xfrm>
          <a:prstGeom prst="rect">
            <a:avLst/>
          </a:prstGeom>
        </p:spPr>
        <p:txBody>
          <a:bodyPr>
            <a:spAutoFit/>
          </a:bodyPr>
          <a:lstStyle/>
          <a:p>
            <a:r>
              <a:rPr lang="ru-RU" sz="2400" b="1" dirty="0"/>
              <a:t>— «Знакомая в маске просидела 40 минут в очереди в поликлинике и упала в обморок», — пишут в сети. Это из-за маски?</a:t>
            </a:r>
            <a:endParaRPr lang="ru-RU" sz="2400" dirty="0"/>
          </a:p>
          <a:p>
            <a:r>
              <a:rPr lang="ru-RU" sz="2400" dirty="0"/>
              <a:t>— Скорее всего, ей было просто душно. Такое возможно и без маски. Многие в очереди в поликлинике и без маски падают в обморок</a:t>
            </a:r>
          </a:p>
        </p:txBody>
      </p:sp>
    </p:spTree>
    <p:extLst>
      <p:ext uri="{BB962C8B-B14F-4D97-AF65-F5344CB8AC3E}">
        <p14:creationId xmlns:p14="http://schemas.microsoft.com/office/powerpoint/2010/main" val="14414485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2286000" y="1166843"/>
            <a:ext cx="4572000" cy="4524315"/>
          </a:xfrm>
          <a:prstGeom prst="rect">
            <a:avLst/>
          </a:prstGeom>
        </p:spPr>
        <p:txBody>
          <a:bodyPr>
            <a:spAutoFit/>
          </a:bodyPr>
          <a:lstStyle/>
          <a:p>
            <a:r>
              <a:rPr lang="ru-RU" b="1" dirty="0"/>
              <a:t>Как маска защищает от вируса</a:t>
            </a:r>
            <a:endParaRPr lang="ru-RU" dirty="0"/>
          </a:p>
          <a:p>
            <a:r>
              <a:rPr lang="ru-RU" b="1" dirty="0"/>
              <a:t>— Вирус очень мелкий и маска для него не препятствие?</a:t>
            </a:r>
            <a:endParaRPr lang="ru-RU" dirty="0"/>
          </a:p>
          <a:p>
            <a:r>
              <a:rPr lang="ru-RU" dirty="0"/>
              <a:t>— Во-первых, ячейка не одна. Маска состоит из множества слоев ткани. И эти слои друг на друга накладываются, создавая защиту.</a:t>
            </a:r>
          </a:p>
          <a:p>
            <a:r>
              <a:rPr lang="ru-RU" dirty="0"/>
              <a:t>Если бы это была однослойная маска, то, действительно, фильтрация была бы незначительная. Но слоев много. Разумеется, какие-то вирусы могут проникать, так происходит с любыми масками, но большинство вирусов все-таки остается на маске. Это дешевый и простой способ снизить инфицирование окружающих людей.</a:t>
            </a:r>
          </a:p>
        </p:txBody>
      </p:sp>
    </p:spTree>
    <p:extLst>
      <p:ext uri="{BB962C8B-B14F-4D97-AF65-F5344CB8AC3E}">
        <p14:creationId xmlns:p14="http://schemas.microsoft.com/office/powerpoint/2010/main" val="380772678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https://www.pravmir.ru/wp-content/uploads/2020/05/qjf7rlmde8ttytmcwgah-936x560.jpg"/>
          <p:cNvPicPr/>
          <p:nvPr/>
        </p:nvPicPr>
        <p:blipFill>
          <a:blip r:embed="rId2">
            <a:extLst>
              <a:ext uri="{28A0092B-C50C-407E-A947-70E740481C1C}">
                <a14:useLocalDpi xmlns:a14="http://schemas.microsoft.com/office/drawing/2010/main" val="0"/>
              </a:ext>
            </a:extLst>
          </a:blip>
          <a:srcRect/>
          <a:stretch>
            <a:fillRect/>
          </a:stretch>
        </p:blipFill>
        <p:spPr bwMode="auto">
          <a:xfrm>
            <a:off x="114300" y="762000"/>
            <a:ext cx="8915400" cy="5334000"/>
          </a:xfrm>
          <a:prstGeom prst="rect">
            <a:avLst/>
          </a:prstGeom>
          <a:noFill/>
          <a:ln>
            <a:noFill/>
          </a:ln>
        </p:spPr>
      </p:pic>
    </p:spTree>
    <p:extLst>
      <p:ext uri="{BB962C8B-B14F-4D97-AF65-F5344CB8AC3E}">
        <p14:creationId xmlns:p14="http://schemas.microsoft.com/office/powerpoint/2010/main" val="372459625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2286000" y="1997839"/>
            <a:ext cx="4572000" cy="3477875"/>
          </a:xfrm>
          <a:prstGeom prst="rect">
            <a:avLst/>
          </a:prstGeom>
        </p:spPr>
        <p:txBody>
          <a:bodyPr>
            <a:spAutoFit/>
          </a:bodyPr>
          <a:lstStyle/>
          <a:p>
            <a:r>
              <a:rPr lang="ru-RU" sz="2000" dirty="0"/>
              <a:t>— Ни один из способов не дает стопроцентной гарантии. Но в целом, могу сказать по своему опыту, простейшие способы защиты — ношение маски и мытье рук — хорошо защищают от COVID-19.</a:t>
            </a:r>
          </a:p>
          <a:p>
            <a:r>
              <a:rPr lang="ru-RU" sz="2000" dirty="0"/>
              <a:t>Основная идея ношения маски — это не защита себя от </a:t>
            </a:r>
            <a:r>
              <a:rPr lang="ru-RU" sz="2000" dirty="0" err="1"/>
              <a:t>коронавируса</a:t>
            </a:r>
            <a:r>
              <a:rPr lang="ru-RU" sz="2000" dirty="0"/>
              <a:t>. Когда носим маску, прежде всего мы защищаем окружающих. И потом уже в меньшей степени защищаем себя.</a:t>
            </a:r>
          </a:p>
        </p:txBody>
      </p:sp>
    </p:spTree>
    <p:extLst>
      <p:ext uri="{BB962C8B-B14F-4D97-AF65-F5344CB8AC3E}">
        <p14:creationId xmlns:p14="http://schemas.microsoft.com/office/powerpoint/2010/main" val="226099011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2286000" y="2967335"/>
            <a:ext cx="4572000" cy="1815882"/>
          </a:xfrm>
          <a:prstGeom prst="rect">
            <a:avLst/>
          </a:prstGeom>
        </p:spPr>
        <p:txBody>
          <a:bodyPr>
            <a:spAutoFit/>
          </a:bodyPr>
          <a:lstStyle/>
          <a:p>
            <a:r>
              <a:rPr lang="ru-RU" sz="2800" b="1" dirty="0"/>
              <a:t> Врачи носят маски, а иногда и респираторы, но тоже заражаются. Значит маска не спасает?</a:t>
            </a:r>
            <a:endParaRPr lang="ru-RU" sz="2800" dirty="0"/>
          </a:p>
        </p:txBody>
      </p:sp>
    </p:spTree>
    <p:extLst>
      <p:ext uri="{BB962C8B-B14F-4D97-AF65-F5344CB8AC3E}">
        <p14:creationId xmlns:p14="http://schemas.microsoft.com/office/powerpoint/2010/main" val="92890713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https://www.pravmir.ru/wp-content/uploads/2020/05/qjf7rlmde8ttytmcwgah-936x560.jpg"/>
          <p:cNvPicPr/>
          <p:nvPr/>
        </p:nvPicPr>
        <p:blipFill>
          <a:blip r:embed="rId2">
            <a:extLst>
              <a:ext uri="{28A0092B-C50C-407E-A947-70E740481C1C}">
                <a14:useLocalDpi xmlns:a14="http://schemas.microsoft.com/office/drawing/2010/main" val="0"/>
              </a:ext>
            </a:extLst>
          </a:blip>
          <a:srcRect/>
          <a:stretch>
            <a:fillRect/>
          </a:stretch>
        </p:blipFill>
        <p:spPr bwMode="auto">
          <a:xfrm>
            <a:off x="114300" y="762000"/>
            <a:ext cx="8915400" cy="5334000"/>
          </a:xfrm>
          <a:prstGeom prst="rect">
            <a:avLst/>
          </a:prstGeom>
          <a:noFill/>
          <a:ln>
            <a:noFill/>
          </a:ln>
        </p:spPr>
      </p:pic>
    </p:spTree>
    <p:extLst>
      <p:ext uri="{BB962C8B-B14F-4D97-AF65-F5344CB8AC3E}">
        <p14:creationId xmlns:p14="http://schemas.microsoft.com/office/powerpoint/2010/main" val="146534796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Актуальность</a:t>
            </a:r>
            <a:endParaRPr lang="ru-RU" dirty="0"/>
          </a:p>
        </p:txBody>
      </p:sp>
      <p:sp>
        <p:nvSpPr>
          <p:cNvPr id="3" name="Объект 2"/>
          <p:cNvSpPr>
            <a:spLocks noGrp="1"/>
          </p:cNvSpPr>
          <p:nvPr>
            <p:ph idx="1"/>
          </p:nvPr>
        </p:nvSpPr>
        <p:spPr/>
        <p:txBody>
          <a:bodyPr>
            <a:normAutofit fontScale="85000" lnSpcReduction="20000"/>
          </a:bodyPr>
          <a:lstStyle/>
          <a:p>
            <a:r>
              <a:rPr lang="ru-RU" dirty="0"/>
              <a:t>1. Актуальность</a:t>
            </a:r>
          </a:p>
          <a:p>
            <a:pPr marL="514350" indent="-514350">
              <a:buFont typeface="+mj-lt"/>
              <a:buAutoNum type="arabicPeriod"/>
            </a:pPr>
            <a:r>
              <a:rPr lang="ru-RU" dirty="0"/>
              <a:t>Осенне-зимнее или зимне-весеннее время - это период, когда наблюдается наибольший подъём заболеваемости гриппом и другими простудными заболеваниями. Они приводят к осложнениям не только органов дыхания, но и организма в целом. Почему так происходит? Как уберечь себя? В октябре мне сделали прививку от гриппа, но я все равно </a:t>
            </a:r>
            <a:r>
              <a:rPr lang="ru-RU" dirty="0" smtClean="0"/>
              <a:t> </a:t>
            </a:r>
            <a:r>
              <a:rPr lang="ru-RU" dirty="0" err="1" smtClean="0"/>
              <a:t>заболела.После</a:t>
            </a:r>
            <a:r>
              <a:rPr lang="ru-RU" dirty="0" smtClean="0"/>
              <a:t> </a:t>
            </a:r>
            <a:r>
              <a:rPr lang="ru-RU" dirty="0"/>
              <a:t>выздоровления предстояло идти в школу. Тут и возник вопрос: «Как обезопасить себя от повторного заболевания? Что может это сделать?» Мама предложила воспользоваться медицинской маской. </a:t>
            </a:r>
          </a:p>
          <a:p>
            <a:r>
              <a:rPr lang="ru-RU" dirty="0"/>
              <a:t>Таким образом, была сформулирована </a:t>
            </a:r>
            <a:r>
              <a:rPr lang="ru-RU" b="1" dirty="0"/>
              <a:t>тема моего исследования</a:t>
            </a:r>
            <a:r>
              <a:rPr lang="ru-RU" b="1" dirty="0" smtClean="0"/>
              <a:t>:  </a:t>
            </a:r>
            <a:r>
              <a:rPr lang="ru-RU" dirty="0" smtClean="0"/>
              <a:t> </a:t>
            </a:r>
            <a:r>
              <a:rPr lang="ru-RU" dirty="0"/>
              <a:t>« Для чего мы носим маски .</a:t>
            </a:r>
          </a:p>
          <a:p>
            <a:endParaRPr lang="ru-RU" dirty="0"/>
          </a:p>
        </p:txBody>
      </p:sp>
    </p:spTree>
    <p:extLst>
      <p:ext uri="{BB962C8B-B14F-4D97-AF65-F5344CB8AC3E}">
        <p14:creationId xmlns:p14="http://schemas.microsoft.com/office/powerpoint/2010/main" val="201966637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2286000" y="1997839"/>
            <a:ext cx="4572000" cy="3477875"/>
          </a:xfrm>
          <a:prstGeom prst="rect">
            <a:avLst/>
          </a:prstGeom>
        </p:spPr>
        <p:txBody>
          <a:bodyPr>
            <a:spAutoFit/>
          </a:bodyPr>
          <a:lstStyle/>
          <a:p>
            <a:r>
              <a:rPr lang="ru-RU" sz="2000" dirty="0"/>
              <a:t>— Ни один из способов не дает стопроцентной гарантии. Но в целом, могу сказать по своему опыту, простейшие способы защиты — ношение маски и мытье рук — хорошо защищают от COVID-19.</a:t>
            </a:r>
          </a:p>
          <a:p>
            <a:r>
              <a:rPr lang="ru-RU" sz="2000" dirty="0"/>
              <a:t>Основная идея ношения маски — это не защита себя от </a:t>
            </a:r>
            <a:r>
              <a:rPr lang="ru-RU" sz="2000" dirty="0" err="1"/>
              <a:t>коронавируса</a:t>
            </a:r>
            <a:r>
              <a:rPr lang="ru-RU" sz="2000" dirty="0"/>
              <a:t>. Когда носим маску, прежде всего мы защищаем окружающих. И потом уже в меньшей степени защищаем себя.</a:t>
            </a:r>
          </a:p>
        </p:txBody>
      </p:sp>
    </p:spTree>
    <p:extLst>
      <p:ext uri="{BB962C8B-B14F-4D97-AF65-F5344CB8AC3E}">
        <p14:creationId xmlns:p14="http://schemas.microsoft.com/office/powerpoint/2010/main" val="40645919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2286000" y="2274838"/>
            <a:ext cx="4572000" cy="2554545"/>
          </a:xfrm>
          <a:prstGeom prst="rect">
            <a:avLst/>
          </a:prstGeom>
        </p:spPr>
        <p:txBody>
          <a:bodyPr>
            <a:spAutoFit/>
          </a:bodyPr>
          <a:lstStyle/>
          <a:p>
            <a:r>
              <a:rPr lang="ru-RU" sz="2000" b="1" dirty="0"/>
              <a:t>— Если человек не болеет, он может не носить маску?</a:t>
            </a:r>
            <a:endParaRPr lang="ru-RU" sz="2000" dirty="0"/>
          </a:p>
          <a:p>
            <a:r>
              <a:rPr lang="ru-RU" sz="2000" dirty="0"/>
              <a:t>— Тут нет стопроцентной уверенности, потому что есть бессимптомные и </a:t>
            </a:r>
            <a:r>
              <a:rPr lang="ru-RU" sz="2000" dirty="0" smtClean="0"/>
              <a:t>мало </a:t>
            </a:r>
            <a:r>
              <a:rPr lang="ru-RU" sz="2000" dirty="0" err="1" smtClean="0"/>
              <a:t>имптомные</a:t>
            </a:r>
            <a:r>
              <a:rPr lang="ru-RU" sz="2000" dirty="0" smtClean="0"/>
              <a:t> </a:t>
            </a:r>
            <a:r>
              <a:rPr lang="ru-RU" sz="2000" dirty="0"/>
              <a:t>стадии, вирус выделяется еще в инкубационном периоде. Поэтому человек без симптомов может быть распространителем.</a:t>
            </a:r>
          </a:p>
        </p:txBody>
      </p:sp>
    </p:spTree>
    <p:extLst>
      <p:ext uri="{BB962C8B-B14F-4D97-AF65-F5344CB8AC3E}">
        <p14:creationId xmlns:p14="http://schemas.microsoft.com/office/powerpoint/2010/main" val="211911585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2286000" y="1305342"/>
            <a:ext cx="4572000" cy="5016758"/>
          </a:xfrm>
          <a:prstGeom prst="rect">
            <a:avLst/>
          </a:prstGeom>
        </p:spPr>
        <p:txBody>
          <a:bodyPr>
            <a:spAutoFit/>
          </a:bodyPr>
          <a:lstStyle/>
          <a:p>
            <a:r>
              <a:rPr lang="ru-RU" sz="2000" b="1" dirty="0"/>
              <a:t>— Сколько часов вообще можно проводить в маске?</a:t>
            </a:r>
            <a:endParaRPr lang="ru-RU" sz="2000" dirty="0"/>
          </a:p>
          <a:p>
            <a:r>
              <a:rPr lang="ru-RU" sz="2000" dirty="0"/>
              <a:t>— Сколько угодно. При трансплантации легких операция может затянуться на сутки. Врачи стоят за операционным столом в масках, халатах, перчатках. То есть маску можно носить столько, сколько надо, без вреда для здоровья. Это неудобно, неприятно, но это не вредит здоровью.</a:t>
            </a:r>
          </a:p>
          <a:p>
            <a:r>
              <a:rPr lang="ru-RU" sz="2000" b="1" dirty="0"/>
              <a:t>— Как часто надо проводить обработку тканевых масок?</a:t>
            </a:r>
            <a:endParaRPr lang="ru-RU" sz="2000" dirty="0"/>
          </a:p>
          <a:p>
            <a:r>
              <a:rPr lang="ru-RU" sz="2000" dirty="0"/>
              <a:t>— Одна поездка в транспорте или три часа на работе, или один поход в магазин — после этого маску нужно менять. Сутки в ней проводить не стоит.</a:t>
            </a:r>
          </a:p>
        </p:txBody>
      </p:sp>
    </p:spTree>
    <p:extLst>
      <p:ext uri="{BB962C8B-B14F-4D97-AF65-F5344CB8AC3E}">
        <p14:creationId xmlns:p14="http://schemas.microsoft.com/office/powerpoint/2010/main" val="319329028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2286000" y="2690336"/>
            <a:ext cx="4572000" cy="2677656"/>
          </a:xfrm>
          <a:prstGeom prst="rect">
            <a:avLst/>
          </a:prstGeom>
        </p:spPr>
        <p:txBody>
          <a:bodyPr>
            <a:spAutoFit/>
          </a:bodyPr>
          <a:lstStyle/>
          <a:p>
            <a:r>
              <a:rPr lang="ru-RU" sz="2400" dirty="0"/>
              <a:t>Также можно обратить внимание на такие критерии: если тяжело дышится через маску — это хорошая маска, если запотевают очки — тоже. Если очки не запотевают и дышится так же как всегда — это плохая маска.</a:t>
            </a:r>
          </a:p>
        </p:txBody>
      </p:sp>
    </p:spTree>
    <p:extLst>
      <p:ext uri="{BB962C8B-B14F-4D97-AF65-F5344CB8AC3E}">
        <p14:creationId xmlns:p14="http://schemas.microsoft.com/office/powerpoint/2010/main" val="59586236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1979712" y="1305341"/>
            <a:ext cx="4572000" cy="5016758"/>
          </a:xfrm>
          <a:prstGeom prst="rect">
            <a:avLst/>
          </a:prstGeom>
        </p:spPr>
        <p:txBody>
          <a:bodyPr>
            <a:spAutoFit/>
          </a:bodyPr>
          <a:lstStyle/>
          <a:p>
            <a:r>
              <a:rPr lang="ru-RU" b="1" dirty="0"/>
              <a:t>— </a:t>
            </a:r>
            <a:r>
              <a:rPr lang="ru-RU" sz="2000" b="1" dirty="0"/>
              <a:t>Сколько часов вообще можно проводить в маске?</a:t>
            </a:r>
            <a:endParaRPr lang="ru-RU" sz="2000" dirty="0"/>
          </a:p>
          <a:p>
            <a:r>
              <a:rPr lang="ru-RU" sz="2000" dirty="0"/>
              <a:t>— Сколько угодно. При трансплантации легких операция может затянуться на сутки. Врачи стоят за операционным столом в масках, халатах, перчатках. То есть маску можно носить столько, сколько надо, без вреда для здоровья. Это неудобно, неприятно, но это не вредит здоровью.</a:t>
            </a:r>
          </a:p>
          <a:p>
            <a:r>
              <a:rPr lang="ru-RU" sz="2000" b="1" dirty="0"/>
              <a:t>— Как часто надо проводить обработку тканевых масок?</a:t>
            </a:r>
            <a:endParaRPr lang="ru-RU" sz="2000" dirty="0"/>
          </a:p>
          <a:p>
            <a:r>
              <a:rPr lang="ru-RU" sz="2000" dirty="0"/>
              <a:t>— Одна поездка в транспорте или три часа на работе, или один поход в магазин — после этого маску нужно менять. Сутки в ней проводить не стоит.</a:t>
            </a:r>
          </a:p>
        </p:txBody>
      </p:sp>
    </p:spTree>
    <p:extLst>
      <p:ext uri="{BB962C8B-B14F-4D97-AF65-F5344CB8AC3E}">
        <p14:creationId xmlns:p14="http://schemas.microsoft.com/office/powerpoint/2010/main" val="226567624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2227385" y="2274838"/>
            <a:ext cx="4572000" cy="2862322"/>
          </a:xfrm>
          <a:prstGeom prst="rect">
            <a:avLst/>
          </a:prstGeom>
        </p:spPr>
        <p:txBody>
          <a:bodyPr>
            <a:spAutoFit/>
          </a:bodyPr>
          <a:lstStyle/>
          <a:p>
            <a:r>
              <a:rPr lang="ru-RU" sz="2000" b="1" dirty="0"/>
              <a:t>Так марлевая или медицинская?</a:t>
            </a:r>
            <a:endParaRPr lang="ru-RU" sz="2000" dirty="0"/>
          </a:p>
          <a:p>
            <a:r>
              <a:rPr lang="ru-RU" sz="2000" b="1" dirty="0"/>
              <a:t>— Какая маска лучше защищает — тканевая или медицинская?</a:t>
            </a:r>
            <a:endParaRPr lang="ru-RU" sz="2000" dirty="0"/>
          </a:p>
          <a:p>
            <a:r>
              <a:rPr lang="ru-RU" sz="2000" dirty="0"/>
              <a:t>— Я думаю, что медицинская. Проведите эксперимент — возьмите любой аэрозоль и попробуйте распылить его через обычную тканевую и через медицинскую маску — и увидите, какая маска как работает.</a:t>
            </a:r>
          </a:p>
        </p:txBody>
      </p:sp>
    </p:spTree>
    <p:extLst>
      <p:ext uri="{BB962C8B-B14F-4D97-AF65-F5344CB8AC3E}">
        <p14:creationId xmlns:p14="http://schemas.microsoft.com/office/powerpoint/2010/main" val="11172767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https://www.pravmir.ru/wp-content/uploads/2020/06/progylki_denisov9-936x560.jpg"/>
          <p:cNvPicPr/>
          <p:nvPr/>
        </p:nvPicPr>
        <p:blipFill>
          <a:blip r:embed="rId2">
            <a:extLst>
              <a:ext uri="{28A0092B-C50C-407E-A947-70E740481C1C}">
                <a14:useLocalDpi xmlns:a14="http://schemas.microsoft.com/office/drawing/2010/main" val="0"/>
              </a:ext>
            </a:extLst>
          </a:blip>
          <a:srcRect/>
          <a:stretch>
            <a:fillRect/>
          </a:stretch>
        </p:blipFill>
        <p:spPr bwMode="auto">
          <a:xfrm>
            <a:off x="114300" y="762000"/>
            <a:ext cx="8915400" cy="5334000"/>
          </a:xfrm>
          <a:prstGeom prst="rect">
            <a:avLst/>
          </a:prstGeom>
          <a:noFill/>
          <a:ln>
            <a:noFill/>
          </a:ln>
        </p:spPr>
      </p:pic>
    </p:spTree>
    <p:extLst>
      <p:ext uri="{BB962C8B-B14F-4D97-AF65-F5344CB8AC3E}">
        <p14:creationId xmlns:p14="http://schemas.microsoft.com/office/powerpoint/2010/main" val="292481352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0" name="Picture 2" descr="https://st-0.akipress.org/st_gallery/8/983608.a00275c9c8ab77fb167aa3586cb87e9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1000" y="1504949"/>
            <a:ext cx="9525000" cy="535305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6614321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descr="https://cs1.livemaster.ru/storage/19/62/d3e1e8c0d6f496b9103537660dir--aksessuary-maska-dlya-litsa-sinyaya-kletka.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3500" y="-5119688"/>
            <a:ext cx="10668000" cy="1066800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4550981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2" descr="http://ae01.alicdn.com/kf/Ubfb893ea52d144f693aebb33dc46e6feo.jpg_q50.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3500" y="-30505"/>
            <a:ext cx="9525000" cy="9525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9160857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https://www.pravmir.ru/wp-content/uploads/2012/07/mask-4898571_1920-936x560.jpg"/>
          <p:cNvPicPr/>
          <p:nvPr/>
        </p:nvPicPr>
        <p:blipFill>
          <a:blip r:embed="rId2">
            <a:extLst>
              <a:ext uri="{28A0092B-C50C-407E-A947-70E740481C1C}">
                <a14:useLocalDpi xmlns:a14="http://schemas.microsoft.com/office/drawing/2010/main" val="0"/>
              </a:ext>
            </a:extLst>
          </a:blip>
          <a:srcRect/>
          <a:stretch>
            <a:fillRect/>
          </a:stretch>
        </p:blipFill>
        <p:spPr bwMode="auto">
          <a:xfrm>
            <a:off x="114300" y="762000"/>
            <a:ext cx="8915400" cy="5334000"/>
          </a:xfrm>
          <a:prstGeom prst="rect">
            <a:avLst/>
          </a:prstGeom>
          <a:noFill/>
          <a:ln>
            <a:noFill/>
          </a:ln>
        </p:spPr>
      </p:pic>
    </p:spTree>
    <p:extLst>
      <p:ext uri="{BB962C8B-B14F-4D97-AF65-F5344CB8AC3E}">
        <p14:creationId xmlns:p14="http://schemas.microsoft.com/office/powerpoint/2010/main" val="34567441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2286000" y="889844"/>
            <a:ext cx="4572000" cy="5632311"/>
          </a:xfrm>
          <a:prstGeom prst="rect">
            <a:avLst/>
          </a:prstGeom>
        </p:spPr>
        <p:txBody>
          <a:bodyPr>
            <a:spAutoFit/>
          </a:bodyPr>
          <a:lstStyle/>
          <a:p>
            <a:r>
              <a:rPr lang="ru-RU" b="1" dirty="0"/>
              <a:t>3. </a:t>
            </a:r>
            <a:r>
              <a:rPr lang="ru-RU" sz="2000" b="1" dirty="0"/>
              <a:t>Технологический процесс</a:t>
            </a:r>
            <a:endParaRPr lang="ru-RU" sz="2000" dirty="0"/>
          </a:p>
          <a:p>
            <a:r>
              <a:rPr lang="ru-RU" sz="2000" dirty="0"/>
              <a:t>Для изготовления маски медицинской лицевой из нетканого материала понадобится ряд специальных материалов. А именно:</a:t>
            </a:r>
          </a:p>
          <a:p>
            <a:r>
              <a:rPr lang="ru-RU" sz="2000" dirty="0"/>
              <a:t>• Внешний слой, нетканое полотно </a:t>
            </a:r>
            <a:r>
              <a:rPr lang="ru-RU" sz="2000" dirty="0" err="1"/>
              <a:t>спанбонд</a:t>
            </a:r>
            <a:r>
              <a:rPr lang="ru-RU" sz="2000" dirty="0"/>
              <a:t>. </a:t>
            </a:r>
          </a:p>
          <a:p>
            <a:r>
              <a:rPr lang="ru-RU" sz="2000" dirty="0"/>
              <a:t>• Внутренний слой, соприкасающийся с лицом, </a:t>
            </a:r>
            <a:r>
              <a:rPr lang="ru-RU" sz="2000" dirty="0" err="1"/>
              <a:t>спанбонд</a:t>
            </a:r>
            <a:r>
              <a:rPr lang="ru-RU" sz="2000" dirty="0"/>
              <a:t>.</a:t>
            </a:r>
          </a:p>
          <a:p>
            <a:r>
              <a:rPr lang="ru-RU" sz="2000" dirty="0"/>
              <a:t>• Средний слой, нетканый вспученный материал.</a:t>
            </a:r>
          </a:p>
          <a:p>
            <a:r>
              <a:rPr lang="ru-RU" sz="2000" dirty="0"/>
              <a:t>• Носовая проволока.</a:t>
            </a:r>
          </a:p>
          <a:p>
            <a:r>
              <a:rPr lang="ru-RU" sz="2000" dirty="0"/>
              <a:t>• Эластичная лента (для масок с ушными петлями).</a:t>
            </a:r>
          </a:p>
          <a:p>
            <a:r>
              <a:rPr lang="ru-RU" sz="2000" dirty="0"/>
              <a:t>• Нетканый подшивочный материал, нетканое полотно </a:t>
            </a:r>
            <a:r>
              <a:rPr lang="ru-RU" sz="2000" dirty="0" err="1"/>
              <a:t>спанбонд</a:t>
            </a:r>
            <a:r>
              <a:rPr lang="ru-RU" sz="2000" dirty="0"/>
              <a:t>.</a:t>
            </a:r>
          </a:p>
          <a:p>
            <a:r>
              <a:rPr lang="ru-RU" sz="2000" dirty="0"/>
              <a:t>• Нетканая лента для завязок (для масок с затягивающимися завязками).</a:t>
            </a:r>
          </a:p>
        </p:txBody>
      </p:sp>
    </p:spTree>
    <p:extLst>
      <p:ext uri="{BB962C8B-B14F-4D97-AF65-F5344CB8AC3E}">
        <p14:creationId xmlns:p14="http://schemas.microsoft.com/office/powerpoint/2010/main" val="40350222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2" descr="http://ae01.alicdn.com/kf/H845d8ca4ff64447abd90161f3db7de72E.jpg_q50.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31640" y="332656"/>
            <a:ext cx="7620000" cy="7620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9514835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2286000" y="1720840"/>
            <a:ext cx="4572000" cy="3785652"/>
          </a:xfrm>
          <a:prstGeom prst="rect">
            <a:avLst/>
          </a:prstGeom>
        </p:spPr>
        <p:txBody>
          <a:bodyPr>
            <a:spAutoFit/>
          </a:bodyPr>
          <a:lstStyle/>
          <a:p>
            <a:r>
              <a:rPr lang="ru-RU" sz="2000" dirty="0"/>
              <a:t>Весь технологический процесс изготовления медицинских масок можно разделить на два этапа:</a:t>
            </a:r>
          </a:p>
          <a:p>
            <a:pPr lvl="0"/>
            <a:r>
              <a:rPr lang="ru-RU" sz="2000" dirty="0"/>
              <a:t>Изготовление нетканых заготовок для лицевых масок в автоматическом режиме, от загрузки сырья до вставки, закрепления и обрезки носовой проволоки, гофрирования и сгибания, прикрепления и обрезки нетканого материала к готовой заготовке маски. </a:t>
            </a:r>
          </a:p>
          <a:p>
            <a:pPr lvl="0"/>
            <a:r>
              <a:rPr lang="ru-RU" sz="2000" dirty="0"/>
              <a:t>Учет заготовок масок и складирование на конвейере.</a:t>
            </a:r>
          </a:p>
        </p:txBody>
      </p:sp>
    </p:spTree>
    <p:extLst>
      <p:ext uri="{BB962C8B-B14F-4D97-AF65-F5344CB8AC3E}">
        <p14:creationId xmlns:p14="http://schemas.microsoft.com/office/powerpoint/2010/main" val="182262982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2286000" y="1028343"/>
            <a:ext cx="4572000" cy="4801314"/>
          </a:xfrm>
          <a:prstGeom prst="rect">
            <a:avLst/>
          </a:prstGeom>
        </p:spPr>
        <p:txBody>
          <a:bodyPr>
            <a:spAutoFit/>
          </a:bodyPr>
          <a:lstStyle/>
          <a:p>
            <a:r>
              <a:rPr lang="ru-RU" dirty="0"/>
              <a:t>Сырье (нетканый материал и носовая проволока) по маховику подаются в агрегат, где происходит вставка и обрезка проволоки. В системе сгибания ультразвуком сваривается край маски-заготовки. Затем нетканый материал гофрируется. Скрепляется носовой проволокой и обрезается до полной готовности заготовки. После этого автоматический счетчик подсчитывает количество готовых заготовок и на роликовом конвейере переправляется к следующему технологическому </a:t>
            </a:r>
            <a:r>
              <a:rPr lang="ru-RU" dirty="0" err="1"/>
              <a:t>процессу.Обслуживать</a:t>
            </a:r>
            <a:r>
              <a:rPr lang="ru-RU" dirty="0"/>
              <a:t> линию могут 2 работника – оператор и мастер. Линия может производить маски с различным количеством слоев – от 2-х до 4х. </a:t>
            </a:r>
          </a:p>
        </p:txBody>
      </p:sp>
    </p:spTree>
    <p:extLst>
      <p:ext uri="{BB962C8B-B14F-4D97-AF65-F5344CB8AC3E}">
        <p14:creationId xmlns:p14="http://schemas.microsoft.com/office/powerpoint/2010/main" val="74711935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2286000" y="1028343"/>
            <a:ext cx="4572000" cy="4862870"/>
          </a:xfrm>
          <a:prstGeom prst="rect">
            <a:avLst/>
          </a:prstGeom>
        </p:spPr>
        <p:txBody>
          <a:bodyPr>
            <a:spAutoFit/>
          </a:bodyPr>
          <a:lstStyle/>
          <a:p>
            <a:r>
              <a:rPr lang="ru-RU" sz="2000" b="1" dirty="0"/>
              <a:t>Какие это способы защиты?</a:t>
            </a:r>
            <a:endParaRPr lang="ru-RU" sz="2000" dirty="0"/>
          </a:p>
          <a:p>
            <a:r>
              <a:rPr lang="ru-RU" sz="2000" dirty="0"/>
              <a:t>Следует </a:t>
            </a:r>
            <a:r>
              <a:rPr lang="ru-RU" dirty="0"/>
              <a:t>соблюдать дистанцию (по крайней мере, 1,5 метр) при общении с человеком, имеющим симптомы гриппоподобного заболевания, избегать многолюдных мест, стараться не прикасаться ко рту и носу. Важно соблюдать гигиену рук и чаще мыть руки водой с мылом или использовать средство для дезинфекции рук на спиртовой основе. В случае прикосновения ко рту, носу и потенциально заражённым поверхностям, сократить время близкого контакта с людьми, которые могут быть больны. Важно сократить время пребывания в многолюдных местах, увеличить приток свежего воздуха в жилые помещения, как можно чаще открывая окна.</a:t>
            </a:r>
          </a:p>
        </p:txBody>
      </p:sp>
    </p:spTree>
    <p:extLst>
      <p:ext uri="{BB962C8B-B14F-4D97-AF65-F5344CB8AC3E}">
        <p14:creationId xmlns:p14="http://schemas.microsoft.com/office/powerpoint/2010/main" val="325995832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2" descr="https://ds03.infourok.ru/uploads/ex/040c/0003c113-574a441b/img1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38112"/>
            <a:ext cx="9144000" cy="685800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83634688"/>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2297723" y="908720"/>
            <a:ext cx="4572000" cy="4893647"/>
          </a:xfrm>
          <a:prstGeom prst="rect">
            <a:avLst/>
          </a:prstGeom>
        </p:spPr>
        <p:txBody>
          <a:bodyPr>
            <a:spAutoFit/>
          </a:bodyPr>
          <a:lstStyle/>
          <a:p>
            <a:r>
              <a:rPr lang="ru-RU" sz="2400" dirty="0"/>
              <a:t>Маска уместна, если вы находитесь в месте массового скопления людей, а также при уходе за больным, но она не целесообразна на улице. Закончив уход за больным, маску следует немедленно снять. После снятия маски необходимо незамедлительно вымыть руки. Во время же пребывания на улице полезно дышать свежим воздухом и маску надевать не стоит.</a:t>
            </a:r>
          </a:p>
        </p:txBody>
      </p:sp>
    </p:spTree>
    <p:extLst>
      <p:ext uri="{BB962C8B-B14F-4D97-AF65-F5344CB8AC3E}">
        <p14:creationId xmlns:p14="http://schemas.microsoft.com/office/powerpoint/2010/main" val="2675539366"/>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Picture 2" descr="https://savimina.ru/wp-content/uploads/2020/03/kak_nosit_med_masky_3.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99592" y="1340768"/>
            <a:ext cx="7200900" cy="400050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6942123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Picture 2" descr="https://myslide.ru/documents_7/d92dd23642b1900c12fcfe381d769804/img4.jpg">
            <a:hlinkClick r:id="rId2"/>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7544" y="764704"/>
            <a:ext cx="7620000" cy="427672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94128103"/>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4" name="Picture 2" descr="https://im0-tub-ru.yandex.net/i?id=b9df4951b24123e7bb0e0b33eaf65f5a-l&amp;n=1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1000" y="-100501"/>
            <a:ext cx="9525000" cy="515302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0691435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Цель моей работы.</a:t>
            </a:r>
            <a:endParaRPr lang="ru-RU" dirty="0"/>
          </a:p>
        </p:txBody>
      </p:sp>
      <p:sp>
        <p:nvSpPr>
          <p:cNvPr id="3" name="Объект 2"/>
          <p:cNvSpPr>
            <a:spLocks noGrp="1"/>
          </p:cNvSpPr>
          <p:nvPr>
            <p:ph idx="1"/>
          </p:nvPr>
        </p:nvSpPr>
        <p:spPr/>
        <p:txBody>
          <a:bodyPr/>
          <a:lstStyle/>
          <a:p>
            <a:r>
              <a:rPr lang="ru-RU" b="1" dirty="0"/>
              <a:t>- </a:t>
            </a:r>
            <a:r>
              <a:rPr lang="ru-RU" sz="3600" dirty="0"/>
              <a:t>роль вспомогательных средств, которые применяются для предотвращения распространения вирусной инфекции </a:t>
            </a:r>
          </a:p>
        </p:txBody>
      </p:sp>
    </p:spTree>
    <p:extLst>
      <p:ext uri="{BB962C8B-B14F-4D97-AF65-F5344CB8AC3E}">
        <p14:creationId xmlns:p14="http://schemas.microsoft.com/office/powerpoint/2010/main" val="3440672859"/>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2286000" y="1997839"/>
            <a:ext cx="4572000" cy="2862322"/>
          </a:xfrm>
          <a:prstGeom prst="rect">
            <a:avLst/>
          </a:prstGeom>
        </p:spPr>
        <p:txBody>
          <a:bodyPr>
            <a:spAutoFit/>
          </a:bodyPr>
          <a:lstStyle/>
          <a:p>
            <a:r>
              <a:rPr lang="ru-RU" dirty="0"/>
              <a:t>В нашей стране люди привыкают не стесняться носить лицевую маску во время эпидемий. Даже если человек немного простудился, обязательно нужно надеть маску, не только проявляя уважение к окружающим, но и демонстрирую собственный уровень культуры. Таким образом, производство этого элемента индивидуальной защиты уже сегодня достаточно востребованное</a:t>
            </a:r>
          </a:p>
        </p:txBody>
      </p:sp>
    </p:spTree>
    <p:extLst>
      <p:ext uri="{BB962C8B-B14F-4D97-AF65-F5344CB8AC3E}">
        <p14:creationId xmlns:p14="http://schemas.microsoft.com/office/powerpoint/2010/main" val="124167720"/>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2344615" y="2684511"/>
            <a:ext cx="4572000" cy="2308324"/>
          </a:xfrm>
          <a:prstGeom prst="rect">
            <a:avLst/>
          </a:prstGeom>
        </p:spPr>
        <p:txBody>
          <a:bodyPr>
            <a:spAutoFit/>
          </a:bodyPr>
          <a:lstStyle/>
          <a:p>
            <a:r>
              <a:rPr lang="ru-RU" sz="2400" dirty="0"/>
              <a:t>Вместе с тем медики напоминают, что одиночная мера не обеспечивает полной защиты от заболевания. Кроме ношения маски необходимо соблюдать другие профилактические меры.</a:t>
            </a:r>
          </a:p>
        </p:txBody>
      </p:sp>
    </p:spTree>
    <p:extLst>
      <p:ext uri="{BB962C8B-B14F-4D97-AF65-F5344CB8AC3E}">
        <p14:creationId xmlns:p14="http://schemas.microsoft.com/office/powerpoint/2010/main" val="3253493095"/>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Picture 2" descr="https://sa1s3optim.patientpop.com/assets/images/provider/photos/2106854.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1000" y="-1467544"/>
            <a:ext cx="9525000" cy="63627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18324138"/>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dirty="0" smtClean="0"/>
              <a:t>Разновидность медицинских масок.</a:t>
            </a:r>
            <a:endParaRPr lang="ru-RU" dirty="0"/>
          </a:p>
        </p:txBody>
      </p:sp>
      <p:pic>
        <p:nvPicPr>
          <p:cNvPr id="9218" name="Picture 2" descr="https://ru.mega-stok.ru/wa-data/public/shop/products/92/81/38192/images/48734/48734.970.jpe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27584" y="11088"/>
            <a:ext cx="7620000" cy="75152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61704483"/>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4" name="Picture 2" descr="http://skazkarudnik.ucoz.ru/1/anketa_po_zdor..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47664" y="764704"/>
            <a:ext cx="5734050" cy="631507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89200351"/>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Picture 2" descr="https://myslide.ru/documents_7/d92dd23642b1900c12fcfe381d769804/img4.jpg">
            <a:hlinkClick r:id="rId2"/>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7544" y="764704"/>
            <a:ext cx="7620000" cy="427672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42277846"/>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lstStyle/>
          <a:p>
            <a:r>
              <a:rPr lang="ru-RU" dirty="0" smtClean="0"/>
              <a:t>Спасибо.</a:t>
            </a:r>
            <a:endParaRPr lang="ru-RU" dirty="0"/>
          </a:p>
        </p:txBody>
      </p:sp>
      <p:sp>
        <p:nvSpPr>
          <p:cNvPr id="3" name="Подзаголовок 2"/>
          <p:cNvSpPr>
            <a:spLocks noGrp="1"/>
          </p:cNvSpPr>
          <p:nvPr>
            <p:ph type="subTitle" idx="1"/>
          </p:nvPr>
        </p:nvSpPr>
        <p:spPr/>
        <p:txBody>
          <a:bodyPr/>
          <a:lstStyle/>
          <a:p>
            <a:r>
              <a:rPr lang="ru-RU" dirty="0" smtClean="0"/>
              <a:t>МБОУ ООШ с. </a:t>
            </a:r>
            <a:r>
              <a:rPr lang="ru-RU" dirty="0" err="1" smtClean="0"/>
              <a:t>Руновка</a:t>
            </a:r>
            <a:r>
              <a:rPr lang="ru-RU" dirty="0" smtClean="0"/>
              <a:t> </a:t>
            </a:r>
          </a:p>
          <a:p>
            <a:endParaRPr lang="ru-RU" dirty="0"/>
          </a:p>
          <a:p>
            <a:r>
              <a:rPr lang="ru-RU" dirty="0" smtClean="0"/>
              <a:t>2022 г.</a:t>
            </a:r>
            <a:endParaRPr lang="ru-RU" dirty="0"/>
          </a:p>
        </p:txBody>
      </p:sp>
    </p:spTree>
    <p:extLst>
      <p:ext uri="{BB962C8B-B14F-4D97-AF65-F5344CB8AC3E}">
        <p14:creationId xmlns:p14="http://schemas.microsoft.com/office/powerpoint/2010/main" val="382100461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2483768" y="308293"/>
            <a:ext cx="4572000" cy="6555641"/>
          </a:xfrm>
          <a:prstGeom prst="rect">
            <a:avLst/>
          </a:prstGeom>
        </p:spPr>
        <p:txBody>
          <a:bodyPr>
            <a:spAutoFit/>
          </a:bodyPr>
          <a:lstStyle/>
          <a:p>
            <a:r>
              <a:rPr lang="ru-RU" sz="2800" b="1" dirty="0"/>
              <a:t>Гипотеза исследования</a:t>
            </a:r>
            <a:r>
              <a:rPr lang="ru-RU" sz="2800" dirty="0"/>
              <a:t>: если в период эпидемии гриппа и ОРВИ носить медицинскую маску, то можно ли защитить организм человека от вирусных заболеваний</a:t>
            </a:r>
            <a:r>
              <a:rPr lang="ru-RU" sz="2800" dirty="0" smtClean="0"/>
              <a:t>.</a:t>
            </a:r>
          </a:p>
          <a:p>
            <a:endParaRPr lang="ru-RU" sz="2800" dirty="0"/>
          </a:p>
          <a:p>
            <a:r>
              <a:rPr lang="ru-RU" sz="2800" b="1" dirty="0"/>
              <a:t>Предмет исследования</a:t>
            </a:r>
            <a:r>
              <a:rPr lang="ru-RU" sz="2800" dirty="0"/>
              <a:t>: защита против гриппа и </a:t>
            </a:r>
            <a:r>
              <a:rPr lang="ru-RU" sz="2800" dirty="0" err="1"/>
              <a:t>кароновируса</a:t>
            </a:r>
            <a:r>
              <a:rPr lang="ru-RU" sz="2800" dirty="0" smtClean="0"/>
              <a:t>.</a:t>
            </a:r>
          </a:p>
          <a:p>
            <a:endParaRPr lang="ru-RU" sz="2800" dirty="0"/>
          </a:p>
          <a:p>
            <a:r>
              <a:rPr lang="ru-RU" sz="2800" b="1" dirty="0"/>
              <a:t>Объект исследования</a:t>
            </a:r>
            <a:r>
              <a:rPr lang="ru-RU" sz="2800" dirty="0"/>
              <a:t>: медицинская маска, ее особенности.</a:t>
            </a:r>
          </a:p>
        </p:txBody>
      </p:sp>
    </p:spTree>
    <p:extLst>
      <p:ext uri="{BB962C8B-B14F-4D97-AF65-F5344CB8AC3E}">
        <p14:creationId xmlns:p14="http://schemas.microsoft.com/office/powerpoint/2010/main" val="219455009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2286000" y="1305342"/>
            <a:ext cx="4572000" cy="3970318"/>
          </a:xfrm>
          <a:prstGeom prst="rect">
            <a:avLst/>
          </a:prstGeom>
        </p:spPr>
        <p:txBody>
          <a:bodyPr>
            <a:spAutoFit/>
          </a:bodyPr>
          <a:lstStyle/>
          <a:p>
            <a:r>
              <a:rPr lang="ru-RU" dirty="0"/>
              <a:t>«</a:t>
            </a:r>
            <a:r>
              <a:rPr lang="ru-RU" b="1" dirty="0"/>
              <a:t>Маска - средство защиты от гриппа и ОРВИ»</a:t>
            </a:r>
            <a:endParaRPr lang="ru-RU" dirty="0"/>
          </a:p>
          <a:p>
            <a:r>
              <a:rPr lang="ru-RU" dirty="0"/>
              <a:t> </a:t>
            </a:r>
          </a:p>
          <a:p>
            <a:r>
              <a:rPr lang="ru-RU" b="1" dirty="0"/>
              <a:t>План исследований</a:t>
            </a:r>
            <a:endParaRPr lang="ru-RU" dirty="0"/>
          </a:p>
          <a:p>
            <a:pPr lvl="0"/>
            <a:r>
              <a:rPr lang="ru-RU" dirty="0"/>
              <a:t>Выбор темы. </a:t>
            </a:r>
          </a:p>
          <a:p>
            <a:pPr lvl="0"/>
            <a:r>
              <a:rPr lang="ru-RU" dirty="0"/>
              <a:t>Подбор и первоначальное ознакомление с литературой и другими </a:t>
            </a:r>
            <a:r>
              <a:rPr lang="ru-RU" dirty="0" smtClean="0"/>
              <a:t>информационными источниками </a:t>
            </a:r>
            <a:r>
              <a:rPr lang="ru-RU" dirty="0"/>
              <a:t>по выбранной теме. </a:t>
            </a:r>
          </a:p>
          <a:p>
            <a:pPr lvl="0"/>
            <a:r>
              <a:rPr lang="ru-RU" dirty="0"/>
              <a:t>Составление анкеты для опроса участников проекта «Медицинская маска- средство защиты »</a:t>
            </a:r>
          </a:p>
          <a:p>
            <a:pPr lvl="0"/>
            <a:r>
              <a:rPr lang="ru-RU" dirty="0"/>
              <a:t>Проведение опроса и обработка результатов. </a:t>
            </a:r>
          </a:p>
          <a:p>
            <a:pPr lvl="0"/>
            <a:r>
              <a:rPr lang="ru-RU" dirty="0"/>
              <a:t>Оформление проекта в виде презентации. </a:t>
            </a:r>
          </a:p>
        </p:txBody>
      </p:sp>
    </p:spTree>
    <p:extLst>
      <p:ext uri="{BB962C8B-B14F-4D97-AF65-F5344CB8AC3E}">
        <p14:creationId xmlns:p14="http://schemas.microsoft.com/office/powerpoint/2010/main" val="405057581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2274277" y="1305341"/>
            <a:ext cx="4572000" cy="3847207"/>
          </a:xfrm>
          <a:prstGeom prst="rect">
            <a:avLst/>
          </a:prstGeom>
        </p:spPr>
        <p:txBody>
          <a:bodyPr>
            <a:spAutoFit/>
          </a:bodyPr>
          <a:lstStyle/>
          <a:p>
            <a:r>
              <a:rPr lang="ru-RU" sz="2000" dirty="0"/>
              <a:t>«</a:t>
            </a:r>
            <a:r>
              <a:rPr lang="ru-RU" sz="2000" b="1" dirty="0"/>
              <a:t>Маска - средство защиты от гриппа и ОРВИ»</a:t>
            </a:r>
            <a:endParaRPr lang="ru-RU" sz="2000" dirty="0"/>
          </a:p>
          <a:p>
            <a:r>
              <a:rPr lang="ru-RU" dirty="0"/>
              <a:t> </a:t>
            </a:r>
          </a:p>
          <a:p>
            <a:r>
              <a:rPr lang="ru-RU" sz="2400" b="1" dirty="0"/>
              <a:t>План исследований</a:t>
            </a:r>
            <a:endParaRPr lang="ru-RU" sz="2400" dirty="0"/>
          </a:p>
          <a:p>
            <a:pPr lvl="0"/>
            <a:r>
              <a:rPr lang="ru-RU" dirty="0"/>
              <a:t>Выбор темы. </a:t>
            </a:r>
          </a:p>
          <a:p>
            <a:pPr lvl="0"/>
            <a:r>
              <a:rPr lang="ru-RU" dirty="0"/>
              <a:t>Подбор и первоначальное ознакомление с литературой и другими </a:t>
            </a:r>
            <a:r>
              <a:rPr lang="ru-RU" dirty="0" smtClean="0"/>
              <a:t>информационными источниками </a:t>
            </a:r>
            <a:r>
              <a:rPr lang="ru-RU" dirty="0"/>
              <a:t>по выбранной теме. </a:t>
            </a:r>
          </a:p>
          <a:p>
            <a:pPr lvl="0"/>
            <a:r>
              <a:rPr lang="ru-RU" dirty="0"/>
              <a:t>Составление анкеты для опроса участников проекта «Медицинская маска- средство защиты »</a:t>
            </a:r>
          </a:p>
          <a:p>
            <a:pPr lvl="0"/>
            <a:r>
              <a:rPr lang="ru-RU" dirty="0"/>
              <a:t>Проведение опроса и обработка результатов. </a:t>
            </a:r>
          </a:p>
          <a:p>
            <a:pPr lvl="0"/>
            <a:r>
              <a:rPr lang="ru-RU" dirty="0"/>
              <a:t>Оформление проекта в виде презентации. </a:t>
            </a:r>
          </a:p>
        </p:txBody>
      </p:sp>
    </p:spTree>
    <p:extLst>
      <p:ext uri="{BB962C8B-B14F-4D97-AF65-F5344CB8AC3E}">
        <p14:creationId xmlns:p14="http://schemas.microsoft.com/office/powerpoint/2010/main" val="112733505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2051720" y="980728"/>
            <a:ext cx="4572000" cy="4401205"/>
          </a:xfrm>
          <a:prstGeom prst="rect">
            <a:avLst/>
          </a:prstGeom>
        </p:spPr>
        <p:txBody>
          <a:bodyPr>
            <a:spAutoFit/>
          </a:bodyPr>
          <a:lstStyle/>
          <a:p>
            <a:r>
              <a:rPr lang="ru-RU" sz="2800" b="1" dirty="0"/>
              <a:t>— Может ли от ношения маски развиваться гипоксия? Человек может задохнуться?</a:t>
            </a:r>
            <a:endParaRPr lang="ru-RU" sz="2800" dirty="0"/>
          </a:p>
          <a:p>
            <a:r>
              <a:rPr lang="ru-RU" sz="2800" dirty="0"/>
              <a:t>— Такого быть не может по той причине, что маска </a:t>
            </a:r>
            <a:r>
              <a:rPr lang="ru-RU" sz="2800" dirty="0" smtClean="0"/>
              <a:t>проницаема  . </a:t>
            </a:r>
            <a:r>
              <a:rPr lang="ru-RU" sz="2800" dirty="0"/>
              <a:t>Маска — это не целлофановый пакет, поэтому проблем здесь быть не должно.</a:t>
            </a:r>
          </a:p>
        </p:txBody>
      </p:sp>
    </p:spTree>
    <p:extLst>
      <p:ext uri="{BB962C8B-B14F-4D97-AF65-F5344CB8AC3E}">
        <p14:creationId xmlns:p14="http://schemas.microsoft.com/office/powerpoint/2010/main" val="136379484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2627784" y="-5680"/>
            <a:ext cx="4572000" cy="7478970"/>
          </a:xfrm>
          <a:prstGeom prst="rect">
            <a:avLst/>
          </a:prstGeom>
        </p:spPr>
        <p:txBody>
          <a:bodyPr>
            <a:spAutoFit/>
          </a:bodyPr>
          <a:lstStyle/>
          <a:p>
            <a:r>
              <a:rPr lang="ru-RU" sz="2400" b="1" dirty="0"/>
              <a:t>Как маска защищает от вируса</a:t>
            </a:r>
            <a:endParaRPr lang="ru-RU" sz="2400" dirty="0"/>
          </a:p>
          <a:p>
            <a:r>
              <a:rPr lang="ru-RU" sz="2400" b="1" dirty="0"/>
              <a:t>— Вирус очень мелкий и маска для него не препятствие?</a:t>
            </a:r>
            <a:endParaRPr lang="ru-RU" sz="2400" dirty="0"/>
          </a:p>
          <a:p>
            <a:r>
              <a:rPr lang="ru-RU" sz="2400" dirty="0"/>
              <a:t>— Во-первых, ячейка не одна. Маска состоит из множества слоев ткани. И эти слои друг на друга накладываются, создавая защиту.</a:t>
            </a:r>
          </a:p>
          <a:p>
            <a:r>
              <a:rPr lang="ru-RU" sz="2400" dirty="0"/>
              <a:t>Если бы это была однослойная маска, то, действительно, фильтрация была бы незначительная. Но слоев много. Разумеется, какие-то вирусы могут проникать, так происходит с любыми масками, но большинство вирусов все-таки остается на маске. Это дешевый и простой способ снизить инфицирование окружающих людей.</a:t>
            </a:r>
          </a:p>
        </p:txBody>
      </p:sp>
    </p:spTree>
    <p:extLst>
      <p:ext uri="{BB962C8B-B14F-4D97-AF65-F5344CB8AC3E}">
        <p14:creationId xmlns:p14="http://schemas.microsoft.com/office/powerpoint/2010/main" val="1282085050"/>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Апекс">
  <a:themeElements>
    <a:clrScheme name="Апекс">
      <a:dk1>
        <a:sysClr val="windowText" lastClr="000000"/>
      </a:dk1>
      <a:lt1>
        <a:sysClr val="window" lastClr="FFFFFF"/>
      </a:lt1>
      <a:dk2>
        <a:srgbClr val="69676D"/>
      </a:dk2>
      <a:lt2>
        <a:srgbClr val="C9C2D1"/>
      </a:lt2>
      <a:accent1>
        <a:srgbClr val="CEB966"/>
      </a:accent1>
      <a:accent2>
        <a:srgbClr val="9CB084"/>
      </a:accent2>
      <a:accent3>
        <a:srgbClr val="6BB1C9"/>
      </a:accent3>
      <a:accent4>
        <a:srgbClr val="6585CF"/>
      </a:accent4>
      <a:accent5>
        <a:srgbClr val="7E6BC9"/>
      </a:accent5>
      <a:accent6>
        <a:srgbClr val="A379BB"/>
      </a:accent6>
      <a:hlink>
        <a:srgbClr val="410082"/>
      </a:hlink>
      <a:folHlink>
        <a:srgbClr val="932968"/>
      </a:folHlink>
    </a:clrScheme>
    <a:fontScheme name="Апекс">
      <a:majorFont>
        <a:latin typeface="Lucida Sans"/>
        <a:ea typeface=""/>
        <a:cs typeface=""/>
        <a:font script="Grek" typeface="Arial"/>
        <a:font script="Cyrl" typeface="Arial"/>
        <a:font script="Jpan" typeface="HG丸ｺﾞｼｯｸM-PRO"/>
        <a:font script="Hang" typeface="휴먼옛체"/>
        <a:font script="Hans" typeface="黑体"/>
        <a:font script="Hant" typeface="微軟正黑體"/>
        <a:font script="Arab" typeface="Tahoma"/>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Book Antiqua"/>
        <a:ea typeface=""/>
        <a:cs typeface=""/>
        <a:font script="Grek" typeface="Times New Roman"/>
        <a:font script="Cyrl" typeface="Times New Roman"/>
        <a:font script="Jpan" typeface="HG明朝B"/>
        <a:font script="Hang" typeface="돋움"/>
        <a:font script="Hans" typeface="宋体"/>
        <a:font script="Hant" typeface="新細明體"/>
        <a:font script="Arab" typeface="Times New Roman"/>
        <a:font script="Hebr" typeface="David"/>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Апекс">
      <a:fillStyleLst>
        <a:solidFill>
          <a:schemeClr val="phClr"/>
        </a:solidFill>
        <a:gradFill rotWithShape="1">
          <a:gsLst>
            <a:gs pos="20000">
              <a:schemeClr val="phClr">
                <a:tint val="9000"/>
              </a:schemeClr>
            </a:gs>
            <a:gs pos="100000">
              <a:schemeClr val="phClr">
                <a:tint val="70000"/>
                <a:satMod val="100000"/>
              </a:schemeClr>
            </a:gs>
          </a:gsLst>
          <a:path path="circle">
            <a:fillToRect l="-15000" t="-15000" r="115000" b="115000"/>
          </a:path>
        </a:gradFill>
        <a:gradFill rotWithShape="1">
          <a:gsLst>
            <a:gs pos="0">
              <a:schemeClr val="phClr">
                <a:shade val="60000"/>
              </a:schemeClr>
            </a:gs>
            <a:gs pos="33000">
              <a:schemeClr val="phClr">
                <a:tint val="86500"/>
              </a:schemeClr>
            </a:gs>
            <a:gs pos="46750">
              <a:schemeClr val="phClr">
                <a:tint val="71000"/>
                <a:satMod val="112000"/>
              </a:schemeClr>
            </a:gs>
            <a:gs pos="53000">
              <a:schemeClr val="phClr">
                <a:tint val="71000"/>
                <a:satMod val="112000"/>
              </a:schemeClr>
            </a:gs>
            <a:gs pos="68000">
              <a:schemeClr val="phClr">
                <a:tint val="86000"/>
              </a:schemeClr>
            </a:gs>
            <a:gs pos="100000">
              <a:schemeClr val="phClr">
                <a:shade val="60000"/>
              </a:schemeClr>
            </a:gs>
          </a:gsLst>
          <a:lin ang="8350000" scaled="1"/>
        </a:gradFill>
      </a:fillStyleLst>
      <a:lnStyleLst>
        <a:ln w="9525" cap="flat" cmpd="sng" algn="ctr">
          <a:solidFill>
            <a:schemeClr val="phClr">
              <a:shade val="48000"/>
              <a:satMod val="110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130000" dist="101600" dir="2700000" algn="tl" rotWithShape="0">
              <a:srgbClr val="000000">
                <a:alpha val="35000"/>
              </a:srgbClr>
            </a:outerShdw>
          </a:effectLst>
        </a:effectStyle>
        <a:effectStyle>
          <a:effectLst>
            <a:outerShdw blurRad="190500" dist="228600" dir="2700000" sy="90000" rotWithShape="0">
              <a:srgbClr val="000000">
                <a:alpha val="25500"/>
              </a:srgbClr>
            </a:outerShdw>
          </a:effectLst>
        </a:effectStyle>
        <a:effectStyle>
          <a:effectLst>
            <a:outerShdw blurRad="190500" dist="228600" dir="2700000" sy="90000" rotWithShape="0">
              <a:srgbClr val="000000">
                <a:alpha val="25500"/>
              </a:srgbClr>
            </a:outerShdw>
          </a:effectLst>
          <a:scene3d>
            <a:camera prst="orthographicFront" fov="0">
              <a:rot lat="0" lon="0" rev="0"/>
            </a:camera>
            <a:lightRig rig="soft" dir="tl">
              <a:rot lat="0" lon="0" rev="20100000"/>
            </a:lightRig>
          </a:scene3d>
          <a:sp3d>
            <a:bevelT w="50800" h="50800"/>
          </a:sp3d>
        </a:effectStyle>
      </a:effectStyleLst>
      <a:bgFillStyleLst>
        <a:solidFill>
          <a:schemeClr val="phClr"/>
        </a:solidFill>
        <a:gradFill rotWithShape="1">
          <a:gsLst>
            <a:gs pos="0">
              <a:schemeClr val="phClr">
                <a:tint val="50000"/>
                <a:satMod val="180000"/>
              </a:schemeClr>
            </a:gs>
            <a:gs pos="100000">
              <a:schemeClr val="phClr">
                <a:shade val="45000"/>
                <a:satMod val="120000"/>
              </a:schemeClr>
            </a:gs>
          </a:gsLst>
          <a:path path="circle">
            <a:fillToRect r="100000" b="100000"/>
          </a:path>
        </a:gradFill>
        <a:blipFill>
          <a:blip xmlns:r="http://schemas.openxmlformats.org/officeDocument/2006/relationships" r:embed="rId1">
            <a:duotone>
              <a:schemeClr val="phClr">
                <a:shade val="3000"/>
                <a:satMod val="110000"/>
              </a:schemeClr>
              <a:schemeClr val="phClr">
                <a:tint val="60000"/>
                <a:satMod val="425000"/>
              </a:schemeClr>
            </a:duotone>
          </a:blip>
          <a:stretch>
            <a:fillRect/>
          </a:stretch>
        </a:blip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Apex</Template>
  <TotalTime>165</TotalTime>
  <Words>1617</Words>
  <Application>Microsoft Office PowerPoint</Application>
  <PresentationFormat>Экран (4:3)</PresentationFormat>
  <Paragraphs>91</Paragraphs>
  <Slides>46</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46</vt:i4>
      </vt:variant>
    </vt:vector>
  </HeadingPairs>
  <TitlesOfParts>
    <vt:vector size="47" baseType="lpstr">
      <vt:lpstr>Апекс</vt:lpstr>
      <vt:lpstr>Зачем мы носим маски</vt:lpstr>
      <vt:lpstr>Актуальность</vt:lpstr>
      <vt:lpstr>Презентация PowerPoint</vt:lpstr>
      <vt:lpstr>Цель моей работы.</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Разновидность медицинских масок.</vt:lpstr>
      <vt:lpstr>Презентация PowerPoint</vt:lpstr>
      <vt:lpstr>Презентация PowerPoint</vt:lpstr>
      <vt:lpstr>Спасибо.</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Зачем мы носим маски</dc:title>
  <dc:creator>user</dc:creator>
  <cp:lastModifiedBy>user</cp:lastModifiedBy>
  <cp:revision>17</cp:revision>
  <dcterms:created xsi:type="dcterms:W3CDTF">2020-11-05T08:25:44Z</dcterms:created>
  <dcterms:modified xsi:type="dcterms:W3CDTF">2022-12-13T01:27:54Z</dcterms:modified>
</cp:coreProperties>
</file>