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6"/>
  </p:notesMasterIdLst>
  <p:sldIdLst>
    <p:sldId id="322" r:id="rId2"/>
    <p:sldId id="317" r:id="rId3"/>
    <p:sldId id="319" r:id="rId4"/>
    <p:sldId id="311" r:id="rId5"/>
    <p:sldId id="312" r:id="rId6"/>
    <p:sldId id="313" r:id="rId7"/>
    <p:sldId id="314" r:id="rId8"/>
    <p:sldId id="264" r:id="rId9"/>
    <p:sldId id="277" r:id="rId10"/>
    <p:sldId id="266" r:id="rId11"/>
    <p:sldId id="267" r:id="rId12"/>
    <p:sldId id="269" r:id="rId13"/>
    <p:sldId id="270" r:id="rId14"/>
    <p:sldId id="272" r:id="rId15"/>
    <p:sldId id="273" r:id="rId16"/>
    <p:sldId id="281" r:id="rId17"/>
    <p:sldId id="275" r:id="rId18"/>
    <p:sldId id="276" r:id="rId19"/>
    <p:sldId id="283" r:id="rId20"/>
    <p:sldId id="279" r:id="rId21"/>
    <p:sldId id="285" r:id="rId22"/>
    <p:sldId id="287" r:id="rId23"/>
    <p:sldId id="289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7F089-D630-4DC2-9CF6-6DF81E7F5548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6D988-C531-4528-81B7-828342D0E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0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6D988-C531-4528-81B7-828342D0E8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33E3-66CF-41F2-B5D3-2DF454609803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95DA-530E-4667-A942-05843AC9F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42FC-EC5B-4777-9795-2F8F9C82CADD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D783-5E94-4121-8B3E-F0BFA02F7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48C4-B93F-4454-9405-7384CB6FA357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7B8C-88DF-49E9-A60B-A26B26A2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F1B2-9695-49F9-B782-5A22D4EED204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BB46-41CC-4270-9FD8-AE24047D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9B264-04A1-4CAB-9569-304D44D45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263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4DDC-8E31-4E70-AF80-828081AE93DE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CE6B-CD0F-4FA9-8E3D-3FB28E14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07E7-42D4-4084-9F1C-EC01DF0507F0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1FCA-8071-418F-AE4E-05E1BCB1D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29E3-C6C1-4979-92E5-1935D2531845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8296-E918-406D-B0BB-F796B337B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A86E-030B-42A2-A716-8A187B3FE2C4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4BED-6119-4DC1-B6FB-376E204A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7F6-5E42-4CF8-ACCE-8E24535FC2B6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D612-CE66-479B-8F6F-177A21023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4E79-CE78-4474-9F40-3DCEE8DFC9C1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3097-F9EB-45E3-8803-734A0A9B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D2C-A968-4C2A-B2F1-5F1B27492D5E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52B5-8DCA-48EF-B579-FA2FB0178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2608-8959-4FCC-A83F-D91ED2266318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81BD-9203-4410-B760-B5DDD606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37160-CEE4-4A0D-8EF3-B453FE5291F2}" type="datetimeFigureOut">
              <a:rPr lang="ru-RU"/>
              <a:pPr>
                <a:defRPr/>
              </a:pPr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86B7D-9F30-49D6-87AA-4F75F5D3D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67" r:id="rId2"/>
    <p:sldLayoutId id="2147484070" r:id="rId3"/>
    <p:sldLayoutId id="2147484066" r:id="rId4"/>
    <p:sldLayoutId id="2147484065" r:id="rId5"/>
    <p:sldLayoutId id="2147484064" r:id="rId6"/>
    <p:sldLayoutId id="2147484071" r:id="rId7"/>
    <p:sldLayoutId id="2147484072" r:id="rId8"/>
    <p:sldLayoutId id="2147484073" r:id="rId9"/>
    <p:sldLayoutId id="2147484063" r:id="rId10"/>
    <p:sldLayoutId id="2147484074" r:id="rId11"/>
    <p:sldLayoutId id="2147484068" r:id="rId12"/>
    <p:sldLayoutId id="21474840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2133600"/>
            <a:ext cx="7239000" cy="3276600"/>
          </a:xfrm>
          <a:solidFill>
            <a:schemeClr val="bg1"/>
          </a:solidFill>
        </p:spPr>
        <p:txBody>
          <a:bodyPr lIns="91440" rIns="9144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</a:t>
            </a:r>
          </a:p>
        </p:txBody>
      </p:sp>
      <p:pic>
        <p:nvPicPr>
          <p:cNvPr id="7171" name="Picture 4" descr="Образ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8763">
            <a:off x="658813" y="296863"/>
            <a:ext cx="2109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2667000" cy="727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START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33600" y="5301208"/>
            <a:ext cx="6686872" cy="1485355"/>
          </a:xfrm>
        </p:spPr>
        <p:txBody>
          <a:bodyPr/>
          <a:lstStyle/>
          <a:p>
            <a:pPr algn="r">
              <a:defRPr/>
            </a:pPr>
            <a:r>
              <a:rPr lang="ru-RU" sz="1600" dirty="0"/>
              <a:t>Разработка методических </a:t>
            </a:r>
            <a:r>
              <a:rPr lang="ru-RU" sz="1600" dirty="0" smtClean="0"/>
              <a:t>идей </a:t>
            </a:r>
            <a:r>
              <a:rPr lang="ru-RU" sz="1600" dirty="0"/>
              <a:t>«Моя методическая находка»</a:t>
            </a:r>
          </a:p>
          <a:p>
            <a:pPr algn="r">
              <a:defRPr/>
            </a:pPr>
            <a:r>
              <a:rPr lang="ru-RU" sz="1600" dirty="0"/>
              <a:t>В</a:t>
            </a:r>
            <a:r>
              <a:rPr lang="ru-RU" sz="1600" dirty="0" smtClean="0"/>
              <a:t>оспитатель </a:t>
            </a:r>
            <a:r>
              <a:rPr lang="ru-RU" sz="1600" dirty="0"/>
              <a:t>дошкольной группы МБОУ ООШ с. </a:t>
            </a:r>
            <a:r>
              <a:rPr lang="ru-RU" sz="1600" dirty="0" err="1"/>
              <a:t>Руновка</a:t>
            </a:r>
            <a:r>
              <a:rPr lang="ru-RU" sz="1600" dirty="0"/>
              <a:t> Ильчук Елена Германовна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211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42350" cy="6480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916113"/>
            <a:ext cx="7848600" cy="4176712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dirty="0"/>
              <a:t>Приём помогает прорабатывать материал детально. Читая детское художественное произведение, нужно разметить его так, чтобы останавливаться на неожиданных поворотах событий. Во время каждой остановки надо спрашивать ребёнка: «Как ты думаешь?», «Что будет дальше?», «Почему ты так думаешь?». Дочитав до финала, надо обсудить с ребёнком сходство и различие его версии с оригиналом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/>
              <a:t>Приём «Чтение (просмотр, прослушивание) с остановками»</a:t>
            </a:r>
          </a:p>
        </p:txBody>
      </p:sp>
      <p:pic>
        <p:nvPicPr>
          <p:cNvPr id="23555" name="Picture 2" descr="C:\Users\Katya\AppData\Local\Microsoft\Windows\Temporary Internet Files\Content.IE5\YOCZSTYN\owl-reading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5013325"/>
            <a:ext cx="1685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900113" y="836613"/>
            <a:ext cx="7488237" cy="4679950"/>
          </a:xfrm>
        </p:spPr>
        <p:txBody>
          <a:bodyPr/>
          <a:lstStyle/>
          <a:p>
            <a:pPr eaLnBrk="1" hangingPunct="1"/>
            <a:r>
              <a:rPr lang="ru-RU" sz="3200"/>
              <a:t>Вопросы симулируют мышление ребёнка, заставляя его мозг работать. Дети имеют возможность пофантазировать, высказать своё мнение. Происходит обучение как критическому мышлению, так и творческому, так как от ребёнка требуется связное монологическое высказывание </a:t>
            </a:r>
          </a:p>
        </p:txBody>
      </p:sp>
      <p:pic>
        <p:nvPicPr>
          <p:cNvPr id="24578" name="Picture 2" descr="C:\Users\Katya\AppData\Local\Microsoft\Windows\Temporary Internet Files\Content.IE5\PMFHY96B\questions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24400"/>
            <a:ext cx="20161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971550" y="1989138"/>
            <a:ext cx="7488238" cy="3887787"/>
          </a:xfrm>
        </p:spPr>
        <p:txBody>
          <a:bodyPr/>
          <a:lstStyle/>
          <a:p>
            <a:pPr eaLnBrk="1" hangingPunct="1"/>
            <a:r>
              <a:rPr lang="ru-RU" sz="2800"/>
              <a:t>Каждая сторона кубика несёт вопрос:</a:t>
            </a:r>
          </a:p>
          <a:p>
            <a:pPr eaLnBrk="1" hangingPunct="1"/>
            <a:r>
              <a:rPr lang="ru-RU" sz="2800"/>
              <a:t>Картинка изображаемого предмета. Что это?</a:t>
            </a:r>
          </a:p>
          <a:p>
            <a:pPr eaLnBrk="1" hangingPunct="1"/>
            <a:r>
              <a:rPr lang="ru-RU" sz="2800"/>
              <a:t>На что похоже?</a:t>
            </a:r>
          </a:p>
          <a:p>
            <a:pPr eaLnBrk="1" hangingPunct="1"/>
            <a:r>
              <a:rPr lang="ru-RU" sz="2800"/>
              <a:t>Форма, величина, цвет</a:t>
            </a:r>
          </a:p>
          <a:p>
            <a:pPr eaLnBrk="1" hangingPunct="1"/>
            <a:r>
              <a:rPr lang="ru-RU" sz="2800"/>
              <a:t>Как это делают?</a:t>
            </a:r>
          </a:p>
          <a:p>
            <a:pPr eaLnBrk="1" hangingPunct="1"/>
            <a:r>
              <a:rPr lang="ru-RU" sz="2800"/>
              <a:t>Для чего используют?</a:t>
            </a:r>
          </a:p>
          <a:p>
            <a:pPr eaLnBrk="1" hangingPunct="1"/>
            <a:r>
              <a:rPr lang="ru-RU" sz="2800"/>
              <a:t>За и против (положительное и отрицательное)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Приём «Кубик»</a:t>
            </a:r>
          </a:p>
        </p:txBody>
      </p:sp>
      <p:pic>
        <p:nvPicPr>
          <p:cNvPr id="25603" name="Picture 2" descr="C:\Users\Katya\AppData\Local\Microsoft\Windows\Temporary Internet Files\Content.IE5\PMFHY96B\250px-Rubik's_cube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82900"/>
            <a:ext cx="259238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549275"/>
            <a:ext cx="7793037" cy="61928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/>
              <a:t>Кубик «Спички»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Спички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Похожи на палочки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Деревянные палочки небольшого размера, на конце сера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Выстругивают из отходов дерева одинаковой длины и толщины палочки, один конец которых обмакивают в серу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Используются для того, чтобы зажечь газ, развести костёр, растопить печь и т.д.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Хорошо то, что спички дают тепло, огонь. Плохо то, что спички детям не игрушка, может случиться пожар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5594350"/>
            <a:ext cx="18002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554663"/>
            <a:ext cx="194468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971550" y="1773238"/>
            <a:ext cx="7416800" cy="410368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/>
              <a:t>Предлагается разместить картинки из сказки или рассказа в том порядке, который ребёнок считает последовательным, правильным. Затем воспитатель читает произведение и предлагает исправить последовательность картинок. Иногда сам воспитатель может перемешать картинки в дидактической игре («Как хлеб к нам на стол пришёл» или «Дикие домашние животные» и т.д.), и уже дети в процессе игры исправляют неверное</a:t>
            </a: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z="3200"/>
              <a:t>Приём «Перемешанные события»</a:t>
            </a:r>
          </a:p>
        </p:txBody>
      </p:sp>
      <p:pic>
        <p:nvPicPr>
          <p:cNvPr id="2765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157788"/>
            <a:ext cx="218598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140325"/>
            <a:ext cx="23764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1"/>
          <p:cNvSpPr>
            <a:spLocks noGrp="1"/>
          </p:cNvSpPr>
          <p:nvPr>
            <p:ph idx="1"/>
          </p:nvPr>
        </p:nvSpPr>
        <p:spPr>
          <a:xfrm>
            <a:off x="900113" y="1989138"/>
            <a:ext cx="7407275" cy="3449637"/>
          </a:xfrm>
        </p:spPr>
        <p:txBody>
          <a:bodyPr/>
          <a:lstStyle/>
          <a:p>
            <a:pPr eaLnBrk="1" hangingPunct="1"/>
            <a:r>
              <a:rPr lang="ru-RU" sz="2800"/>
              <a:t>На каждую строчку стихотворения рисуется схема, которая помогает не только на слух, но и зрительно выстраивать цепочку строк, и стихотворение легче запоминается. Если схемы вывесить на доске в ряд, ребёнок, глядя на них, быстрее самостоятельно воспроизводит стихотворение вслух.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Приём «Заучивание по рисункам (схемам)»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4984750"/>
            <a:ext cx="3098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6100" y="1690688"/>
            <a:ext cx="930275" cy="928687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18488" cy="1506537"/>
          </a:xfrm>
        </p:spPr>
        <p:txBody>
          <a:bodyPr/>
          <a:lstStyle/>
          <a:p>
            <a:pPr eaLnBrk="1" hangingPunct="1"/>
            <a:r>
              <a:rPr lang="ru-RU" sz="3200"/>
              <a:t>Схема для заучивания стихотворения</a:t>
            </a:r>
            <a:br>
              <a:rPr lang="ru-RU" sz="3200"/>
            </a:br>
            <a:r>
              <a:rPr lang="ru-RU" sz="3200"/>
              <a:t>И. Токмаковой «Мне грустно»</a:t>
            </a:r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1709738"/>
            <a:ext cx="15668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77975"/>
            <a:ext cx="2501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038" y="1709738"/>
            <a:ext cx="163036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968625"/>
            <a:ext cx="159543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7559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3040063"/>
            <a:ext cx="1057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146425"/>
            <a:ext cx="1495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475" y="4211638"/>
            <a:ext cx="10683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01813" y="4340225"/>
            <a:ext cx="16557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25900" y="4106863"/>
            <a:ext cx="162401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Рисунок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4252913"/>
            <a:ext cx="16367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Рисунок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4175" y="5532438"/>
            <a:ext cx="12969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Рисунок 2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62188" y="5543550"/>
            <a:ext cx="14509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Рисунок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54513" y="5511800"/>
            <a:ext cx="1625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70650" y="5489575"/>
            <a:ext cx="1635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85225" cy="65881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Arial" charset="0"/>
              </a:rPr>
              <a:t>Прием « Шесть шляп мышления»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9144000" cy="5516562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853363" cy="4200525"/>
          </a:xfrm>
        </p:spPr>
        <p:txBody>
          <a:bodyPr/>
          <a:lstStyle/>
          <a:p>
            <a:pPr eaLnBrk="1" hangingPunct="1"/>
            <a:r>
              <a:rPr lang="ru-RU" sz="3200">
                <a:latin typeface="Calibri" pitchFamily="34" charset="0"/>
              </a:rPr>
              <a:t>    Критическое мышление – это особая методика обучения, которая отвечает на вопрос: как учить мыслить. Ребёнок нуждается  в критическом мышлении, оно помогает ему жить среди людей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789363"/>
            <a:ext cx="3759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425" y="4149725"/>
            <a:ext cx="29797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25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>
          <a:xfrm>
            <a:off x="900113" y="2133600"/>
            <a:ext cx="7407275" cy="3449638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/>
              <a:t>Штаны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/>
              <a:t>Замечательные зелёные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/>
              <a:t>Полез зацепился порвал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/>
              <a:t>Сам порвал – сам зашей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/>
              <a:t>Заплатка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Синквейн</a:t>
            </a:r>
            <a:r>
              <a:rPr lang="ru-RU" dirty="0"/>
              <a:t> по рассказу Н.Н. Носова «Заплатка»</a:t>
            </a: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492375"/>
            <a:ext cx="16557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08500"/>
            <a:ext cx="36004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590800"/>
            <a:ext cx="52578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Кот Леопольд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Добрый, дружелюбный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Поет, учит, прощает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Мурлыка и баюн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Мультяшный герой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8" y="1676400"/>
            <a:ext cx="38020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990600"/>
            <a:ext cx="55054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algn="ctr" eaLnBrk="0" hangingPunct="0">
              <a:buFontTx/>
              <a:buChar char="•"/>
            </a:pP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1"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Собака</a:t>
            </a:r>
          </a:p>
          <a:p>
            <a:pPr lvl="1"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Мохнатая, преданная</a:t>
            </a: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Охраняет, играет, лает</a:t>
            </a:r>
            <a:endParaRPr 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Друг человека</a:t>
            </a:r>
          </a:p>
          <a:p>
            <a:pPr algn="ctr" eaLnBrk="0" hangingPunct="0">
              <a:buFontTx/>
              <a:buChar char="•"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Домашнее животное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0"/>
            <a:ext cx="381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4572000" cy="2524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Родина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Большая, богатая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Кормит, охраняет, любит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Дом, в котором мы живем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Россия</a:t>
            </a:r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990850"/>
            <a:ext cx="5105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900113" y="1125538"/>
            <a:ext cx="7775575" cy="5256212"/>
          </a:xfrm>
        </p:spPr>
        <p:txBody>
          <a:bodyPr/>
          <a:lstStyle/>
          <a:p>
            <a:pPr eaLnBrk="1" hangingPunct="1"/>
            <a:r>
              <a:rPr lang="ru-RU"/>
              <a:t>Пробуждая в детях критическое мышление, воспитатель учится честно отвечать на детские вопросы, даже если он не знает ответа. И самое лучшее. Что можно ответить в таком случае: «Я не знаю, почему это так. Давай вместе придумаем, как это можно узнать»</a:t>
            </a:r>
          </a:p>
          <a:p>
            <a:pPr eaLnBrk="1" hangingPunct="1"/>
            <a:endParaRPr lang="ru-RU"/>
          </a:p>
          <a:p>
            <a:pPr algn="ctr" eaLnBrk="1" hangingPunct="1"/>
            <a:endParaRPr lang="ru-RU"/>
          </a:p>
          <a:p>
            <a:pPr algn="ctr" eaLnBrk="1" hangingPunct="1"/>
            <a:endParaRPr lang="ru-RU"/>
          </a:p>
        </p:txBody>
      </p:sp>
      <p:pic>
        <p:nvPicPr>
          <p:cNvPr id="337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004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052513"/>
            <a:ext cx="7408863" cy="34512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Calibri" panose="020F0502020204030204" pitchFamily="34" charset="0"/>
              </a:rPr>
              <a:t>       Цель критического мышления – научить ребёнка использовать метод исследования в обучении, ставить перед собой вопросы, искать на них ответы и стараться, чтобы другие узнали о том, что новое он открыл для себя</a:t>
            </a:r>
          </a:p>
        </p:txBody>
      </p:sp>
      <p:pic>
        <p:nvPicPr>
          <p:cNvPr id="16386" name="Picture 3" descr="C:\Users\Katya\AppData\Local\Microsoft\Windows\Temporary Internet Files\Content.IE5\YOCZSTYN\targ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221163"/>
            <a:ext cx="24479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Katya\AppData\Local\Microsoft\Windows\Temporary Internet Files\Content.IE5\PMFHY96B\disc-245457_64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267200"/>
            <a:ext cx="24495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89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latin typeface="Arial Narrow" pitchFamily="34" charset="0"/>
              </a:rPr>
              <a:t>Основа технологии – трехфазовая структура урока: вызов, осмысление, рефлексия: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785938"/>
          <a:ext cx="8229600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1– я стадия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2– я стадия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3– я стадия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Вызов: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– актуализация имеющихся знаний;</a:t>
                      </a: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 – пробуждение интереса к получению новой информации; </a:t>
                      </a: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 – постановка учеником собственных целей обучения.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Реализация смысла: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– получение новой информации;</a:t>
                      </a: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 – учащиеся соотносят старые знания с новыми.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Рефлексия: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– размышление, рождение нового знания;</a:t>
                      </a:r>
                    </a:p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 – постановка учеником новых целей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652412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DFDDF"/>
          </a:solidFill>
        </p:spPr>
        <p:txBody>
          <a:bodyPr/>
          <a:lstStyle/>
          <a:p>
            <a:pPr eaLnBrk="1" hangingPunct="1"/>
            <a:r>
              <a:rPr lang="ru-RU" sz="3200" b="1">
                <a:solidFill>
                  <a:srgbClr val="FF3300"/>
                </a:solidFill>
              </a:rPr>
              <a:t>Структура технологии урока</a:t>
            </a:r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305800" cy="4815840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«Вызов»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«Осмысление содержания»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«Рефлексия»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активизация имеющихся знаний;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пробуждение интереса к получению новой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постановка учеником собственных целей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получение новой информации;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корректировка учеником поставленных целей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размышление, рождение нового знания;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 постановка учеником новых целей обучения (на перспективу)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Суслина</a:t>
            </a:r>
            <a:r>
              <a:rPr lang="ru-RU" dirty="0"/>
              <a:t> С.А. учитель химии МОУ СОШ № 31 г.Владимира</a:t>
            </a:r>
          </a:p>
        </p:txBody>
      </p:sp>
    </p:spTree>
    <p:extLst>
      <p:ext uri="{BB962C8B-B14F-4D97-AF65-F5344CB8AC3E}">
        <p14:creationId xmlns:p14="http://schemas.microsoft.com/office/powerpoint/2010/main" val="38987391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>
                <a:solidFill>
                  <a:srgbClr val="FF3300"/>
                </a:solidFill>
              </a:rPr>
              <a:t>Разные технологические приемы в рамках технологии РКМ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0768"/>
            <a:ext cx="8229600" cy="5334000"/>
          </a:xfrm>
          <a:solidFill>
            <a:schemeClr val="bg1"/>
          </a:solidFill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Мозговая атака (парная и групповая);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 Кластеры (выделение смысловых единиц текста);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 ИНСЕРТ (маркировка текста значками по мере его чтения) («</a:t>
            </a:r>
            <a:r>
              <a:rPr lang="ru-RU" sz="2400">
                <a:latin typeface="Agency FB" pitchFamily="34" charset="0"/>
              </a:rPr>
              <a:t>√» - уже знал, «+» новое, «--» думал иначе, «?» не понял вопрос);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>
                <a:latin typeface="Agency FB" pitchFamily="34" charset="0"/>
              </a:rPr>
              <a:t> Дерево предсказаний по теме (ствол - тема, ветви - предположения, листья - обоснования, аргументы);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 Чтение с остановками (задать вопрос к блоку материала);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 Графическое отображение полученной информации (схема «Фишбоун», концептуальная таблица, денотатный граф);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Двойной дневник; за и против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/>
              <a:t> Синквейн, даймонд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4267200" cy="3651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Суслина</a:t>
            </a:r>
            <a:r>
              <a:rPr lang="ru-RU" dirty="0"/>
              <a:t> С.А. учитель химии МОУ СОШ № 31 г.Владимира</a:t>
            </a:r>
          </a:p>
        </p:txBody>
      </p:sp>
    </p:spTree>
    <p:extLst>
      <p:ext uri="{BB962C8B-B14F-4D97-AF65-F5344CB8AC3E}">
        <p14:creationId xmlns:p14="http://schemas.microsoft.com/office/powerpoint/2010/main" val="400956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900113" y="692150"/>
            <a:ext cx="7848600" cy="2232025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chemeClr val="tx1"/>
                </a:solidFill>
              </a:rPr>
              <a:t>Из опыта работы воспитателей  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МБОУ ООШ </a:t>
            </a:r>
            <a:r>
              <a:rPr lang="ru-RU" sz="2400" dirty="0" err="1">
                <a:solidFill>
                  <a:schemeClr val="tx1"/>
                </a:solidFill>
                <a:latin typeface="Arial" charset="0"/>
              </a:rPr>
              <a:t>с.Руновка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latin typeface="Arial" charset="0"/>
              </a:rPr>
            </a:br>
            <a:r>
              <a:rPr lang="ru-RU" sz="2400" dirty="0">
                <a:solidFill>
                  <a:schemeClr val="tx1"/>
                </a:solidFill>
                <a:latin typeface="Arial" charset="0"/>
              </a:rPr>
              <a:t>ИЛЬЧУК Е.Г.  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3284538"/>
            <a:ext cx="6761162" cy="2665412"/>
          </a:xfrm>
        </p:spPr>
        <p:txBody>
          <a:bodyPr>
            <a:normAutofit/>
          </a:bodyPr>
          <a:lstStyle/>
          <a:p>
            <a:pPr eaLnBrk="1" hangingPunct="1"/>
            <a:endParaRPr lang="ru-RU" sz="2400" dirty="0">
              <a:solidFill>
                <a:schemeClr val="tx1"/>
              </a:solidFill>
            </a:endParaRPr>
          </a:p>
          <a:p>
            <a:pPr eaLnBrk="1" hangingPunct="1"/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315" name="Picture 5" descr="C:\Users\Katya\AppData\Local\Microsoft\Windows\Temporary Internet Files\Content.IE5\PMFHY96B\34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149725"/>
            <a:ext cx="22383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51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637463" cy="37687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Calibri" panose="020F0502020204030204" pitchFamily="34" charset="0"/>
              </a:rPr>
              <a:t>    Информация систематизируется в виде кластеров (гроздьев). В центре – ключевое понятие. Последующие ассоциации логически связаны с ключевым понятием. Можно составлять кластеры по любой из тем: «Транспорт», «Времена года», «Овощи», «Фрукты», «Животные», «Птицы и другое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27088" y="338138"/>
            <a:ext cx="7859712" cy="642937"/>
          </a:xfrm>
        </p:spPr>
        <p:txBody>
          <a:bodyPr/>
          <a:lstStyle/>
          <a:p>
            <a:pPr eaLnBrk="1" hangingPunct="1"/>
            <a:r>
              <a:rPr lang="ru-RU" sz="3200">
                <a:latin typeface="Calibri" pitchFamily="34" charset="0"/>
              </a:rPr>
              <a:t>Приём «Кластер»</a:t>
            </a:r>
          </a:p>
        </p:txBody>
      </p:sp>
      <p:pic>
        <p:nvPicPr>
          <p:cNvPr id="20483" name="Picture 7" descr="C:\Users\Katya\AppData\Local\Microsoft\Windows\Temporary Internet Files\Content.IE5\8MRKNPXW\k6rvit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24400"/>
            <a:ext cx="177958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Katya\AppData\Local\Microsoft\Windows\Temporary Internet Files\Content.IE5\I40VIRSO\YAblok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814888"/>
            <a:ext cx="17875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4724400"/>
            <a:ext cx="215741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724400"/>
            <a:ext cx="20177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12988" y="1803400"/>
            <a:ext cx="1381125" cy="6413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Воздушный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1688" y="708025"/>
            <a:ext cx="1473200" cy="3159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Водный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49650" y="2743200"/>
            <a:ext cx="2062163" cy="1076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Транспорт</a:t>
            </a:r>
          </a:p>
        </p:txBody>
      </p:sp>
      <p:sp>
        <p:nvSpPr>
          <p:cNvPr id="14" name="Овал 13"/>
          <p:cNvSpPr/>
          <p:nvPr/>
        </p:nvSpPr>
        <p:spPr>
          <a:xfrm>
            <a:off x="596900" y="3495675"/>
            <a:ext cx="1381125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Грузовой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95725" y="5416550"/>
            <a:ext cx="1371600" cy="3984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Подземный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30638" y="4418013"/>
            <a:ext cx="1501775" cy="398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Наземный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51688" y="1603375"/>
            <a:ext cx="1473200" cy="2889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Подводный</a:t>
            </a:r>
          </a:p>
        </p:txBody>
      </p:sp>
      <p:cxnSp>
        <p:nvCxnSpPr>
          <p:cNvPr id="22" name="Прямая соединительная линия 21"/>
          <p:cNvCxnSpPr>
            <a:endCxn id="7" idx="0"/>
          </p:cNvCxnSpPr>
          <p:nvPr/>
        </p:nvCxnSpPr>
        <p:spPr>
          <a:xfrm>
            <a:off x="812800" y="1181100"/>
            <a:ext cx="2190750" cy="6223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9" idx="4"/>
            <a:endCxn id="7" idx="0"/>
          </p:cNvCxnSpPr>
          <p:nvPr/>
        </p:nvCxnSpPr>
        <p:spPr>
          <a:xfrm flipH="1">
            <a:off x="3003550" y="1325563"/>
            <a:ext cx="1978025" cy="4778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0" idx="4"/>
            <a:endCxn id="7" idx="0"/>
          </p:cNvCxnSpPr>
          <p:nvPr/>
        </p:nvCxnSpPr>
        <p:spPr>
          <a:xfrm>
            <a:off x="2990850" y="1466850"/>
            <a:ext cx="12700" cy="3365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68" idx="0"/>
            <a:endCxn id="7" idx="1"/>
          </p:cNvCxnSpPr>
          <p:nvPr/>
        </p:nvCxnSpPr>
        <p:spPr>
          <a:xfrm flipV="1">
            <a:off x="1100138" y="2124075"/>
            <a:ext cx="1212850" cy="31591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  <a:endCxn id="20" idx="0"/>
          </p:cNvCxnSpPr>
          <p:nvPr/>
        </p:nvCxnSpPr>
        <p:spPr>
          <a:xfrm flipH="1">
            <a:off x="7888288" y="1023938"/>
            <a:ext cx="0" cy="579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4" idx="6"/>
            <a:endCxn id="16" idx="1"/>
          </p:cNvCxnSpPr>
          <p:nvPr/>
        </p:nvCxnSpPr>
        <p:spPr>
          <a:xfrm>
            <a:off x="1978025" y="3848100"/>
            <a:ext cx="1852613" cy="7683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7" idx="6"/>
            <a:endCxn id="16" idx="1"/>
          </p:cNvCxnSpPr>
          <p:nvPr/>
        </p:nvCxnSpPr>
        <p:spPr>
          <a:xfrm flipV="1">
            <a:off x="2312988" y="4616450"/>
            <a:ext cx="1517650" cy="6477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58" idx="6"/>
            <a:endCxn id="16" idx="1"/>
          </p:cNvCxnSpPr>
          <p:nvPr/>
        </p:nvCxnSpPr>
        <p:spPr>
          <a:xfrm flipV="1">
            <a:off x="2579688" y="4616450"/>
            <a:ext cx="1250950" cy="14255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63" idx="2"/>
            <a:endCxn id="16" idx="3"/>
          </p:cNvCxnSpPr>
          <p:nvPr/>
        </p:nvCxnSpPr>
        <p:spPr>
          <a:xfrm flipH="1">
            <a:off x="5332413" y="3871913"/>
            <a:ext cx="1111250" cy="7445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61" idx="2"/>
            <a:endCxn id="16" idx="3"/>
          </p:cNvCxnSpPr>
          <p:nvPr/>
        </p:nvCxnSpPr>
        <p:spPr>
          <a:xfrm flipH="1" flipV="1">
            <a:off x="5332413" y="4616450"/>
            <a:ext cx="1400175" cy="6858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62" idx="2"/>
            <a:endCxn id="16" idx="3"/>
          </p:cNvCxnSpPr>
          <p:nvPr/>
        </p:nvCxnSpPr>
        <p:spPr>
          <a:xfrm flipH="1" flipV="1">
            <a:off x="5332413" y="4616450"/>
            <a:ext cx="1266825" cy="19256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6" idx="2"/>
            <a:endCxn id="15" idx="0"/>
          </p:cNvCxnSpPr>
          <p:nvPr/>
        </p:nvCxnSpPr>
        <p:spPr>
          <a:xfrm>
            <a:off x="4581525" y="4816475"/>
            <a:ext cx="0" cy="600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" idx="4"/>
            <a:endCxn id="16" idx="0"/>
          </p:cNvCxnSpPr>
          <p:nvPr/>
        </p:nvCxnSpPr>
        <p:spPr>
          <a:xfrm>
            <a:off x="4581525" y="3819525"/>
            <a:ext cx="0" cy="5984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7" idx="2"/>
            <a:endCxn id="11" idx="1"/>
          </p:cNvCxnSpPr>
          <p:nvPr/>
        </p:nvCxnSpPr>
        <p:spPr>
          <a:xfrm>
            <a:off x="3003550" y="2444750"/>
            <a:ext cx="847725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0" idx="1"/>
            <a:endCxn id="11" idx="7"/>
          </p:cNvCxnSpPr>
          <p:nvPr/>
        </p:nvCxnSpPr>
        <p:spPr>
          <a:xfrm flipH="1">
            <a:off x="5310188" y="866775"/>
            <a:ext cx="1841500" cy="2035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93725" y="4911725"/>
            <a:ext cx="1719263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Строительный</a:t>
            </a:r>
          </a:p>
        </p:txBody>
      </p:sp>
      <p:sp>
        <p:nvSpPr>
          <p:cNvPr id="58" name="Овал 57"/>
          <p:cNvSpPr/>
          <p:nvPr/>
        </p:nvSpPr>
        <p:spPr>
          <a:xfrm>
            <a:off x="596900" y="5689600"/>
            <a:ext cx="1982788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Снегоуборочный</a:t>
            </a:r>
          </a:p>
        </p:txBody>
      </p:sp>
      <p:sp>
        <p:nvSpPr>
          <p:cNvPr id="61" name="Овал 60"/>
          <p:cNvSpPr/>
          <p:nvPr/>
        </p:nvSpPr>
        <p:spPr>
          <a:xfrm>
            <a:off x="6732588" y="4940300"/>
            <a:ext cx="1787525" cy="7223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Пассажирский</a:t>
            </a:r>
          </a:p>
        </p:txBody>
      </p:sp>
      <p:sp>
        <p:nvSpPr>
          <p:cNvPr id="62" name="Овал 61"/>
          <p:cNvSpPr/>
          <p:nvPr/>
        </p:nvSpPr>
        <p:spPr>
          <a:xfrm>
            <a:off x="6599238" y="6329363"/>
            <a:ext cx="1604962" cy="4270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Служебный</a:t>
            </a:r>
          </a:p>
        </p:txBody>
      </p:sp>
      <p:sp>
        <p:nvSpPr>
          <p:cNvPr id="63" name="Овал 62"/>
          <p:cNvSpPr/>
          <p:nvPr/>
        </p:nvSpPr>
        <p:spPr>
          <a:xfrm>
            <a:off x="6443663" y="3497263"/>
            <a:ext cx="2089150" cy="7493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Хлебоуборочный</a:t>
            </a:r>
          </a:p>
        </p:txBody>
      </p:sp>
      <p:sp>
        <p:nvSpPr>
          <p:cNvPr id="68" name="Овал 67"/>
          <p:cNvSpPr/>
          <p:nvPr/>
        </p:nvSpPr>
        <p:spPr>
          <a:xfrm>
            <a:off x="409575" y="2439988"/>
            <a:ext cx="1381125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tx1"/>
                </a:solidFill>
              </a:rPr>
              <a:t>Грузовой</a:t>
            </a:r>
            <a:endParaRPr lang="ru-RU" sz="1350" dirty="0"/>
          </a:p>
        </p:txBody>
      </p:sp>
      <p:sp>
        <p:nvSpPr>
          <p:cNvPr id="69" name="Овал 68"/>
          <p:cNvSpPr/>
          <p:nvPr/>
        </p:nvSpPr>
        <p:spPr>
          <a:xfrm>
            <a:off x="4164013" y="622300"/>
            <a:ext cx="1635125" cy="70326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Космический</a:t>
            </a:r>
            <a:endParaRPr lang="ru-RU" sz="1350" dirty="0"/>
          </a:p>
        </p:txBody>
      </p:sp>
      <p:sp>
        <p:nvSpPr>
          <p:cNvPr id="70" name="Овал 69"/>
          <p:cNvSpPr/>
          <p:nvPr/>
        </p:nvSpPr>
        <p:spPr>
          <a:xfrm>
            <a:off x="2128838" y="763588"/>
            <a:ext cx="1724025" cy="70326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Пассажирский</a:t>
            </a:r>
          </a:p>
        </p:txBody>
      </p:sp>
      <p:sp>
        <p:nvSpPr>
          <p:cNvPr id="71" name="Овал 70"/>
          <p:cNvSpPr/>
          <p:nvPr/>
        </p:nvSpPr>
        <p:spPr>
          <a:xfrm>
            <a:off x="388938" y="538163"/>
            <a:ext cx="1381125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Военный</a:t>
            </a:r>
          </a:p>
        </p:txBody>
      </p:sp>
      <p:sp>
        <p:nvSpPr>
          <p:cNvPr id="21536" name="TextBox 123"/>
          <p:cNvSpPr txBox="1">
            <a:spLocks noChangeArrowheads="1"/>
          </p:cNvSpPr>
          <p:nvPr/>
        </p:nvSpPr>
        <p:spPr bwMode="auto">
          <a:xfrm>
            <a:off x="2498725" y="7938"/>
            <a:ext cx="1100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Вертолет,</a:t>
            </a:r>
          </a:p>
          <a:p>
            <a:r>
              <a:rPr lang="ru-RU" sz="1100">
                <a:latin typeface="Candara" pitchFamily="34" charset="0"/>
              </a:rPr>
              <a:t>Самолет,</a:t>
            </a:r>
          </a:p>
          <a:p>
            <a:r>
              <a:rPr lang="ru-RU" sz="1100">
                <a:latin typeface="Candara" pitchFamily="34" charset="0"/>
              </a:rPr>
              <a:t>Фуникулер,</a:t>
            </a:r>
          </a:p>
          <a:p>
            <a:r>
              <a:rPr lang="ru-RU" sz="1100">
                <a:latin typeface="Candara" pitchFamily="34" charset="0"/>
              </a:rPr>
              <a:t>Дирижабль.</a:t>
            </a:r>
          </a:p>
        </p:txBody>
      </p:sp>
      <p:sp>
        <p:nvSpPr>
          <p:cNvPr id="21537" name="TextBox 139"/>
          <p:cNvSpPr txBox="1">
            <a:spLocks noChangeArrowheads="1"/>
          </p:cNvSpPr>
          <p:nvPr/>
        </p:nvSpPr>
        <p:spPr bwMode="auto">
          <a:xfrm>
            <a:off x="679450" y="76200"/>
            <a:ext cx="841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ndara" pitchFamily="34" charset="0"/>
              </a:rPr>
              <a:t>Вертолет,</a:t>
            </a:r>
          </a:p>
          <a:p>
            <a:r>
              <a:rPr lang="ru-RU" sz="1100">
                <a:latin typeface="Candara" pitchFamily="34" charset="0"/>
              </a:rPr>
              <a:t>Самолет</a:t>
            </a:r>
          </a:p>
        </p:txBody>
      </p:sp>
      <p:sp>
        <p:nvSpPr>
          <p:cNvPr id="21538" name="TextBox 141"/>
          <p:cNvSpPr txBox="1">
            <a:spLocks noChangeArrowheads="1"/>
          </p:cNvSpPr>
          <p:nvPr/>
        </p:nvSpPr>
        <p:spPr bwMode="auto">
          <a:xfrm>
            <a:off x="679450" y="2049463"/>
            <a:ext cx="987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Вертолет,</a:t>
            </a:r>
          </a:p>
          <a:p>
            <a:r>
              <a:rPr lang="ru-RU" sz="1100">
                <a:latin typeface="Candara" pitchFamily="34" charset="0"/>
              </a:rPr>
              <a:t>Самолет</a:t>
            </a:r>
          </a:p>
        </p:txBody>
      </p:sp>
      <p:sp>
        <p:nvSpPr>
          <p:cNvPr id="21539" name="TextBox 143"/>
          <p:cNvSpPr txBox="1">
            <a:spLocks noChangeArrowheads="1"/>
          </p:cNvSpPr>
          <p:nvPr/>
        </p:nvSpPr>
        <p:spPr bwMode="auto">
          <a:xfrm>
            <a:off x="4651375" y="57150"/>
            <a:ext cx="774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Ракета,</a:t>
            </a:r>
          </a:p>
          <a:p>
            <a:r>
              <a:rPr lang="ru-RU" sz="1100">
                <a:latin typeface="Candara" pitchFamily="34" charset="0"/>
              </a:rPr>
              <a:t>Луноход,</a:t>
            </a:r>
          </a:p>
          <a:p>
            <a:r>
              <a:rPr lang="ru-RU" sz="1100">
                <a:latin typeface="Candara" pitchFamily="34" charset="0"/>
              </a:rPr>
              <a:t>Спутник,</a:t>
            </a:r>
          </a:p>
        </p:txBody>
      </p:sp>
      <p:sp>
        <p:nvSpPr>
          <p:cNvPr id="21540" name="TextBox 4"/>
          <p:cNvSpPr txBox="1">
            <a:spLocks noChangeArrowheads="1"/>
          </p:cNvSpPr>
          <p:nvPr/>
        </p:nvSpPr>
        <p:spPr bwMode="auto">
          <a:xfrm>
            <a:off x="7183438" y="920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Корабль, пароход,</a:t>
            </a:r>
          </a:p>
          <a:p>
            <a:r>
              <a:rPr lang="ru-RU" sz="1100">
                <a:latin typeface="Candara" pitchFamily="34" charset="0"/>
              </a:rPr>
              <a:t>парусник, лодка,</a:t>
            </a:r>
          </a:p>
          <a:p>
            <a:r>
              <a:rPr lang="ru-RU" sz="1100">
                <a:latin typeface="Candara" pitchFamily="34" charset="0"/>
              </a:rPr>
              <a:t>ледокол, яхта,</a:t>
            </a:r>
          </a:p>
        </p:txBody>
      </p:sp>
      <p:sp>
        <p:nvSpPr>
          <p:cNvPr id="21541" name="TextBox 22"/>
          <p:cNvSpPr txBox="1">
            <a:spLocks noChangeArrowheads="1"/>
          </p:cNvSpPr>
          <p:nvPr/>
        </p:nvSpPr>
        <p:spPr bwMode="auto">
          <a:xfrm>
            <a:off x="7251700" y="1930400"/>
            <a:ext cx="1244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ndara" pitchFamily="34" charset="0"/>
              </a:rPr>
              <a:t>Подводная лодка</a:t>
            </a:r>
          </a:p>
        </p:txBody>
      </p:sp>
      <p:sp>
        <p:nvSpPr>
          <p:cNvPr id="21542" name="TextBox 24"/>
          <p:cNvSpPr txBox="1">
            <a:spLocks noChangeArrowheads="1"/>
          </p:cNvSpPr>
          <p:nvPr/>
        </p:nvSpPr>
        <p:spPr bwMode="auto">
          <a:xfrm>
            <a:off x="593725" y="3257550"/>
            <a:ext cx="166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ndara" pitchFamily="34" charset="0"/>
              </a:rPr>
              <a:t>Грузовик, камаз, прицеп</a:t>
            </a:r>
          </a:p>
        </p:txBody>
      </p:sp>
      <p:sp>
        <p:nvSpPr>
          <p:cNvPr id="21543" name="TextBox 26"/>
          <p:cNvSpPr txBox="1">
            <a:spLocks noChangeArrowheads="1"/>
          </p:cNvSpPr>
          <p:nvPr/>
        </p:nvSpPr>
        <p:spPr bwMode="auto">
          <a:xfrm>
            <a:off x="541338" y="4265613"/>
            <a:ext cx="21732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Каток, экскаватор, бульдозер, панелевоз, автокран, башенный подъемный кран</a:t>
            </a:r>
          </a:p>
        </p:txBody>
      </p:sp>
      <p:sp>
        <p:nvSpPr>
          <p:cNvPr id="21544" name="TextBox 35"/>
          <p:cNvSpPr txBox="1">
            <a:spLocks noChangeArrowheads="1"/>
          </p:cNvSpPr>
          <p:nvPr/>
        </p:nvSpPr>
        <p:spPr bwMode="auto">
          <a:xfrm>
            <a:off x="6538913" y="3235325"/>
            <a:ext cx="1779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ndara" pitchFamily="34" charset="0"/>
              </a:rPr>
              <a:t>Трактор, комбайн, сеялка</a:t>
            </a:r>
          </a:p>
        </p:txBody>
      </p:sp>
      <p:sp>
        <p:nvSpPr>
          <p:cNvPr id="21545" name="TextBox 39"/>
          <p:cNvSpPr txBox="1">
            <a:spLocks noChangeArrowheads="1"/>
          </p:cNvSpPr>
          <p:nvPr/>
        </p:nvSpPr>
        <p:spPr bwMode="auto">
          <a:xfrm>
            <a:off x="6815138" y="4378325"/>
            <a:ext cx="22621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Велосипед, мотоцикл, автобус, троллейбус, трамвай, поезд, маршрутное такси</a:t>
            </a:r>
          </a:p>
        </p:txBody>
      </p:sp>
      <p:sp>
        <p:nvSpPr>
          <p:cNvPr id="21546" name="TextBox 47"/>
          <p:cNvSpPr txBox="1">
            <a:spLocks noChangeArrowheads="1"/>
          </p:cNvSpPr>
          <p:nvPr/>
        </p:nvSpPr>
        <p:spPr bwMode="auto">
          <a:xfrm>
            <a:off x="6611938" y="5734050"/>
            <a:ext cx="20272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ndara" pitchFamily="34" charset="0"/>
              </a:rPr>
              <a:t>Пожарная машина, скорая помощь, машина газовой службы, полиция</a:t>
            </a:r>
          </a:p>
        </p:txBody>
      </p:sp>
      <p:sp>
        <p:nvSpPr>
          <p:cNvPr id="21547" name="TextBox 83"/>
          <p:cNvSpPr txBox="1">
            <a:spLocks noChangeArrowheads="1"/>
          </p:cNvSpPr>
          <p:nvPr/>
        </p:nvSpPr>
        <p:spPr bwMode="auto">
          <a:xfrm>
            <a:off x="3492500" y="5924550"/>
            <a:ext cx="23225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ndara" pitchFamily="34" charset="0"/>
              </a:rPr>
              <a:t>Эскалатор, подземная  электричка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601</TotalTime>
  <Words>996</Words>
  <Application>Microsoft Office PowerPoint</Application>
  <PresentationFormat>Экран (4:3)</PresentationFormat>
  <Paragraphs>140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Технология развития критического мышления</vt:lpstr>
      <vt:lpstr>Презентация PowerPoint</vt:lpstr>
      <vt:lpstr>Презентация PowerPoint</vt:lpstr>
      <vt:lpstr>Основа технологии – трехфазовая структура урока: вызов, осмысление, рефлексия:</vt:lpstr>
      <vt:lpstr>Структура технологии урока</vt:lpstr>
      <vt:lpstr>Разные технологические приемы в рамках технологии РКМ</vt:lpstr>
      <vt:lpstr>Из опыта работы воспитателей  МБОУ ООШ с.Руновка  ИЛЬЧУК Е.Г.    </vt:lpstr>
      <vt:lpstr>Приём «Кластер»</vt:lpstr>
      <vt:lpstr>Презентация PowerPoint</vt:lpstr>
      <vt:lpstr>Презентация PowerPoint</vt:lpstr>
      <vt:lpstr>Приём «Чтение (просмотр, прослушивание) с остановками»</vt:lpstr>
      <vt:lpstr>Презентация PowerPoint</vt:lpstr>
      <vt:lpstr>Приём «Кубик»</vt:lpstr>
      <vt:lpstr>Презентация PowerPoint</vt:lpstr>
      <vt:lpstr>Приём «Перемешанные события»</vt:lpstr>
      <vt:lpstr>Приём «Заучивание по рисункам (схемам)»</vt:lpstr>
      <vt:lpstr>Схема для заучивания стихотворения И. Токмаковой «Мне грустно»</vt:lpstr>
      <vt:lpstr>Презентация PowerPoint</vt:lpstr>
      <vt:lpstr>Прием « Шесть шляп мышления»</vt:lpstr>
      <vt:lpstr>Синквейн по рассказу Н.Н. Носова «Заплатка»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53</cp:revision>
  <dcterms:created xsi:type="dcterms:W3CDTF">2015-07-31T12:45:15Z</dcterms:created>
  <dcterms:modified xsi:type="dcterms:W3CDTF">2023-01-13T02:57:50Z</dcterms:modified>
</cp:coreProperties>
</file>