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88" r:id="rId2"/>
    <p:sldId id="259" r:id="rId3"/>
    <p:sldId id="258" r:id="rId4"/>
    <p:sldId id="285" r:id="rId5"/>
    <p:sldId id="286" r:id="rId6"/>
    <p:sldId id="280" r:id="rId7"/>
    <p:sldId id="282" r:id="rId8"/>
    <p:sldId id="284" r:id="rId9"/>
    <p:sldId id="261" r:id="rId10"/>
    <p:sldId id="262" r:id="rId11"/>
    <p:sldId id="268" r:id="rId12"/>
    <p:sldId id="269" r:id="rId13"/>
    <p:sldId id="264" r:id="rId14"/>
    <p:sldId id="266" r:id="rId15"/>
    <p:sldId id="265" r:id="rId16"/>
    <p:sldId id="276" r:id="rId17"/>
    <p:sldId id="273" r:id="rId18"/>
    <p:sldId id="274" r:id="rId19"/>
    <p:sldId id="275" r:id="rId20"/>
    <p:sldId id="287" r:id="rId21"/>
    <p:sldId id="277" r:id="rId22"/>
    <p:sldId id="278" r:id="rId23"/>
    <p:sldId id="279"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66"/>
    <a:srgbClr val="0000CC"/>
    <a:srgbClr val="FF66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2" autoAdjust="0"/>
    <p:restoredTop sz="94712" autoAdjust="0"/>
  </p:normalViewPr>
  <p:slideViewPr>
    <p:cSldViewPr>
      <p:cViewPr>
        <p:scale>
          <a:sx n="77" d="100"/>
          <a:sy n="77" d="100"/>
        </p:scale>
        <p:origin x="-1176" y="2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u-R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96FB32F6-0CD3-498C-AC33-F03BAB55D69A}"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D94FC521-DA51-4664-952E-BB7B0217438F}"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B38390E4-B8C4-45D2-9D2E-8092832A3A75}"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D1CECCD8-E236-44CB-8A7A-780DAC157246}"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ru-RU"/>
          </a:p>
        </p:txBody>
      </p:sp>
      <p:sp>
        <p:nvSpPr>
          <p:cNvPr id="5" name="Footer Placeholder 4"/>
          <p:cNvSpPr>
            <a:spLocks noGrp="1"/>
          </p:cNvSpPr>
          <p:nvPr>
            <p:ph type="ftr" sz="quarter" idx="11"/>
          </p:nvPr>
        </p:nvSpPr>
        <p:spPr/>
        <p:txBody>
          <a:bodyPr/>
          <a:lstStyle>
            <a:lvl1pPr>
              <a:defRPr/>
            </a:lvl1pPr>
          </a:lstStyle>
          <a:p>
            <a:endParaRPr lang="ru-RU"/>
          </a:p>
        </p:txBody>
      </p:sp>
      <p:sp>
        <p:nvSpPr>
          <p:cNvPr id="6" name="Slide Number Placeholder 5"/>
          <p:cNvSpPr>
            <a:spLocks noGrp="1"/>
          </p:cNvSpPr>
          <p:nvPr>
            <p:ph type="sldNum" sz="quarter" idx="12"/>
          </p:nvPr>
        </p:nvSpPr>
        <p:spPr/>
        <p:txBody>
          <a:bodyPr/>
          <a:lstStyle>
            <a:lvl1pPr>
              <a:defRPr/>
            </a:lvl1pPr>
          </a:lstStyle>
          <a:p>
            <a:fld id="{3026A61C-74E9-47EB-BE7D-032482BE743D}"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DD20719C-F090-43AD-9179-242173A2F4D0}"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7" name="Date Placeholder 6"/>
          <p:cNvSpPr>
            <a:spLocks noGrp="1"/>
          </p:cNvSpPr>
          <p:nvPr>
            <p:ph type="dt" sz="half" idx="10"/>
          </p:nvPr>
        </p:nvSpPr>
        <p:spPr/>
        <p:txBody>
          <a:bodyPr/>
          <a:lstStyle>
            <a:lvl1pPr>
              <a:defRPr/>
            </a:lvl1pPr>
          </a:lstStyle>
          <a:p>
            <a:endParaRPr lang="ru-RU"/>
          </a:p>
        </p:txBody>
      </p:sp>
      <p:sp>
        <p:nvSpPr>
          <p:cNvPr id="8" name="Footer Placeholder 7"/>
          <p:cNvSpPr>
            <a:spLocks noGrp="1"/>
          </p:cNvSpPr>
          <p:nvPr>
            <p:ph type="ftr" sz="quarter" idx="11"/>
          </p:nvPr>
        </p:nvSpPr>
        <p:spPr/>
        <p:txBody>
          <a:bodyPr/>
          <a:lstStyle>
            <a:lvl1pPr>
              <a:defRPr/>
            </a:lvl1pPr>
          </a:lstStyle>
          <a:p>
            <a:endParaRPr lang="ru-RU"/>
          </a:p>
        </p:txBody>
      </p:sp>
      <p:sp>
        <p:nvSpPr>
          <p:cNvPr id="9" name="Slide Number Placeholder 8"/>
          <p:cNvSpPr>
            <a:spLocks noGrp="1"/>
          </p:cNvSpPr>
          <p:nvPr>
            <p:ph type="sldNum" sz="quarter" idx="12"/>
          </p:nvPr>
        </p:nvSpPr>
        <p:spPr/>
        <p:txBody>
          <a:bodyPr/>
          <a:lstStyle>
            <a:lvl1pPr>
              <a:defRPr/>
            </a:lvl1pPr>
          </a:lstStyle>
          <a:p>
            <a:fld id="{836AA1D9-0C38-415C-BA63-D2EFCB7761A0}"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Date Placeholder 2"/>
          <p:cNvSpPr>
            <a:spLocks noGrp="1"/>
          </p:cNvSpPr>
          <p:nvPr>
            <p:ph type="dt" sz="half" idx="10"/>
          </p:nvPr>
        </p:nvSpPr>
        <p:spPr/>
        <p:txBody>
          <a:bodyPr/>
          <a:lstStyle>
            <a:lvl1pPr>
              <a:defRPr/>
            </a:lvl1pPr>
          </a:lstStyle>
          <a:p>
            <a:endParaRPr lang="ru-RU"/>
          </a:p>
        </p:txBody>
      </p:sp>
      <p:sp>
        <p:nvSpPr>
          <p:cNvPr id="4" name="Footer Placeholder 3"/>
          <p:cNvSpPr>
            <a:spLocks noGrp="1"/>
          </p:cNvSpPr>
          <p:nvPr>
            <p:ph type="ftr" sz="quarter" idx="11"/>
          </p:nvPr>
        </p:nvSpPr>
        <p:spPr/>
        <p:txBody>
          <a:bodyPr/>
          <a:lstStyle>
            <a:lvl1pPr>
              <a:defRPr/>
            </a:lvl1pPr>
          </a:lstStyle>
          <a:p>
            <a:endParaRPr lang="ru-RU"/>
          </a:p>
        </p:txBody>
      </p:sp>
      <p:sp>
        <p:nvSpPr>
          <p:cNvPr id="5" name="Slide Number Placeholder 4"/>
          <p:cNvSpPr>
            <a:spLocks noGrp="1"/>
          </p:cNvSpPr>
          <p:nvPr>
            <p:ph type="sldNum" sz="quarter" idx="12"/>
          </p:nvPr>
        </p:nvSpPr>
        <p:spPr/>
        <p:txBody>
          <a:bodyPr/>
          <a:lstStyle>
            <a:lvl1pPr>
              <a:defRPr/>
            </a:lvl1pPr>
          </a:lstStyle>
          <a:p>
            <a:fld id="{3FBBEAA0-A745-448C-83DD-C58B30ABFCAD}"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ru-RU"/>
          </a:p>
        </p:txBody>
      </p:sp>
      <p:sp>
        <p:nvSpPr>
          <p:cNvPr id="3" name="Footer Placeholder 2"/>
          <p:cNvSpPr>
            <a:spLocks noGrp="1"/>
          </p:cNvSpPr>
          <p:nvPr>
            <p:ph type="ftr" sz="quarter" idx="11"/>
          </p:nvPr>
        </p:nvSpPr>
        <p:spPr/>
        <p:txBody>
          <a:bodyPr/>
          <a:lstStyle>
            <a:lvl1pPr>
              <a:defRPr/>
            </a:lvl1pPr>
          </a:lstStyle>
          <a:p>
            <a:endParaRPr lang="ru-RU"/>
          </a:p>
        </p:txBody>
      </p:sp>
      <p:sp>
        <p:nvSpPr>
          <p:cNvPr id="4" name="Slide Number Placeholder 3"/>
          <p:cNvSpPr>
            <a:spLocks noGrp="1"/>
          </p:cNvSpPr>
          <p:nvPr>
            <p:ph type="sldNum" sz="quarter" idx="12"/>
          </p:nvPr>
        </p:nvSpPr>
        <p:spPr/>
        <p:txBody>
          <a:bodyPr/>
          <a:lstStyle>
            <a:lvl1pPr>
              <a:defRPr/>
            </a:lvl1pPr>
          </a:lstStyle>
          <a:p>
            <a:fld id="{E89F3455-8015-4AC0-AA4F-B7AA70FDC8F6}"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C0A66692-7D03-4955-A997-6D302FA28648}"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ru-RU"/>
          </a:p>
        </p:txBody>
      </p:sp>
      <p:sp>
        <p:nvSpPr>
          <p:cNvPr id="6" name="Footer Placeholder 5"/>
          <p:cNvSpPr>
            <a:spLocks noGrp="1"/>
          </p:cNvSpPr>
          <p:nvPr>
            <p:ph type="ftr" sz="quarter" idx="11"/>
          </p:nvPr>
        </p:nvSpPr>
        <p:spPr/>
        <p:txBody>
          <a:bodyPr/>
          <a:lstStyle>
            <a:lvl1pPr>
              <a:defRPr/>
            </a:lvl1pPr>
          </a:lstStyle>
          <a:p>
            <a:endParaRPr lang="ru-RU"/>
          </a:p>
        </p:txBody>
      </p:sp>
      <p:sp>
        <p:nvSpPr>
          <p:cNvPr id="7" name="Slide Number Placeholder 6"/>
          <p:cNvSpPr>
            <a:spLocks noGrp="1"/>
          </p:cNvSpPr>
          <p:nvPr>
            <p:ph type="sldNum" sz="quarter" idx="12"/>
          </p:nvPr>
        </p:nvSpPr>
        <p:spPr/>
        <p:txBody>
          <a:bodyPr/>
          <a:lstStyle>
            <a:lvl1pPr>
              <a:defRPr/>
            </a:lvl1pPr>
          </a:lstStyle>
          <a:p>
            <a:fld id="{DEBC2F65-5085-4921-8775-89845E46ADD4}"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7613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7613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761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7613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DD526C0-D976-4D20-B6CB-2F7ABFBFCBED}"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cs typeface="Arial" pitchFamily="34" charset="0"/>
        </a:defRPr>
      </a:lvl2pPr>
      <a:lvl3pPr algn="ctr" rtl="0" fontAlgn="base">
        <a:spcBef>
          <a:spcPct val="0"/>
        </a:spcBef>
        <a:spcAft>
          <a:spcPct val="0"/>
        </a:spcAft>
        <a:defRPr sz="4400">
          <a:solidFill>
            <a:schemeClr val="tx2"/>
          </a:solidFill>
          <a:latin typeface="Arial" pitchFamily="34" charset="0"/>
          <a:cs typeface="Arial" pitchFamily="34" charset="0"/>
        </a:defRPr>
      </a:lvl3pPr>
      <a:lvl4pPr algn="ctr" rtl="0" fontAlgn="base">
        <a:spcBef>
          <a:spcPct val="0"/>
        </a:spcBef>
        <a:spcAft>
          <a:spcPct val="0"/>
        </a:spcAft>
        <a:defRPr sz="4400">
          <a:solidFill>
            <a:schemeClr val="tx2"/>
          </a:solidFill>
          <a:latin typeface="Arial" pitchFamily="34" charset="0"/>
          <a:cs typeface="Arial" pitchFamily="34" charset="0"/>
        </a:defRPr>
      </a:lvl4pPr>
      <a:lvl5pPr algn="ctr" rtl="0" fontAlgn="base">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ru-RU" sz="1800" b="1" dirty="0" smtClean="0"/>
              <a:t>Презентация к открытому уроку </a:t>
            </a:r>
            <a:br>
              <a:rPr lang="ru-RU" sz="1800" b="1" dirty="0" smtClean="0"/>
            </a:br>
            <a:r>
              <a:rPr lang="ru-RU" sz="1800" b="1" dirty="0" smtClean="0"/>
              <a:t>4 класс </a:t>
            </a:r>
            <a:br>
              <a:rPr lang="ru-RU" sz="1800" b="1" dirty="0" smtClean="0"/>
            </a:br>
            <a:r>
              <a:rPr lang="ru-RU" sz="1800" b="1" dirty="0" smtClean="0"/>
              <a:t>СПОРТИВНАЯ </a:t>
            </a:r>
            <a:r>
              <a:rPr lang="ru-RU" sz="1800" b="1" dirty="0"/>
              <a:t>СТРАНА</a:t>
            </a:r>
            <a:r>
              <a:rPr lang="ru-RU" sz="1800" dirty="0"/>
              <a:t/>
            </a:r>
            <a:br>
              <a:rPr lang="ru-RU" sz="1800" dirty="0"/>
            </a:br>
            <a:r>
              <a:rPr lang="ru-RU" sz="1800" b="1" i="1" dirty="0">
                <a:solidFill>
                  <a:srgbClr val="0000CC"/>
                </a:solidFill>
                <a:effectLst>
                  <a:outerShdw blurRad="38100" dist="38100" dir="2700000" algn="tl">
                    <a:srgbClr val="C0C0C0"/>
                  </a:outerShdw>
                </a:effectLst>
              </a:rPr>
              <a:t>«ВОЛЕЙБОЛИЯ»</a:t>
            </a:r>
          </a:p>
        </p:txBody>
      </p:sp>
      <p:sp>
        <p:nvSpPr>
          <p:cNvPr id="205827" name="Rectangle 3"/>
          <p:cNvSpPr>
            <a:spLocks noGrp="1" noChangeArrowheads="1"/>
          </p:cNvSpPr>
          <p:nvPr>
            <p:ph type="body" idx="1"/>
          </p:nvPr>
        </p:nvSpPr>
        <p:spPr/>
        <p:txBody>
          <a:bodyPr/>
          <a:lstStyle/>
          <a:p>
            <a:endParaRPr lang="ru-RU"/>
          </a:p>
        </p:txBody>
      </p:sp>
      <p:pic>
        <p:nvPicPr>
          <p:cNvPr id="205828" name="Picture 4"/>
          <p:cNvPicPr>
            <a:picLocks noChangeAspect="1" noChangeArrowheads="1"/>
          </p:cNvPicPr>
          <p:nvPr/>
        </p:nvPicPr>
        <p:blipFill>
          <a:blip r:embed="rId2"/>
          <a:srcRect/>
          <a:stretch>
            <a:fillRect/>
          </a:stretch>
        </p:blipFill>
        <p:spPr bwMode="auto">
          <a:xfrm>
            <a:off x="457200" y="1600200"/>
            <a:ext cx="8305800" cy="4876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ru-RU" sz="3600" b="1" i="1"/>
              <a:t>ГОРОД</a:t>
            </a:r>
            <a:br>
              <a:rPr lang="ru-RU" sz="3600" b="1" i="1"/>
            </a:br>
            <a:r>
              <a:rPr lang="ru-RU" sz="3600" b="1" i="1"/>
              <a:t> </a:t>
            </a:r>
            <a:r>
              <a:rPr lang="ru-RU" sz="3600" b="1" i="1">
                <a:solidFill>
                  <a:srgbClr val="0000CC"/>
                </a:solidFill>
              </a:rPr>
              <a:t>«СТОЕК И ПЕРЕМЕЩЕНИЙ»</a:t>
            </a:r>
          </a:p>
        </p:txBody>
      </p:sp>
      <p:sp>
        <p:nvSpPr>
          <p:cNvPr id="28681" name="Rectangle 9"/>
          <p:cNvSpPr>
            <a:spLocks noGrp="1" noChangeArrowheads="1"/>
          </p:cNvSpPr>
          <p:nvPr>
            <p:ph type="body" idx="1"/>
          </p:nvPr>
        </p:nvSpPr>
        <p:spPr>
          <a:xfrm>
            <a:off x="457200" y="1600200"/>
            <a:ext cx="8458200" cy="4525963"/>
          </a:xfrm>
        </p:spPr>
        <p:txBody>
          <a:bodyPr/>
          <a:lstStyle/>
          <a:p>
            <a:pPr>
              <a:buFontTx/>
              <a:buNone/>
            </a:pPr>
            <a:r>
              <a:rPr lang="ru-RU" sz="1800"/>
              <a:t>СРЕДНЯЯ СТОЙКА                  ВЫСОКАЯ СТОЙКА            НИЗКАЯ СТОЙКА</a:t>
            </a:r>
          </a:p>
        </p:txBody>
      </p:sp>
      <p:pic>
        <p:nvPicPr>
          <p:cNvPr id="28680" name="Picture 8" descr="stoyki"/>
          <p:cNvPicPr>
            <a:picLocks noGrp="1" noChangeAspect="1" noChangeArrowheads="1"/>
          </p:cNvPicPr>
          <p:nvPr>
            <p:ph idx="4294967295"/>
          </p:nvPr>
        </p:nvPicPr>
        <p:blipFill>
          <a:blip r:embed="rId2"/>
          <a:srcRect/>
          <a:stretch>
            <a:fillRect/>
          </a:stretch>
        </p:blipFill>
        <p:spPr>
          <a:xfrm>
            <a:off x="611188" y="2136775"/>
            <a:ext cx="8004175" cy="3986213"/>
          </a:xfrm>
          <a:noFill/>
          <a:ln/>
        </p:spPr>
      </p:pic>
      <p:sp>
        <p:nvSpPr>
          <p:cNvPr id="28682" name="Rectangle 10"/>
          <p:cNvSpPr>
            <a:spLocks noChangeArrowheads="1"/>
          </p:cNvSpPr>
          <p:nvPr/>
        </p:nvSpPr>
        <p:spPr bwMode="auto">
          <a:xfrm>
            <a:off x="3303588" y="3246438"/>
            <a:ext cx="247650" cy="366712"/>
          </a:xfrm>
          <a:prstGeom prst="rect">
            <a:avLst/>
          </a:prstGeom>
          <a:noFill/>
          <a:ln w="9525">
            <a:noFill/>
            <a:miter lim="800000"/>
            <a:headEnd/>
            <a:tailEnd/>
          </a:ln>
          <a:effectLst/>
        </p:spPr>
        <p:txBody>
          <a:bodyPr wrap="none" anchor="ctr">
            <a:spAutoFit/>
          </a:bodyPr>
          <a:lstStyle/>
          <a:p>
            <a:r>
              <a:rPr lang="ru-RU"/>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2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81">
                                            <p:txEl>
                                              <p:pRg st="0" end="0"/>
                                            </p:txEl>
                                          </p:spTgt>
                                        </p:tgtEl>
                                        <p:attrNameLst>
                                          <p:attrName>style.visibility</p:attrName>
                                        </p:attrNameLst>
                                      </p:cBhvr>
                                      <p:to>
                                        <p:strVal val="visible"/>
                                      </p:to>
                                    </p:set>
                                    <p:animEffect transition="in" filter="wipe(left)">
                                      <p:cBhvr>
                                        <p:cTn id="12" dur="500"/>
                                        <p:tgtEl>
                                          <p:spTgt spid="286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81"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body" idx="4294967295"/>
          </p:nvPr>
        </p:nvSpPr>
        <p:spPr>
          <a:xfrm>
            <a:off x="304800" y="304800"/>
            <a:ext cx="8686800" cy="6248400"/>
          </a:xfrm>
        </p:spPr>
        <p:txBody>
          <a:bodyPr/>
          <a:lstStyle/>
          <a:p>
            <a:r>
              <a:rPr lang="ru-RU">
                <a:solidFill>
                  <a:srgbClr val="FF0066"/>
                </a:solidFill>
              </a:rPr>
              <a:t>Устойчивая стойка</a:t>
            </a:r>
            <a:r>
              <a:rPr lang="ru-RU"/>
              <a:t> - одну ногу (чаще разноименную сильнейшей руке) ставят впереди другой, ноги согнуты в коленях, туловище несколько наклонено, руки согнуты в локтях и вынесены вперед.</a:t>
            </a:r>
          </a:p>
          <a:p>
            <a:r>
              <a:rPr lang="ru-RU">
                <a:solidFill>
                  <a:srgbClr val="FF0066"/>
                </a:solidFill>
              </a:rPr>
              <a:t>Основная стойка</a:t>
            </a:r>
            <a:r>
              <a:rPr lang="ru-RU"/>
              <a:t> - обе ноги расположены на одном уровне, стопы параллельны на расстоянии 20-30 см друг от друга, ноги согнутые в коленях. Туловище несколько наклонено вперед, согнутые в локтях руки вынесены перед туловищем.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Effect transition="in" filter="wipe(left)">
                                      <p:cBhvr>
                                        <p:cTn id="7" dur="500"/>
                                        <p:tgtEl>
                                          <p:spTgt spid="481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0">
                                            <p:txEl>
                                              <p:pRg st="1" end="1"/>
                                            </p:txEl>
                                          </p:spTgt>
                                        </p:tgtEl>
                                        <p:attrNameLst>
                                          <p:attrName>style.visibility</p:attrName>
                                        </p:attrNameLst>
                                      </p:cBhvr>
                                      <p:to>
                                        <p:strVal val="visible"/>
                                      </p:to>
                                    </p:set>
                                    <p:animEffect transition="in" filter="wipe(left)">
                                      <p:cBhvr>
                                        <p:cTn id="12" dur="500"/>
                                        <p:tgtEl>
                                          <p:spTgt spid="481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5" name="Rectangle 3"/>
          <p:cNvSpPr>
            <a:spLocks noGrp="1" noChangeArrowheads="1"/>
          </p:cNvSpPr>
          <p:nvPr>
            <p:ph type="body" idx="4294967295"/>
          </p:nvPr>
        </p:nvSpPr>
        <p:spPr>
          <a:xfrm>
            <a:off x="304800" y="304800"/>
            <a:ext cx="8382000" cy="5753100"/>
          </a:xfrm>
        </p:spPr>
        <p:txBody>
          <a:bodyPr/>
          <a:lstStyle/>
          <a:p>
            <a:pPr>
              <a:lnSpc>
                <a:spcPct val="90000"/>
              </a:lnSpc>
              <a:buFontTx/>
              <a:buNone/>
            </a:pPr>
            <a:r>
              <a:rPr lang="ru-RU" sz="2400">
                <a:solidFill>
                  <a:srgbClr val="FF0066"/>
                </a:solidFill>
              </a:rPr>
              <a:t>Неустойчивая стойка</a:t>
            </a:r>
            <a:r>
              <a:rPr lang="ru-RU" sz="2400"/>
              <a:t> - обе ноги расположены на одном уровне, аналогично основной стойке. Игрок стоит либо на носках, либо на полной ступне. Ноги согнуты в коленях, руки согнуты в локтях и вынесены вперед. Приняв определенную стойку, игрок может либо стоять неподвижно на месте, переступая с ноги на ногу или подскакивая на обеих ногах, - это активизирует деятельность мышечного аппарата ног и помогает быстрее начать перемещение.</a:t>
            </a:r>
          </a:p>
          <a:p>
            <a:pPr>
              <a:lnSpc>
                <a:spcPct val="90000"/>
              </a:lnSpc>
            </a:pPr>
            <a:endParaRPr lang="ru-RU" sz="2400"/>
          </a:p>
        </p:txBody>
      </p:sp>
      <p:pic>
        <p:nvPicPr>
          <p:cNvPr id="49156" name="Picture 4"/>
          <p:cNvPicPr>
            <a:picLocks noChangeAspect="1" noChangeArrowheads="1"/>
          </p:cNvPicPr>
          <p:nvPr/>
        </p:nvPicPr>
        <p:blipFill>
          <a:blip r:embed="rId2"/>
          <a:srcRect/>
          <a:stretch>
            <a:fillRect/>
          </a:stretch>
        </p:blipFill>
        <p:spPr bwMode="auto">
          <a:xfrm>
            <a:off x="4800600" y="3352800"/>
            <a:ext cx="3962400" cy="320040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wipe(left)">
                                      <p:cBhvr>
                                        <p:cTn id="7" dur="500"/>
                                        <p:tgtEl>
                                          <p:spTgt spid="491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ru-RU" b="1" i="1"/>
              <a:t>ГОРОД </a:t>
            </a:r>
            <a:r>
              <a:rPr lang="ru-RU" b="1" i="1">
                <a:solidFill>
                  <a:srgbClr val="0000CC"/>
                </a:solidFill>
              </a:rPr>
              <a:t>«ПЕРЕДАЙ – ЛОВИ»</a:t>
            </a:r>
            <a:r>
              <a:rPr lang="ru-RU"/>
              <a:t> </a:t>
            </a:r>
          </a:p>
        </p:txBody>
      </p:sp>
      <p:pic>
        <p:nvPicPr>
          <p:cNvPr id="33797" name="Picture 5"/>
          <p:cNvPicPr>
            <a:picLocks noGrp="1" noChangeAspect="1" noChangeArrowheads="1"/>
          </p:cNvPicPr>
          <p:nvPr>
            <p:ph type="body" idx="1"/>
          </p:nvPr>
        </p:nvPicPr>
        <p:blipFill>
          <a:blip r:embed="rId2"/>
          <a:srcRect/>
          <a:stretch>
            <a:fillRect/>
          </a:stretch>
        </p:blipFill>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2000" fill="hold"/>
                                        <p:tgtEl>
                                          <p:spTgt spid="33794"/>
                                        </p:tgtEl>
                                        <p:attrNameLst>
                                          <p:attrName>ppt_w</p:attrName>
                                        </p:attrNameLst>
                                      </p:cBhvr>
                                      <p:tavLst>
                                        <p:tav tm="0">
                                          <p:val>
                                            <p:strVal val="#ppt_w"/>
                                          </p:val>
                                        </p:tav>
                                        <p:tav tm="100000">
                                          <p:val>
                                            <p:strVal val="#ppt_w"/>
                                          </p:val>
                                        </p:tav>
                                      </p:tavLst>
                                    </p:anim>
                                    <p:anim calcmode="lin" valueType="num">
                                      <p:cBhvr>
                                        <p:cTn id="8" dur="2000" fill="hold"/>
                                        <p:tgtEl>
                                          <p:spTgt spid="33794"/>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33794"/>
                                        </p:tgtEl>
                                        <p:attrNameLst>
                                          <p:attrName>ppt_x</p:attrName>
                                        </p:attrNameLst>
                                      </p:cBhvr>
                                      <p:tavLst>
                                        <p:tav tm="0">
                                          <p:val>
                                            <p:strVal val="#ppt_x-.4"/>
                                          </p:val>
                                        </p:tav>
                                        <p:tav tm="100000">
                                          <p:val>
                                            <p:strVal val="#ppt_x"/>
                                          </p:val>
                                        </p:tav>
                                      </p:tavLst>
                                    </p:anim>
                                    <p:anim calcmode="lin" valueType="num">
                                      <p:cBhvr>
                                        <p:cTn id="10" dur="2000" fill="hold"/>
                                        <p:tgtEl>
                                          <p:spTgt spid="33794"/>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5844" name="Picture 4"/>
          <p:cNvPicPr>
            <a:picLocks noChangeAspect="1" noChangeArrowheads="1"/>
          </p:cNvPicPr>
          <p:nvPr/>
        </p:nvPicPr>
        <p:blipFill>
          <a:blip r:embed="rId2"/>
          <a:srcRect/>
          <a:stretch>
            <a:fillRect/>
          </a:stretch>
        </p:blipFill>
        <p:spPr bwMode="auto">
          <a:xfrm>
            <a:off x="3530600" y="1600200"/>
            <a:ext cx="5156200" cy="4572000"/>
          </a:xfrm>
          <a:prstGeom prst="rect">
            <a:avLst/>
          </a:prstGeom>
          <a:noFill/>
          <a:ln w="9525">
            <a:noFill/>
            <a:miter lim="800000"/>
            <a:headEnd/>
            <a:tailEnd/>
          </a:ln>
          <a:effectLst/>
        </p:spPr>
      </p:pic>
      <p:pic>
        <p:nvPicPr>
          <p:cNvPr id="35845" name="Picture 5"/>
          <p:cNvPicPr>
            <a:picLocks noChangeAspect="1" noChangeArrowheads="1"/>
          </p:cNvPicPr>
          <p:nvPr/>
        </p:nvPicPr>
        <p:blipFill>
          <a:blip r:embed="rId3"/>
          <a:srcRect/>
          <a:stretch>
            <a:fillRect/>
          </a:stretch>
        </p:blipFill>
        <p:spPr bwMode="auto">
          <a:xfrm>
            <a:off x="533400" y="762000"/>
            <a:ext cx="8001000" cy="52959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ru-RU" b="1" i="1"/>
              <a:t>ГОРОД</a:t>
            </a:r>
            <a:r>
              <a:rPr lang="ru-RU" sz="4000" b="1">
                <a:solidFill>
                  <a:srgbClr val="0000CC"/>
                </a:solidFill>
              </a:rPr>
              <a:t> «ПОДАВАЙКА»</a:t>
            </a:r>
          </a:p>
        </p:txBody>
      </p:sp>
      <p:pic>
        <p:nvPicPr>
          <p:cNvPr id="34819" name="Picture 3"/>
          <p:cNvPicPr>
            <a:picLocks noGrp="1" noChangeAspect="1" noChangeArrowheads="1"/>
          </p:cNvPicPr>
          <p:nvPr>
            <p:ph type="body" idx="1"/>
          </p:nvPr>
        </p:nvPicPr>
        <p:blipFill>
          <a:blip r:embed="rId2"/>
          <a:srcRect/>
          <a:stretch>
            <a:fillRect/>
          </a:stretch>
        </p:blipFill>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2000" fill="hold"/>
                                        <p:tgtEl>
                                          <p:spTgt spid="34818"/>
                                        </p:tgtEl>
                                        <p:attrNameLst>
                                          <p:attrName>ppt_w</p:attrName>
                                        </p:attrNameLst>
                                      </p:cBhvr>
                                      <p:tavLst>
                                        <p:tav tm="0">
                                          <p:val>
                                            <p:strVal val="#ppt_w"/>
                                          </p:val>
                                        </p:tav>
                                        <p:tav tm="100000">
                                          <p:val>
                                            <p:strVal val="#ppt_w"/>
                                          </p:val>
                                        </p:tav>
                                      </p:tavLst>
                                    </p:anim>
                                    <p:anim calcmode="lin" valueType="num">
                                      <p:cBhvr>
                                        <p:cTn id="8" dur="2000" fill="hold"/>
                                        <p:tgtEl>
                                          <p:spTgt spid="34818"/>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34818"/>
                                        </p:tgtEl>
                                        <p:attrNameLst>
                                          <p:attrName>ppt_x</p:attrName>
                                        </p:attrNameLst>
                                      </p:cBhvr>
                                      <p:tavLst>
                                        <p:tav tm="0">
                                          <p:val>
                                            <p:strVal val="#ppt_x-.4"/>
                                          </p:val>
                                        </p:tav>
                                        <p:tav tm="100000">
                                          <p:val>
                                            <p:strVal val="#ppt_x"/>
                                          </p:val>
                                        </p:tav>
                                      </p:tavLst>
                                    </p:anim>
                                    <p:anim calcmode="lin" valueType="num">
                                      <p:cBhvr>
                                        <p:cTn id="10" dur="2000" fill="hold"/>
                                        <p:tgtEl>
                                          <p:spTgt spid="34818"/>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ru-RU" sz="4000" b="1">
                <a:solidFill>
                  <a:srgbClr val="FF0066"/>
                </a:solidFill>
              </a:rPr>
              <a:t>«Верхняя подача»</a:t>
            </a:r>
          </a:p>
        </p:txBody>
      </p:sp>
      <p:sp>
        <p:nvSpPr>
          <p:cNvPr id="68611" name="Rectangle 3"/>
          <p:cNvSpPr>
            <a:spLocks noGrp="1" noChangeArrowheads="1"/>
          </p:cNvSpPr>
          <p:nvPr>
            <p:ph type="body" idx="1"/>
          </p:nvPr>
        </p:nvSpPr>
        <p:spPr/>
        <p:txBody>
          <a:bodyPr/>
          <a:lstStyle/>
          <a:p>
            <a:endParaRPr lang="ru-RU"/>
          </a:p>
        </p:txBody>
      </p:sp>
      <p:pic>
        <p:nvPicPr>
          <p:cNvPr id="68612" name="Picture 4"/>
          <p:cNvPicPr>
            <a:picLocks noChangeAspect="1" noChangeArrowheads="1"/>
          </p:cNvPicPr>
          <p:nvPr/>
        </p:nvPicPr>
        <p:blipFill>
          <a:blip r:embed="rId2"/>
          <a:srcRect/>
          <a:stretch>
            <a:fillRect/>
          </a:stretch>
        </p:blipFill>
        <p:spPr bwMode="auto">
          <a:xfrm>
            <a:off x="533400" y="1676400"/>
            <a:ext cx="7924800" cy="43434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p:cTn id="7" dur="1000" fill="hold"/>
                                        <p:tgtEl>
                                          <p:spTgt spid="68610"/>
                                        </p:tgtEl>
                                        <p:attrNameLst>
                                          <p:attrName>ppt_x</p:attrName>
                                        </p:attrNameLst>
                                      </p:cBhvr>
                                      <p:tavLst>
                                        <p:tav tm="0">
                                          <p:val>
                                            <p:strVal val="#ppt_x-.2"/>
                                          </p:val>
                                        </p:tav>
                                        <p:tav tm="100000">
                                          <p:val>
                                            <p:strVal val="#ppt_x"/>
                                          </p:val>
                                        </p:tav>
                                      </p:tavLst>
                                    </p:anim>
                                    <p:anim calcmode="lin" valueType="num">
                                      <p:cBhvr>
                                        <p:cTn id="8" dur="1000" fill="hold"/>
                                        <p:tgtEl>
                                          <p:spTgt spid="686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610"/>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nodePh="1">
                                  <p:stCondLst>
                                    <p:cond delay="0"/>
                                  </p:stCondLst>
                                  <p:endCondLst>
                                    <p:cond evt="begin" delay="0">
                                      <p:tn val="12"/>
                                    </p:cond>
                                  </p:endCondLst>
                                  <p:childTnLst>
                                    <p:set>
                                      <p:cBhvr>
                                        <p:cTn id="13" dur="1" fill="hold">
                                          <p:stCondLst>
                                            <p:cond delay="0"/>
                                          </p:stCondLst>
                                        </p:cTn>
                                        <p:tgtEl>
                                          <p:spTgt spid="68611">
                                            <p:txEl>
                                              <p:pRg st="0" end="0"/>
                                            </p:txEl>
                                          </p:spTgt>
                                        </p:tgtEl>
                                        <p:attrNameLst>
                                          <p:attrName>style.visibility</p:attrName>
                                        </p:attrNameLst>
                                      </p:cBhvr>
                                      <p:to>
                                        <p:strVal val="visible"/>
                                      </p:to>
                                    </p:set>
                                    <p:animEffect transition="in" filter="fade">
                                      <p:cBhvr>
                                        <p:cTn id="14" dur="500"/>
                                        <p:tgtEl>
                                          <p:spTgt spid="68611">
                                            <p:txEl>
                                              <p:pRg st="0" end="0"/>
                                            </p:txEl>
                                          </p:spTgt>
                                        </p:tgtEl>
                                      </p:cBhvr>
                                    </p:animEffect>
                                    <p:anim calcmode="lin" valueType="num">
                                      <p:cBhvr>
                                        <p:cTn id="15"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68611">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6" name="Rectangle 6"/>
          <p:cNvSpPr>
            <a:spLocks noGrp="1" noChangeArrowheads="1"/>
          </p:cNvSpPr>
          <p:nvPr>
            <p:ph type="subTitle" idx="4294967295"/>
          </p:nvPr>
        </p:nvSpPr>
        <p:spPr>
          <a:xfrm>
            <a:off x="609600" y="762000"/>
            <a:ext cx="8229600" cy="5105400"/>
          </a:xfrm>
        </p:spPr>
        <p:txBody>
          <a:bodyPr/>
          <a:lstStyle/>
          <a:p>
            <a:pPr marL="0" indent="0" algn="ctr">
              <a:buFontTx/>
              <a:buNone/>
            </a:pPr>
            <a:r>
              <a:rPr lang="ru-RU"/>
              <a:t>В исходном положении игрок стоит в высокой стойке лицом к сетке. Мяч удерживается на уровне груди, левая нога впереди. После подбрасывания мяча до 1 м над головой (несколько впереди себя) игрок выполняет замах вверх-назад, прогибается и отводит плечо бьющей рукой назад-вверх. Удар осуществляется прямой рукой несколько впереди игрока.</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ru-RU" sz="4000" b="1">
                <a:solidFill>
                  <a:srgbClr val="FF0066"/>
                </a:solidFill>
              </a:rPr>
              <a:t>«нижняя подача»</a:t>
            </a:r>
          </a:p>
        </p:txBody>
      </p:sp>
      <p:pic>
        <p:nvPicPr>
          <p:cNvPr id="66563" name="Picture 3"/>
          <p:cNvPicPr>
            <a:picLocks noGrp="1" noChangeAspect="1" noChangeArrowheads="1"/>
          </p:cNvPicPr>
          <p:nvPr>
            <p:ph type="body" idx="1"/>
          </p:nvPr>
        </p:nvPicPr>
        <p:blipFill>
          <a:blip r:embed="rId2"/>
          <a:srcRect/>
          <a:stretch>
            <a:fillRect/>
          </a:stretch>
        </p:blip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p:cTn id="7" dur="1000" fill="hold"/>
                                        <p:tgtEl>
                                          <p:spTgt spid="66562"/>
                                        </p:tgtEl>
                                        <p:attrNameLst>
                                          <p:attrName>ppt_x</p:attrName>
                                        </p:attrNameLst>
                                      </p:cBhvr>
                                      <p:tavLst>
                                        <p:tav tm="0">
                                          <p:val>
                                            <p:strVal val="#ppt_x-.2"/>
                                          </p:val>
                                        </p:tav>
                                        <p:tav tm="100000">
                                          <p:val>
                                            <p:strVal val="#ppt_x"/>
                                          </p:val>
                                        </p:tav>
                                      </p:tavLst>
                                    </p:anim>
                                    <p:anim calcmode="lin" valueType="num">
                                      <p:cBhvr>
                                        <p:cTn id="8" dur="1000" fill="hold"/>
                                        <p:tgtEl>
                                          <p:spTgt spid="66562"/>
                                        </p:tgtEl>
                                        <p:attrNameLst>
                                          <p:attrName>ppt_y</p:attrName>
                                        </p:attrNameLst>
                                      </p:cBhvr>
                                      <p:tavLst>
                                        <p:tav tm="0">
                                          <p:val>
                                            <p:strVal val="#ppt_y"/>
                                          </p:val>
                                        </p:tav>
                                        <p:tav tm="100000">
                                          <p:val>
                                            <p:strVal val="#ppt_y"/>
                                          </p:val>
                                        </p:tav>
                                      </p:tavLst>
                                    </p:anim>
                                    <p:animEffect transition="in" filter="wipe(right)" prLst="gradientSize: 0.1">
                                      <p:cBhvr>
                                        <p:cTn id="9" dur="10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type="body" idx="4294967295"/>
          </p:nvPr>
        </p:nvSpPr>
        <p:spPr>
          <a:xfrm>
            <a:off x="381000" y="609600"/>
            <a:ext cx="8458200" cy="5867400"/>
          </a:xfrm>
        </p:spPr>
        <p:txBody>
          <a:bodyPr/>
          <a:lstStyle/>
          <a:p>
            <a:pPr algn="ctr">
              <a:lnSpc>
                <a:spcPct val="90000"/>
              </a:lnSpc>
              <a:buFontTx/>
              <a:buNone/>
            </a:pPr>
            <a:r>
              <a:rPr lang="ru-RU" sz="2800"/>
              <a:t>   Игрок с мячом становится лицом к сетке за лицевой линией площадки. Ноги на ширине плеч полусогнуты, левая впереди. Мяч лежит на ладони выставленной вперед - вниз на уровне пояса левой руки (для правши). Взгляд игрока обращен на площадку соперника. Правую руку отводят для замаха назад, тяжесть тела переносится на ногу, стоящую сзади, взгляд переводят на мяч. Левой рукой игрок подбрасывает мяч вверх примерно 0,4-0,6 м. Разгибая ногу, стоящую сзади, игрок тяжесть тела переносит на ногу, стоящую впереди, правую руку ведет вниз – вперед, разворачивая плечи влево, и слегка. Напряженной кистью ударяет по мячу снизу.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ChangeArrowheads="1"/>
          </p:cNvSpPr>
          <p:nvPr>
            <p:ph type="body" idx="4294967295"/>
          </p:nvPr>
        </p:nvSpPr>
        <p:spPr>
          <a:xfrm>
            <a:off x="762000" y="457200"/>
            <a:ext cx="7696200" cy="5668963"/>
          </a:xfrm>
        </p:spPr>
        <p:txBody>
          <a:bodyPr/>
          <a:lstStyle/>
          <a:p>
            <a:pPr algn="ctr">
              <a:buFontTx/>
              <a:buNone/>
            </a:pPr>
            <a:r>
              <a:rPr lang="ru-RU" sz="4800" i="1"/>
              <a:t>Что такое физкультура?</a:t>
            </a:r>
          </a:p>
          <a:p>
            <a:pPr algn="ctr">
              <a:buFontTx/>
              <a:buNone/>
            </a:pPr>
            <a:r>
              <a:rPr lang="ru-RU" sz="4800" i="1">
                <a:solidFill>
                  <a:srgbClr val="FF0066"/>
                </a:solidFill>
              </a:rPr>
              <a:t>Тренировка и игра! </a:t>
            </a:r>
          </a:p>
          <a:p>
            <a:pPr algn="ctr">
              <a:buFontTx/>
              <a:buNone/>
            </a:pPr>
            <a:r>
              <a:rPr lang="ru-RU" sz="4800" i="1"/>
              <a:t>Что такое физкультура?</a:t>
            </a:r>
            <a:endParaRPr lang="ru-RU" sz="4800" b="1" i="1"/>
          </a:p>
          <a:p>
            <a:pPr algn="ctr">
              <a:buFontTx/>
              <a:buNone/>
            </a:pPr>
            <a:r>
              <a:rPr lang="ru-RU" sz="4800" b="1" i="1">
                <a:solidFill>
                  <a:schemeClr val="folHlink"/>
                </a:solidFill>
              </a:rPr>
              <a:t>ФИЗ, и КУЛЬ, и ТУ, и РА!</a:t>
            </a:r>
            <a:r>
              <a:rPr lang="ru-RU" sz="48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ru-RU" b="1" i="1"/>
              <a:t>ГОРОД</a:t>
            </a:r>
            <a:r>
              <a:rPr lang="ru-RU" sz="4000" b="1"/>
              <a:t> </a:t>
            </a:r>
            <a:r>
              <a:rPr lang="ru-RU" b="1">
                <a:solidFill>
                  <a:srgbClr val="0000CC"/>
                </a:solidFill>
              </a:rPr>
              <a:t>«ПРИНИМАЙКА»</a:t>
            </a:r>
          </a:p>
        </p:txBody>
      </p:sp>
      <p:pic>
        <p:nvPicPr>
          <p:cNvPr id="192515" name="Picture 3"/>
          <p:cNvPicPr>
            <a:picLocks noGrp="1" noChangeAspect="1" noChangeArrowheads="1"/>
          </p:cNvPicPr>
          <p:nvPr>
            <p:ph type="body" idx="1"/>
          </p:nvPr>
        </p:nvPicPr>
        <p:blipFill>
          <a:blip r:embed="rId2"/>
          <a:srcRect/>
          <a:stretch>
            <a:fillRect/>
          </a:stretch>
        </p:blipFill>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92514"/>
                                        </p:tgtEl>
                                        <p:attrNameLst>
                                          <p:attrName>style.visibility</p:attrName>
                                        </p:attrNameLst>
                                      </p:cBhvr>
                                      <p:to>
                                        <p:strVal val="visible"/>
                                      </p:to>
                                    </p:set>
                                    <p:anim calcmode="lin" valueType="num">
                                      <p:cBhvr>
                                        <p:cTn id="7" dur="2000" fill="hold"/>
                                        <p:tgtEl>
                                          <p:spTgt spid="192514"/>
                                        </p:tgtEl>
                                        <p:attrNameLst>
                                          <p:attrName>ppt_w</p:attrName>
                                        </p:attrNameLst>
                                      </p:cBhvr>
                                      <p:tavLst>
                                        <p:tav tm="0">
                                          <p:val>
                                            <p:strVal val="#ppt_w"/>
                                          </p:val>
                                        </p:tav>
                                        <p:tav tm="100000">
                                          <p:val>
                                            <p:strVal val="#ppt_w"/>
                                          </p:val>
                                        </p:tav>
                                      </p:tavLst>
                                    </p:anim>
                                    <p:anim calcmode="lin" valueType="num">
                                      <p:cBhvr>
                                        <p:cTn id="8" dur="2000" fill="hold"/>
                                        <p:tgtEl>
                                          <p:spTgt spid="192514"/>
                                        </p:tgtEl>
                                        <p:attrNameLst>
                                          <p:attrName>ppt_h</p:attrName>
                                        </p:attrNameLst>
                                      </p:cBhvr>
                                      <p:tavLst>
                                        <p:tav tm="0">
                                          <p:val>
                                            <p:strVal val="#ppt_h"/>
                                          </p:val>
                                        </p:tav>
                                        <p:tav tm="30000">
                                          <p:val>
                                            <p:strVal val="#ppt_h/2"/>
                                          </p:val>
                                        </p:tav>
                                        <p:tav tm="40000">
                                          <p:val>
                                            <p:strVal val="#ppt_h"/>
                                          </p:val>
                                        </p:tav>
                                        <p:tav tm="50000">
                                          <p:val>
                                            <p:strVal val="#ppt_h/2"/>
                                          </p:val>
                                        </p:tav>
                                        <p:tav tm="60000">
                                          <p:val>
                                            <p:strVal val="#ppt_h"/>
                                          </p:val>
                                        </p:tav>
                                        <p:tav tm="69900">
                                          <p:val>
                                            <p:strVal val="#ppt_h/2"/>
                                          </p:val>
                                        </p:tav>
                                        <p:tav tm="80000">
                                          <p:val>
                                            <p:strVal val="#ppt_h"/>
                                          </p:val>
                                        </p:tav>
                                        <p:tav tm="100000">
                                          <p:val>
                                            <p:strVal val="#ppt_h"/>
                                          </p:val>
                                        </p:tav>
                                      </p:tavLst>
                                    </p:anim>
                                    <p:anim calcmode="lin" valueType="num">
                                      <p:cBhvr>
                                        <p:cTn id="9" dur="2000" fill="hold"/>
                                        <p:tgtEl>
                                          <p:spTgt spid="192514"/>
                                        </p:tgtEl>
                                        <p:attrNameLst>
                                          <p:attrName>ppt_x</p:attrName>
                                        </p:attrNameLst>
                                      </p:cBhvr>
                                      <p:tavLst>
                                        <p:tav tm="0">
                                          <p:val>
                                            <p:strVal val="#ppt_x-.4"/>
                                          </p:val>
                                        </p:tav>
                                        <p:tav tm="100000">
                                          <p:val>
                                            <p:strVal val="#ppt_x"/>
                                          </p:val>
                                        </p:tav>
                                      </p:tavLst>
                                    </p:anim>
                                    <p:anim calcmode="lin" valueType="num">
                                      <p:cBhvr>
                                        <p:cTn id="10" dur="2000" fill="hold"/>
                                        <p:tgtEl>
                                          <p:spTgt spid="192514"/>
                                        </p:tgtEl>
                                        <p:attrNameLst>
                                          <p:attrName>ppt_y</p:attrName>
                                        </p:attrNameLst>
                                      </p:cBhvr>
                                      <p:tavLst>
                                        <p:tav tm="0">
                                          <p:val>
                                            <p:strVal val="#ppt_y-.5"/>
                                          </p:val>
                                        </p:tav>
                                        <p:tav tm="20000">
                                          <p:val>
                                            <p:strVal val="#ppt_y-.2"/>
                                          </p:val>
                                        </p:tav>
                                        <p:tav tm="30000">
                                          <p:val>
                                            <p:strVal val="#ppt_y"/>
                                          </p:val>
                                        </p:tav>
                                        <p:tav tm="40000">
                                          <p:val>
                                            <p:strVal val="#ppt_y-.15"/>
                                          </p:val>
                                        </p:tav>
                                        <p:tav tm="50000">
                                          <p:val>
                                            <p:strVal val="#ppt_y"/>
                                          </p:val>
                                        </p:tav>
                                        <p:tav tm="60000">
                                          <p:val>
                                            <p:strVal val="#ppt_y-.1"/>
                                          </p:val>
                                        </p:tav>
                                        <p:tav tm="69900">
                                          <p:val>
                                            <p:strVal val="#ppt_y"/>
                                          </p:val>
                                        </p:tav>
                                        <p:tav tm="8000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683" name="Picture 3"/>
          <p:cNvPicPr>
            <a:picLocks noGrp="1" noChangeAspect="1" noChangeArrowheads="1"/>
          </p:cNvPicPr>
          <p:nvPr>
            <p:ph type="body" idx="4294967295"/>
          </p:nvPr>
        </p:nvPicPr>
        <p:blipFill>
          <a:blip r:embed="rId2"/>
          <a:srcRect/>
          <a:stretch>
            <a:fillRect/>
          </a:stretch>
        </p:blipFill>
        <p:spPr>
          <a:xfrm>
            <a:off x="457200" y="609600"/>
            <a:ext cx="8382000" cy="5516563"/>
          </a:xfrm>
        </p:spPr>
      </p:pic>
    </p:spTree>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ru-RU" sz="4000" b="1" i="1"/>
              <a:t>ГОРОД </a:t>
            </a:r>
            <a:r>
              <a:rPr lang="ru-RU" sz="4000" b="1">
                <a:solidFill>
                  <a:srgbClr val="0000CC"/>
                </a:solidFill>
              </a:rPr>
              <a:t>«ИГРАЙКА».</a:t>
            </a:r>
          </a:p>
        </p:txBody>
      </p:sp>
      <p:sp>
        <p:nvSpPr>
          <p:cNvPr id="72707" name="Rectangle 3"/>
          <p:cNvSpPr>
            <a:spLocks noGrp="1" noChangeArrowheads="1"/>
          </p:cNvSpPr>
          <p:nvPr>
            <p:ph type="body" idx="1"/>
          </p:nvPr>
        </p:nvSpPr>
        <p:spPr/>
        <p:txBody>
          <a:bodyPr/>
          <a:lstStyle/>
          <a:p>
            <a:pPr algn="ctr">
              <a:buFontTx/>
              <a:buNone/>
            </a:pPr>
            <a:r>
              <a:rPr lang="ru-RU" i="1"/>
              <a:t>  </a:t>
            </a:r>
          </a:p>
          <a:p>
            <a:pPr algn="ctr">
              <a:buFontTx/>
              <a:buNone/>
            </a:pPr>
            <a:r>
              <a:rPr lang="ru-RU" sz="4400" i="1"/>
              <a:t>Что за невод во дворе?</a:t>
            </a:r>
            <a:br>
              <a:rPr lang="ru-RU" sz="4400" i="1"/>
            </a:br>
            <a:r>
              <a:rPr lang="ru-RU" sz="4400" i="1"/>
              <a:t>Не мешал бы ты игре,</a:t>
            </a:r>
            <a:br>
              <a:rPr lang="ru-RU" sz="4400" i="1"/>
            </a:br>
            <a:r>
              <a:rPr lang="ru-RU" sz="4400" i="1"/>
              <a:t>Ты бы лучше отошёл</a:t>
            </a:r>
            <a:br>
              <a:rPr lang="ru-RU" sz="4400" i="1"/>
            </a:br>
            <a:r>
              <a:rPr lang="ru-RU" sz="4400" i="1"/>
              <a:t>Мы играем  в </a:t>
            </a:r>
            <a:r>
              <a:rPr lang="ru-RU" sz="4400" b="1" i="1">
                <a:solidFill>
                  <a:srgbClr val="FF0066"/>
                </a:solidFill>
              </a:rPr>
              <a:t>Волейбол!</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fade">
                                      <p:cBhvr>
                                        <p:cTn id="7" dur="768" decel="100000"/>
                                        <p:tgtEl>
                                          <p:spTgt spid="72706"/>
                                        </p:tgtEl>
                                      </p:cBhvr>
                                    </p:animEffect>
                                    <p:animScale>
                                      <p:cBhvr>
                                        <p:cTn id="8" dur="768" decel="100000"/>
                                        <p:tgtEl>
                                          <p:spTgt spid="72706"/>
                                        </p:tgtEl>
                                      </p:cBhvr>
                                      <p:from x="10000" y="10000"/>
                                      <p:to x="200000" y="450000"/>
                                    </p:animScale>
                                    <p:animScale>
                                      <p:cBhvr>
                                        <p:cTn id="9" dur="1230" accel="100000" fill="hold">
                                          <p:stCondLst>
                                            <p:cond delay="768"/>
                                          </p:stCondLst>
                                        </p:cTn>
                                        <p:tgtEl>
                                          <p:spTgt spid="72706"/>
                                        </p:tgtEl>
                                      </p:cBhvr>
                                      <p:from x="200000" y="450000"/>
                                      <p:to x="100000" y="100000"/>
                                    </p:animScale>
                                    <p:set>
                                      <p:cBhvr>
                                        <p:cTn id="10" dur="768" fill="hold"/>
                                        <p:tgtEl>
                                          <p:spTgt spid="72706"/>
                                        </p:tgtEl>
                                        <p:attrNameLst>
                                          <p:attrName>ppt_x</p:attrName>
                                        </p:attrNameLst>
                                      </p:cBhvr>
                                      <p:to>
                                        <p:strVal val="(0.5)"/>
                                      </p:to>
                                    </p:set>
                                    <p:anim from="(0.5)" to="(#ppt_x)" calcmode="lin" valueType="num">
                                      <p:cBhvr>
                                        <p:cTn id="11" dur="1230" accel="100000" fill="hold">
                                          <p:stCondLst>
                                            <p:cond delay="768"/>
                                          </p:stCondLst>
                                        </p:cTn>
                                        <p:tgtEl>
                                          <p:spTgt spid="72706"/>
                                        </p:tgtEl>
                                        <p:attrNameLst>
                                          <p:attrName>ppt_x</p:attrName>
                                        </p:attrNameLst>
                                      </p:cBhvr>
                                    </p:anim>
                                    <p:set>
                                      <p:cBhvr>
                                        <p:cTn id="12" dur="768" fill="hold"/>
                                        <p:tgtEl>
                                          <p:spTgt spid="72706"/>
                                        </p:tgtEl>
                                        <p:attrNameLst>
                                          <p:attrName>ppt_y</p:attrName>
                                        </p:attrNameLst>
                                      </p:cBhvr>
                                      <p:to>
                                        <p:strVal val="(#ppt_y+0.4)"/>
                                      </p:to>
                                    </p:set>
                                    <p:anim from="(#ppt_y+0.4)" to="(#ppt_y)" calcmode="lin" valueType="num">
                                      <p:cBhvr>
                                        <p:cTn id="13" dur="1230" accel="100000" fill="hold">
                                          <p:stCondLst>
                                            <p:cond delay="768"/>
                                          </p:stCondLst>
                                        </p:cTn>
                                        <p:tgtEl>
                                          <p:spTgt spid="7270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72707">
                                            <p:txEl>
                                              <p:pRg st="0" end="0"/>
                                            </p:txEl>
                                          </p:spTgt>
                                        </p:tgtEl>
                                        <p:attrNameLst>
                                          <p:attrName>style.visibility</p:attrName>
                                        </p:attrNameLst>
                                      </p:cBhvr>
                                      <p:to>
                                        <p:strVal val="visible"/>
                                      </p:to>
                                    </p:set>
                                    <p:anim calcmode="lin" valueType="num">
                                      <p:cBhvr>
                                        <p:cTn id="18" dur="500" fill="hold"/>
                                        <p:tgtEl>
                                          <p:spTgt spid="72707">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72707">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7270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grpId="0" nodeType="clickEffect">
                                  <p:stCondLst>
                                    <p:cond delay="0"/>
                                  </p:stCondLst>
                                  <p:childTnLst>
                                    <p:set>
                                      <p:cBhvr>
                                        <p:cTn id="24" dur="1" fill="hold">
                                          <p:stCondLst>
                                            <p:cond delay="0"/>
                                          </p:stCondLst>
                                        </p:cTn>
                                        <p:tgtEl>
                                          <p:spTgt spid="72707">
                                            <p:txEl>
                                              <p:pRg st="1" end="1"/>
                                            </p:txEl>
                                          </p:spTgt>
                                        </p:tgtEl>
                                        <p:attrNameLst>
                                          <p:attrName>style.visibility</p:attrName>
                                        </p:attrNameLst>
                                      </p:cBhvr>
                                      <p:to>
                                        <p:strVal val="visible"/>
                                      </p:to>
                                    </p:set>
                                    <p:anim calcmode="lin" valueType="num">
                                      <p:cBhvr>
                                        <p:cTn id="25" dur="500" fill="hold"/>
                                        <p:tgtEl>
                                          <p:spTgt spid="72707">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72707">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727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P spid="7270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4"/>
          <p:cNvPicPr>
            <a:picLocks noChangeAspect="1" noChangeArrowheads="1"/>
          </p:cNvPicPr>
          <p:nvPr/>
        </p:nvPicPr>
        <p:blipFill>
          <a:blip r:embed="rId2"/>
          <a:srcRect/>
          <a:stretch>
            <a:fillRect/>
          </a:stretch>
        </p:blipFill>
        <p:spPr bwMode="auto">
          <a:xfrm>
            <a:off x="2228850" y="481013"/>
            <a:ext cx="4686300" cy="5895975"/>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4294967295"/>
          </p:nvPr>
        </p:nvSpPr>
        <p:spPr>
          <a:xfrm>
            <a:off x="304800" y="685800"/>
            <a:ext cx="8458200" cy="5440363"/>
          </a:xfrm>
        </p:spPr>
        <p:txBody>
          <a:bodyPr/>
          <a:lstStyle/>
          <a:p>
            <a:pPr algn="ctr">
              <a:lnSpc>
                <a:spcPct val="80000"/>
              </a:lnSpc>
              <a:buFontTx/>
              <a:buNone/>
            </a:pPr>
            <a:r>
              <a:rPr lang="ru-RU" sz="2800" i="1"/>
              <a:t>   Руки – вверх, руки – вниз… Это </a:t>
            </a:r>
            <a:r>
              <a:rPr lang="ru-RU" sz="3600" b="1" i="1">
                <a:solidFill>
                  <a:srgbClr val="FF0066"/>
                </a:solidFill>
              </a:rPr>
              <a:t>ФИЗ.</a:t>
            </a:r>
            <a:r>
              <a:rPr lang="ru-RU" sz="3600" i="1"/>
              <a:t> </a:t>
            </a:r>
            <a:br>
              <a:rPr lang="ru-RU" sz="3600" i="1"/>
            </a:br>
            <a:r>
              <a:rPr lang="ru-RU" sz="2800" i="1"/>
              <a:t>Крутим шею, словно руль…Это </a:t>
            </a:r>
            <a:r>
              <a:rPr lang="ru-RU" sz="3600" b="1" i="1">
                <a:solidFill>
                  <a:srgbClr val="FF0066"/>
                </a:solidFill>
              </a:rPr>
              <a:t>КУЛЬ.</a:t>
            </a:r>
            <a:r>
              <a:rPr lang="ru-RU" sz="2800" i="1"/>
              <a:t> </a:t>
            </a:r>
            <a:br>
              <a:rPr lang="ru-RU" sz="2800" i="1"/>
            </a:br>
            <a:r>
              <a:rPr lang="ru-RU" sz="2800" i="1"/>
              <a:t>Ловко прыгай в высоту … Это </a:t>
            </a:r>
            <a:r>
              <a:rPr lang="ru-RU" sz="3600" b="1" i="1">
                <a:solidFill>
                  <a:srgbClr val="FF0066"/>
                </a:solidFill>
              </a:rPr>
              <a:t>ТУ.</a:t>
            </a:r>
            <a:r>
              <a:rPr lang="ru-RU" sz="3600" i="1">
                <a:solidFill>
                  <a:srgbClr val="FF0066"/>
                </a:solidFill>
              </a:rPr>
              <a:t> </a:t>
            </a:r>
            <a:br>
              <a:rPr lang="ru-RU" sz="3600" i="1">
                <a:solidFill>
                  <a:srgbClr val="FF0066"/>
                </a:solidFill>
              </a:rPr>
            </a:br>
            <a:r>
              <a:rPr lang="ru-RU" sz="2800" i="1"/>
              <a:t>Бегай полчаса с утра … Это </a:t>
            </a:r>
            <a:r>
              <a:rPr lang="ru-RU" sz="3600" b="1" i="1">
                <a:solidFill>
                  <a:srgbClr val="FF0066"/>
                </a:solidFill>
              </a:rPr>
              <a:t>РА.</a:t>
            </a:r>
            <a:r>
              <a:rPr lang="ru-RU" sz="3600" i="1">
                <a:solidFill>
                  <a:srgbClr val="FF0066"/>
                </a:solidFill>
              </a:rPr>
              <a:t> </a:t>
            </a:r>
            <a:br>
              <a:rPr lang="ru-RU" sz="3600" i="1">
                <a:solidFill>
                  <a:srgbClr val="FF0066"/>
                </a:solidFill>
              </a:rPr>
            </a:br>
            <a:r>
              <a:rPr lang="ru-RU" sz="2800" i="1"/>
              <a:t>Занимаясь этим делом, </a:t>
            </a:r>
            <a:br>
              <a:rPr lang="ru-RU" sz="2800" i="1"/>
            </a:br>
            <a:r>
              <a:rPr lang="ru-RU" sz="2800" i="1"/>
              <a:t>Станешь сильным, ловким, смелым. </a:t>
            </a:r>
            <a:br>
              <a:rPr lang="ru-RU" sz="2800" i="1"/>
            </a:br>
            <a:r>
              <a:rPr lang="ru-RU" sz="2800" i="1"/>
              <a:t>Плюс хорошая фигура -  </a:t>
            </a:r>
            <a:br>
              <a:rPr lang="ru-RU" sz="2800" i="1"/>
            </a:br>
            <a:r>
              <a:rPr lang="ru-RU" sz="2800" i="1"/>
              <a:t>Вот что значит </a:t>
            </a:r>
          </a:p>
          <a:p>
            <a:pPr algn="ctr">
              <a:lnSpc>
                <a:spcPct val="80000"/>
              </a:lnSpc>
              <a:buFontTx/>
              <a:buNone/>
            </a:pPr>
            <a:r>
              <a:rPr lang="ru-RU" sz="3600" b="1" i="1">
                <a:solidFill>
                  <a:srgbClr val="FF0066"/>
                </a:solidFill>
              </a:rPr>
              <a:t>ФИЗ</a:t>
            </a:r>
          </a:p>
          <a:p>
            <a:pPr algn="ctr">
              <a:lnSpc>
                <a:spcPct val="80000"/>
              </a:lnSpc>
              <a:buFontTx/>
              <a:buNone/>
            </a:pPr>
            <a:r>
              <a:rPr lang="ru-RU" sz="3600" b="1" i="1">
                <a:solidFill>
                  <a:srgbClr val="FF0066"/>
                </a:solidFill>
              </a:rPr>
              <a:t>-КУЛЬ </a:t>
            </a:r>
          </a:p>
          <a:p>
            <a:pPr algn="ctr">
              <a:lnSpc>
                <a:spcPct val="80000"/>
              </a:lnSpc>
              <a:buFontTx/>
              <a:buNone/>
            </a:pPr>
            <a:r>
              <a:rPr lang="ru-RU" sz="3600" b="1" i="1">
                <a:solidFill>
                  <a:srgbClr val="FF0066"/>
                </a:solidFill>
              </a:rPr>
              <a:t>-ТУ </a:t>
            </a:r>
          </a:p>
          <a:p>
            <a:pPr algn="ctr">
              <a:lnSpc>
                <a:spcPct val="80000"/>
              </a:lnSpc>
              <a:buFontTx/>
              <a:buNone/>
            </a:pPr>
            <a:r>
              <a:rPr lang="ru-RU" sz="3600" b="1" i="1">
                <a:solidFill>
                  <a:srgbClr val="FF0066"/>
                </a:solidFill>
              </a:rPr>
              <a:t>-РА!</a:t>
            </a:r>
            <a:r>
              <a:rPr lang="ru-RU" sz="28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left)">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left)">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left)">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left)">
                                      <p:cBhvr>
                                        <p:cTn id="22" dur="500"/>
                                        <p:tgtEl>
                                          <p:spTgt spid="112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7">
                                            <p:txEl>
                                              <p:pRg st="4" end="4"/>
                                            </p:txEl>
                                          </p:spTgt>
                                        </p:tgtEl>
                                        <p:attrNameLst>
                                          <p:attrName>style.visibility</p:attrName>
                                        </p:attrNameLst>
                                      </p:cBhvr>
                                      <p:to>
                                        <p:strVal val="visible"/>
                                      </p:to>
                                    </p:set>
                                    <p:animEffect transition="in" filter="wipe(left)">
                                      <p:cBhvr>
                                        <p:cTn id="27"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381000" y="274638"/>
            <a:ext cx="8305800" cy="1477962"/>
          </a:xfrm>
        </p:spPr>
        <p:txBody>
          <a:bodyPr/>
          <a:lstStyle/>
          <a:p>
            <a:r>
              <a:rPr lang="ru-RU" sz="4000" b="1" i="1"/>
              <a:t>ГОРОД</a:t>
            </a:r>
            <a:r>
              <a:rPr lang="ru-RU" sz="4000"/>
              <a:t> </a:t>
            </a:r>
            <a:r>
              <a:rPr lang="ru-RU" sz="4000" b="1" i="1">
                <a:solidFill>
                  <a:srgbClr val="0000CC"/>
                </a:solidFill>
              </a:rPr>
              <a:t>«ЗНАНИЙ»</a:t>
            </a:r>
            <a:r>
              <a:rPr lang="ru-RU"/>
              <a:t> </a:t>
            </a:r>
            <a:br>
              <a:rPr lang="ru-RU"/>
            </a:br>
            <a:r>
              <a:rPr lang="ru-RU" i="1">
                <a:solidFill>
                  <a:srgbClr val="0000CC"/>
                </a:solidFill>
              </a:rPr>
              <a:t>История зарождение игры</a:t>
            </a:r>
            <a:br>
              <a:rPr lang="ru-RU" i="1">
                <a:solidFill>
                  <a:srgbClr val="0000CC"/>
                </a:solidFill>
              </a:rPr>
            </a:br>
            <a:endParaRPr lang="ru-RU" i="1">
              <a:solidFill>
                <a:srgbClr val="0000CC"/>
              </a:solidFill>
            </a:endParaRPr>
          </a:p>
        </p:txBody>
      </p:sp>
      <p:sp>
        <p:nvSpPr>
          <p:cNvPr id="188419" name="Rectangle 3"/>
          <p:cNvSpPr>
            <a:spLocks noGrp="1" noChangeArrowheads="1"/>
          </p:cNvSpPr>
          <p:nvPr>
            <p:ph type="body" idx="1"/>
          </p:nvPr>
        </p:nvSpPr>
        <p:spPr/>
        <p:txBody>
          <a:bodyPr/>
          <a:lstStyle/>
          <a:p>
            <a:pPr>
              <a:buFontTx/>
              <a:buNone/>
            </a:pPr>
            <a:r>
              <a:rPr lang="ru-RU"/>
              <a:t>        </a:t>
            </a:r>
            <a:endParaRPr lang="ru-RU" sz="2000"/>
          </a:p>
        </p:txBody>
      </p:sp>
      <p:sp>
        <p:nvSpPr>
          <p:cNvPr id="188420" name="Rectangle 4"/>
          <p:cNvSpPr>
            <a:spLocks noGrp="1" noChangeArrowheads="1"/>
          </p:cNvSpPr>
          <p:nvPr>
            <p:ph type="body" sz="half" idx="4294967295"/>
          </p:nvPr>
        </p:nvSpPr>
        <p:spPr>
          <a:xfrm>
            <a:off x="5334000" y="1600200"/>
            <a:ext cx="3810000" cy="4525963"/>
          </a:xfrm>
        </p:spPr>
        <p:txBody>
          <a:bodyPr/>
          <a:lstStyle/>
          <a:p>
            <a:pPr>
              <a:buFontTx/>
              <a:buNone/>
            </a:pPr>
            <a:r>
              <a:rPr lang="ru-RU" sz="2800"/>
              <a:t>   Изобретателем волейбола считается Уильям Дж. Морган, преподаватель физического воспитания. </a:t>
            </a:r>
          </a:p>
        </p:txBody>
      </p:sp>
      <p:pic>
        <p:nvPicPr>
          <p:cNvPr id="188421" name="Picture 5"/>
          <p:cNvPicPr>
            <a:picLocks noChangeAspect="1" noChangeArrowheads="1"/>
          </p:cNvPicPr>
          <p:nvPr/>
        </p:nvPicPr>
        <p:blipFill>
          <a:blip r:embed="rId2"/>
          <a:srcRect/>
          <a:stretch>
            <a:fillRect/>
          </a:stretch>
        </p:blipFill>
        <p:spPr bwMode="auto">
          <a:xfrm>
            <a:off x="798513" y="1752600"/>
            <a:ext cx="3478212" cy="426720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8418"/>
                                        </p:tgtEl>
                                        <p:attrNameLst>
                                          <p:attrName>style.visibility</p:attrName>
                                        </p:attrNameLst>
                                      </p:cBhvr>
                                      <p:to>
                                        <p:strVal val="visible"/>
                                      </p:to>
                                    </p:set>
                                    <p:animEffect transition="in" filter="fade">
                                      <p:cBhvr>
                                        <p:cTn id="7" dur="2000"/>
                                        <p:tgtEl>
                                          <p:spTgt spid="1884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8420">
                                            <p:txEl>
                                              <p:pRg st="0" end="0"/>
                                            </p:txEl>
                                          </p:spTgt>
                                        </p:tgtEl>
                                        <p:attrNameLst>
                                          <p:attrName>style.visibility</p:attrName>
                                        </p:attrNameLst>
                                      </p:cBhvr>
                                      <p:to>
                                        <p:strVal val="visible"/>
                                      </p:to>
                                    </p:set>
                                    <p:animEffect transition="in" filter="wipe(left)">
                                      <p:cBhvr>
                                        <p:cTn id="12" dur="500"/>
                                        <p:tgtEl>
                                          <p:spTgt spid="1884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8419">
                                            <p:txEl>
                                              <p:pRg st="0" end="0"/>
                                            </p:txEl>
                                          </p:spTgt>
                                        </p:tgtEl>
                                        <p:attrNameLst>
                                          <p:attrName>style.visibility</p:attrName>
                                        </p:attrNameLst>
                                      </p:cBhvr>
                                      <p:to>
                                        <p:strVal val="visible"/>
                                      </p:to>
                                    </p:set>
                                    <p:animEffect transition="in" filter="wipe(left)">
                                      <p:cBhvr>
                                        <p:cTn id="17" dur="500"/>
                                        <p:tgtEl>
                                          <p:spTgt spid="1884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p:bldP spid="188419" grpId="0" build="p"/>
      <p:bldP spid="18842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body" idx="4294967295"/>
          </p:nvPr>
        </p:nvSpPr>
        <p:spPr>
          <a:xfrm>
            <a:off x="457200" y="228600"/>
            <a:ext cx="8458200" cy="5897563"/>
          </a:xfrm>
        </p:spPr>
        <p:txBody>
          <a:bodyPr/>
          <a:lstStyle/>
          <a:p>
            <a:pPr>
              <a:buFontTx/>
              <a:buNone/>
            </a:pPr>
            <a:r>
              <a:rPr lang="ru-RU"/>
              <a:t>   Волейбол (англ. volleyball от volley -«ударять мяч с лёта» (также переводят как «летающий», «парящий») и ball — «мяч») </a:t>
            </a:r>
          </a:p>
        </p:txBody>
      </p:sp>
      <p:pic>
        <p:nvPicPr>
          <p:cNvPr id="189443" name="Picture 3"/>
          <p:cNvPicPr>
            <a:picLocks noChangeAspect="1" noChangeArrowheads="1"/>
          </p:cNvPicPr>
          <p:nvPr/>
        </p:nvPicPr>
        <p:blipFill>
          <a:blip r:embed="rId2"/>
          <a:srcRect/>
          <a:stretch>
            <a:fillRect/>
          </a:stretch>
        </p:blipFill>
        <p:spPr bwMode="auto">
          <a:xfrm>
            <a:off x="1143000" y="2438400"/>
            <a:ext cx="7162800" cy="39624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8179" name="Rectangle 3"/>
          <p:cNvSpPr>
            <a:spLocks noGrp="1" noChangeArrowheads="1"/>
          </p:cNvSpPr>
          <p:nvPr>
            <p:ph type="body" idx="4294967295"/>
          </p:nvPr>
        </p:nvSpPr>
        <p:spPr>
          <a:xfrm>
            <a:off x="457200" y="609600"/>
            <a:ext cx="7772400" cy="5516563"/>
          </a:xfrm>
        </p:spPr>
        <p:txBody>
          <a:bodyPr/>
          <a:lstStyle/>
          <a:p>
            <a:pPr algn="ctr">
              <a:lnSpc>
                <a:spcPct val="90000"/>
              </a:lnSpc>
              <a:buFontTx/>
              <a:buNone/>
            </a:pPr>
            <a:r>
              <a:rPr lang="ru-RU" b="1" i="1">
                <a:solidFill>
                  <a:srgbClr val="FF0066"/>
                </a:solidFill>
              </a:rPr>
              <a:t>Волейбол</a:t>
            </a:r>
            <a:r>
              <a:rPr lang="ru-RU"/>
              <a:t>-это командный вид спорта, в котором соревнуется две команды на специальном поле, разделённом сеткой. Команды в ходе игры стремятся направить мяч на сторону соперника так, чтобы он коснулся поля. Также выигрышные очки засчитывают при ошибках команды соперников. При этом, для организации атаки соперников, команде разрешается прикоснуться к мячу не более трех раз подряд.</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8179">
                                            <p:txEl>
                                              <p:pRg st="0" end="0"/>
                                            </p:txEl>
                                          </p:spTgt>
                                        </p:tgtEl>
                                        <p:attrNameLst>
                                          <p:attrName>style.visibility</p:attrName>
                                        </p:attrNameLst>
                                      </p:cBhvr>
                                      <p:to>
                                        <p:strVal val="visible"/>
                                      </p:to>
                                    </p:set>
                                    <p:animEffect transition="in" filter="wipe(left)">
                                      <p:cBhvr>
                                        <p:cTn id="7" dur="500"/>
                                        <p:tgtEl>
                                          <p:spTgt spid="1781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2276" name="Rectangle 4"/>
          <p:cNvSpPr>
            <a:spLocks noChangeArrowheads="1"/>
          </p:cNvSpPr>
          <p:nvPr/>
        </p:nvSpPr>
        <p:spPr bwMode="auto">
          <a:xfrm>
            <a:off x="152400" y="361950"/>
            <a:ext cx="8610600" cy="5568950"/>
          </a:xfrm>
          <a:prstGeom prst="rect">
            <a:avLst/>
          </a:prstGeom>
          <a:noFill/>
          <a:ln w="9525">
            <a:noFill/>
            <a:miter lim="800000"/>
            <a:headEnd/>
            <a:tailEnd/>
          </a:ln>
          <a:effectLst/>
        </p:spPr>
        <p:txBody>
          <a:bodyPr>
            <a:spAutoFit/>
          </a:bodyPr>
          <a:lstStyle/>
          <a:p>
            <a:pPr algn="ctr"/>
            <a:r>
              <a:rPr lang="ru-RU" sz="2400" b="1" i="1">
                <a:solidFill>
                  <a:srgbClr val="FF0066"/>
                </a:solidFill>
              </a:rPr>
              <a:t>Общие правила</a:t>
            </a:r>
          </a:p>
          <a:p>
            <a:pPr algn="ctr"/>
            <a:endParaRPr lang="ru-RU" sz="2400" b="1" i="1">
              <a:solidFill>
                <a:srgbClr val="FF0066"/>
              </a:solidFill>
            </a:endParaRPr>
          </a:p>
          <a:p>
            <a:pPr algn="ctr"/>
            <a:r>
              <a:rPr lang="ru-RU" sz="2400"/>
              <a:t>Игра ведётся на прямоугольной площадке размером 18х9 метров.</a:t>
            </a:r>
          </a:p>
          <a:p>
            <a:pPr algn="ctr"/>
            <a:r>
              <a:rPr lang="ru-RU" sz="2400"/>
              <a:t> Волейбольная площадка разделена посередине сеткой. </a:t>
            </a:r>
          </a:p>
          <a:p>
            <a:pPr algn="ctr"/>
            <a:r>
              <a:rPr lang="ru-RU" sz="2400" b="1"/>
              <a:t>Высота сетки для мужчин</a:t>
            </a:r>
            <a:r>
              <a:rPr lang="ru-RU" sz="2400"/>
              <a:t> — </a:t>
            </a:r>
            <a:r>
              <a:rPr lang="ru-RU" sz="2400" b="1" i="1">
                <a:solidFill>
                  <a:srgbClr val="0000CC"/>
                </a:solidFill>
              </a:rPr>
              <a:t>2,43 м,</a:t>
            </a:r>
          </a:p>
          <a:p>
            <a:pPr algn="ctr"/>
            <a:r>
              <a:rPr lang="ru-RU" sz="2400" b="1"/>
              <a:t> для женщин</a:t>
            </a:r>
            <a:r>
              <a:rPr lang="ru-RU" sz="2400"/>
              <a:t> — </a:t>
            </a:r>
            <a:r>
              <a:rPr lang="ru-RU" sz="2400" b="1" i="1">
                <a:solidFill>
                  <a:srgbClr val="0000CC"/>
                </a:solidFill>
              </a:rPr>
              <a:t>2,24 м.</a:t>
            </a:r>
          </a:p>
          <a:p>
            <a:pPr algn="ctr"/>
            <a:endParaRPr lang="ru-RU" sz="2400" b="1" i="1">
              <a:solidFill>
                <a:srgbClr val="0000CC"/>
              </a:solidFill>
            </a:endParaRPr>
          </a:p>
          <a:p>
            <a:pPr algn="ctr"/>
            <a:endParaRPr lang="ru-RU" sz="2400"/>
          </a:p>
          <a:p>
            <a:pPr algn="ctr"/>
            <a:r>
              <a:rPr lang="ru-RU" sz="2400"/>
              <a:t>Игра ведётся сферическим мячом окружностью </a:t>
            </a:r>
            <a:r>
              <a:rPr lang="ru-RU" sz="2400" b="1" i="1">
                <a:solidFill>
                  <a:srgbClr val="0000CC"/>
                </a:solidFill>
              </a:rPr>
              <a:t>65—67 см</a:t>
            </a:r>
            <a:r>
              <a:rPr lang="ru-RU" sz="2400"/>
              <a:t> весом </a:t>
            </a:r>
            <a:r>
              <a:rPr lang="ru-RU" sz="2400" b="1" i="1">
                <a:solidFill>
                  <a:srgbClr val="0000CC"/>
                </a:solidFill>
              </a:rPr>
              <a:t>260—280 г.</a:t>
            </a:r>
          </a:p>
          <a:p>
            <a:pPr algn="ctr"/>
            <a:endParaRPr lang="ru-RU" sz="2400">
              <a:solidFill>
                <a:srgbClr val="0000CC"/>
              </a:solidFill>
            </a:endParaRPr>
          </a:p>
          <a:p>
            <a:pPr algn="ctr"/>
            <a:r>
              <a:rPr lang="ru-RU" sz="2400"/>
              <a:t>Каждая из двух команд может иметь в составе до 14 игроков, на поле в каждый момент времени могут находиться 6 игроков</a:t>
            </a:r>
          </a:p>
        </p:txBody>
      </p:sp>
    </p:spTree>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5346" name="Picture 2" descr="valleyball2"/>
          <p:cNvPicPr>
            <a:picLocks noChangeAspect="1" noChangeArrowheads="1"/>
          </p:cNvPicPr>
          <p:nvPr/>
        </p:nvPicPr>
        <p:blipFill>
          <a:blip r:embed="rId2"/>
          <a:srcRect/>
          <a:stretch>
            <a:fillRect/>
          </a:stretch>
        </p:blipFill>
        <p:spPr bwMode="auto">
          <a:xfrm>
            <a:off x="304800" y="1412875"/>
            <a:ext cx="8610600" cy="5140325"/>
          </a:xfrm>
          <a:prstGeom prst="rect">
            <a:avLst/>
          </a:prstGeom>
          <a:noFill/>
        </p:spPr>
      </p:pic>
      <p:sp>
        <p:nvSpPr>
          <p:cNvPr id="185347" name="Text Box 3"/>
          <p:cNvSpPr txBox="1">
            <a:spLocks noChangeArrowheads="1"/>
          </p:cNvSpPr>
          <p:nvPr/>
        </p:nvSpPr>
        <p:spPr bwMode="auto">
          <a:xfrm>
            <a:off x="457200" y="228600"/>
            <a:ext cx="8229600" cy="701675"/>
          </a:xfrm>
          <a:prstGeom prst="rect">
            <a:avLst/>
          </a:prstGeom>
          <a:noFill/>
          <a:ln w="9525">
            <a:noFill/>
            <a:miter lim="800000"/>
            <a:headEnd/>
            <a:tailEnd/>
          </a:ln>
          <a:effectLst/>
        </p:spPr>
        <p:txBody>
          <a:bodyPr>
            <a:spAutoFit/>
          </a:bodyPr>
          <a:lstStyle/>
          <a:p>
            <a:pPr algn="ctr">
              <a:spcBef>
                <a:spcPct val="50000"/>
              </a:spcBef>
            </a:pPr>
            <a:r>
              <a:rPr lang="ru-RU" sz="4000" b="1">
                <a:solidFill>
                  <a:srgbClr val="FF0066"/>
                </a:solidFill>
                <a:latin typeface="Verdana" pitchFamily="34" charset="0"/>
              </a:rPr>
              <a:t>Поле для волейбола</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p:txBody>
          <a:bodyPr/>
          <a:lstStyle/>
          <a:p>
            <a:r>
              <a:rPr lang="ru-RU" b="1" i="1"/>
              <a:t>ГОРОД </a:t>
            </a:r>
            <a:r>
              <a:rPr lang="ru-RU" b="1" i="1">
                <a:solidFill>
                  <a:srgbClr val="0000CC"/>
                </a:solidFill>
              </a:rPr>
              <a:t>«ДРУЖБА».</a:t>
            </a:r>
            <a:r>
              <a:rPr lang="ru-RU"/>
              <a:t> </a:t>
            </a:r>
          </a:p>
        </p:txBody>
      </p:sp>
      <p:sp>
        <p:nvSpPr>
          <p:cNvPr id="24582" name="Rectangle 6"/>
          <p:cNvSpPr>
            <a:spLocks noGrp="1" noChangeArrowheads="1"/>
          </p:cNvSpPr>
          <p:nvPr>
            <p:ph type="body" sz="half" idx="1"/>
          </p:nvPr>
        </p:nvSpPr>
        <p:spPr>
          <a:xfrm>
            <a:off x="617538" y="1600200"/>
            <a:ext cx="4027487" cy="4525963"/>
          </a:xfrm>
        </p:spPr>
        <p:txBody>
          <a:bodyPr/>
          <a:lstStyle/>
          <a:p>
            <a:pPr>
              <a:lnSpc>
                <a:spcPct val="90000"/>
              </a:lnSpc>
              <a:buFontTx/>
              <a:buNone/>
            </a:pPr>
            <a:r>
              <a:rPr lang="ru-RU" sz="2000"/>
              <a:t>Игровое задание </a:t>
            </a:r>
          </a:p>
          <a:p>
            <a:pPr>
              <a:lnSpc>
                <a:spcPct val="90000"/>
              </a:lnSpc>
              <a:buFontTx/>
              <a:buNone/>
            </a:pPr>
            <a:r>
              <a:rPr lang="ru-RU" sz="2000">
                <a:solidFill>
                  <a:srgbClr val="FF0066"/>
                </a:solidFill>
              </a:rPr>
              <a:t>«Семейка»</a:t>
            </a:r>
            <a:r>
              <a:rPr lang="ru-RU" sz="2000">
                <a:solidFill>
                  <a:srgbClr val="0000CC"/>
                </a:solidFill>
              </a:rPr>
              <a:t> </a:t>
            </a:r>
          </a:p>
        </p:txBody>
      </p:sp>
      <p:sp>
        <p:nvSpPr>
          <p:cNvPr id="24583" name="Rectangle 7"/>
          <p:cNvSpPr>
            <a:spLocks noGrp="1" noChangeArrowheads="1"/>
          </p:cNvSpPr>
          <p:nvPr>
            <p:ph type="body" sz="half" idx="2"/>
          </p:nvPr>
        </p:nvSpPr>
        <p:spPr>
          <a:xfrm>
            <a:off x="3733800" y="1524000"/>
            <a:ext cx="4876800" cy="4525963"/>
          </a:xfrm>
        </p:spPr>
        <p:txBody>
          <a:bodyPr/>
          <a:lstStyle/>
          <a:p>
            <a:pPr marL="533400" indent="-533400">
              <a:lnSpc>
                <a:spcPct val="90000"/>
              </a:lnSpc>
              <a:buFontTx/>
              <a:buNone/>
            </a:pPr>
            <a:r>
              <a:rPr lang="ru-RU" sz="2000" b="1">
                <a:solidFill>
                  <a:srgbClr val="660066"/>
                </a:solidFill>
              </a:rPr>
              <a:t>1</a:t>
            </a:r>
            <a:r>
              <a:rPr lang="ru-RU" sz="2000"/>
              <a:t>  -  Подбрасывание мяча одной рукой вверх – ловля двумя руками</a:t>
            </a:r>
          </a:p>
          <a:p>
            <a:pPr marL="533400" indent="-533400">
              <a:lnSpc>
                <a:spcPct val="90000"/>
              </a:lnSpc>
              <a:buFontTx/>
              <a:buNone/>
            </a:pPr>
            <a:r>
              <a:rPr lang="ru-RU" sz="2000" b="1">
                <a:solidFill>
                  <a:srgbClr val="660066"/>
                </a:solidFill>
              </a:rPr>
              <a:t>2 </a:t>
            </a:r>
            <a:r>
              <a:rPr lang="ru-RU" sz="2000"/>
              <a:t> -  Подбрасывание мяча двумя рукой вверх – ловля одной рукой</a:t>
            </a:r>
          </a:p>
          <a:p>
            <a:pPr marL="533400" indent="-533400">
              <a:lnSpc>
                <a:spcPct val="90000"/>
              </a:lnSpc>
              <a:buFontTx/>
              <a:buNone/>
            </a:pPr>
            <a:r>
              <a:rPr lang="ru-RU" sz="2000" b="1">
                <a:solidFill>
                  <a:srgbClr val="660066"/>
                </a:solidFill>
              </a:rPr>
              <a:t>3</a:t>
            </a:r>
            <a:r>
              <a:rPr lang="ru-RU" sz="2000"/>
              <a:t>  -  Подбрасывание мяча одной рукой вверх – ловля одной  рукой</a:t>
            </a:r>
          </a:p>
          <a:p>
            <a:pPr marL="533400" indent="-533400">
              <a:lnSpc>
                <a:spcPct val="90000"/>
              </a:lnSpc>
              <a:buFontTx/>
              <a:buNone/>
            </a:pPr>
            <a:r>
              <a:rPr lang="ru-RU" sz="2000" b="1">
                <a:solidFill>
                  <a:srgbClr val="660066"/>
                </a:solidFill>
              </a:rPr>
              <a:t>4</a:t>
            </a:r>
            <a:r>
              <a:rPr lang="ru-RU" sz="2000"/>
              <a:t>  -  Подбрасывание мяча двумя руками вверх – ловля двумя руками</a:t>
            </a:r>
          </a:p>
          <a:p>
            <a:pPr marL="533400" indent="-533400">
              <a:lnSpc>
                <a:spcPct val="90000"/>
              </a:lnSpc>
              <a:buFontTx/>
              <a:buNone/>
            </a:pPr>
            <a:r>
              <a:rPr lang="ru-RU" sz="2000" b="1">
                <a:solidFill>
                  <a:srgbClr val="660066"/>
                </a:solidFill>
              </a:rPr>
              <a:t>5</a:t>
            </a:r>
            <a:r>
              <a:rPr lang="ru-RU" sz="2000"/>
              <a:t>  -  Перебрасывание мяча с одной руки в другую</a:t>
            </a:r>
          </a:p>
          <a:p>
            <a:pPr marL="533400" indent="-533400">
              <a:lnSpc>
                <a:spcPct val="90000"/>
              </a:lnSpc>
              <a:buFontTx/>
              <a:buNone/>
            </a:pPr>
            <a:r>
              <a:rPr lang="ru-RU" sz="2000" b="1">
                <a:solidFill>
                  <a:srgbClr val="660066"/>
                </a:solidFill>
              </a:rPr>
              <a:t>6 </a:t>
            </a:r>
            <a:r>
              <a:rPr lang="ru-RU" sz="2000"/>
              <a:t> -  Подбрасывание мяча вверх и до ловли сделать хлопки в ладоши</a:t>
            </a:r>
          </a:p>
        </p:txBody>
      </p:sp>
      <p:pic>
        <p:nvPicPr>
          <p:cNvPr id="24586" name="Picture 10"/>
          <p:cNvPicPr>
            <a:picLocks noChangeAspect="1" noChangeArrowheads="1"/>
          </p:cNvPicPr>
          <p:nvPr/>
        </p:nvPicPr>
        <p:blipFill>
          <a:blip r:embed="rId2"/>
          <a:srcRect/>
          <a:stretch>
            <a:fillRect/>
          </a:stretch>
        </p:blipFill>
        <p:spPr bwMode="auto">
          <a:xfrm>
            <a:off x="838200" y="2438400"/>
            <a:ext cx="2590800" cy="29718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350</TotalTime>
  <Words>647</Words>
  <Application>Microsoft Office PowerPoint</Application>
  <PresentationFormat>Экран (4:3)</PresentationFormat>
  <Paragraphs>52</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Оформление по умолчанию</vt:lpstr>
      <vt:lpstr>Презентация к открытому уроку  4 класс  СПОРТИВНАЯ СТРАНА «ВОЛЕЙБОЛИЯ»</vt:lpstr>
      <vt:lpstr>Презентация PowerPoint</vt:lpstr>
      <vt:lpstr>Презентация PowerPoint</vt:lpstr>
      <vt:lpstr>ГОРОД «ЗНАНИЙ»  История зарождение игры </vt:lpstr>
      <vt:lpstr>Презентация PowerPoint</vt:lpstr>
      <vt:lpstr>Презентация PowerPoint</vt:lpstr>
      <vt:lpstr>Презентация PowerPoint</vt:lpstr>
      <vt:lpstr>Презентация PowerPoint</vt:lpstr>
      <vt:lpstr>ГОРОД «ДРУЖБА». </vt:lpstr>
      <vt:lpstr>ГОРОД  «СТОЕК И ПЕРЕМЕЩЕНИЙ»</vt:lpstr>
      <vt:lpstr>Презентация PowerPoint</vt:lpstr>
      <vt:lpstr>Презентация PowerPoint</vt:lpstr>
      <vt:lpstr>ГОРОД «ПЕРЕДАЙ – ЛОВИ» </vt:lpstr>
      <vt:lpstr>Презентация PowerPoint</vt:lpstr>
      <vt:lpstr>ГОРОД «ПОДАВАЙКА»</vt:lpstr>
      <vt:lpstr>«Верхняя подача»</vt:lpstr>
      <vt:lpstr>Презентация PowerPoint</vt:lpstr>
      <vt:lpstr>«нижняя подача»</vt:lpstr>
      <vt:lpstr>Презентация PowerPoint</vt:lpstr>
      <vt:lpstr>ГОРОД «ПРИНИМАЙКА»</vt:lpstr>
      <vt:lpstr>Презентация PowerPoint</vt:lpstr>
      <vt:lpstr>ГОРОД «ИГРАЙКА».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Olga</cp:lastModifiedBy>
  <cp:revision>10</cp:revision>
  <cp:lastPrinted>1601-01-01T00:00:00Z</cp:lastPrinted>
  <dcterms:created xsi:type="dcterms:W3CDTF">2012-01-04T09:49:12Z</dcterms:created>
  <dcterms:modified xsi:type="dcterms:W3CDTF">2023-01-24T11:41:28Z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