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3" r:id="rId3"/>
    <p:sldId id="272" r:id="rId4"/>
    <p:sldId id="257" r:id="rId5"/>
    <p:sldId id="265" r:id="rId6"/>
    <p:sldId id="266" r:id="rId7"/>
    <p:sldId id="260" r:id="rId8"/>
    <p:sldId id="274" r:id="rId9"/>
    <p:sldId id="267" r:id="rId10"/>
    <p:sldId id="261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Образование\Математика\Ma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221088"/>
            <a:ext cx="5040560" cy="675506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373216"/>
            <a:ext cx="4608512" cy="48160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8FADA-190A-4352-B244-D25E81F6C45E}" type="datetimeFigureOut">
              <a:rPr lang="ru-RU"/>
              <a:pPr>
                <a:defRPr/>
              </a:pPr>
              <a:t>15.04.2014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81669-D601-4DD4-8BFC-C39BAF399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C15CD-9487-4117-B81C-AB03BC4D1C1E}" type="datetimeFigureOut">
              <a:rPr lang="ru-RU"/>
              <a:pPr>
                <a:defRPr/>
              </a:pPr>
              <a:t>15.04.2014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E9BD5-DEA4-4949-B00A-3CFC7BAE5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Образование\Математика\MathSlai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916113"/>
            <a:ext cx="82296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terdecoro.ru/uploads/dekorativnoe-osveschenie2.jpg" TargetMode="External"/><Relationship Id="rId13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12" Type="http://schemas.openxmlformats.org/officeDocument/2006/relationships/hyperlink" Target="http://img-fotki.yandex.ru/get/3307/supashutik.19/0_5023_9880cbc7_XL" TargetMode="External"/><Relationship Id="rId2" Type="http://schemas.openxmlformats.org/officeDocument/2006/relationships/hyperlink" Target="http://biskvitka.net/uploads/posts/thumbs/1261916375_21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images.reklama.com.ua/2009-09-02/233840/photos0-800x600.jpeg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5" Type="http://schemas.openxmlformats.org/officeDocument/2006/relationships/image" Target="../media/image9.jpeg"/><Relationship Id="rId10" Type="http://schemas.openxmlformats.org/officeDocument/2006/relationships/hyperlink" Target="http://open.az/uploads/posts/2009-05/1241250924_1233613987_1.jpg" TargetMode="External"/><Relationship Id="rId4" Type="http://schemas.openxmlformats.org/officeDocument/2006/relationships/hyperlink" Target="http://www.kipov.ru/upload/id62312_2.jpg" TargetMode="External"/><Relationship Id="rId9" Type="http://schemas.openxmlformats.org/officeDocument/2006/relationships/image" Target="../media/image6.jpeg"/><Relationship Id="rId14" Type="http://schemas.openxmlformats.org/officeDocument/2006/relationships/hyperlink" Target="http://images.asteza.ru/2010-01-31/1635/photos0-800x600.jpe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gorodkanta.ru/_news/img/0e35c79064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uralpress.ru/show_thumbinail.php?w=800&amp;image=img/88372_1.jpg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club.itdrom.com/files/gallery/gal_photo/portrait/6347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ehow.com/images/GlobalPhoto/Articles/2143901/shopping_Full.jpg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www.sergiev-posad.ru/www/2008reklama/120209farmamed2.jpg" TargetMode="External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323528" y="2132856"/>
            <a:ext cx="4320479" cy="3600400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Экономика семьи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539552" y="2276872"/>
            <a:ext cx="8280920" cy="720080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q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Без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нужды живет, кто деньги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бережет  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03040" y="3140968"/>
            <a:ext cx="8640960" cy="92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Всякая копейка кладется на счет, береженая копейка рубль бережет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67544" y="4077072"/>
            <a:ext cx="7829550" cy="70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Копейка к копейке - проживет и семейка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14290"/>
            <a:ext cx="700092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Практикум 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714374" y="2276872"/>
            <a:ext cx="84296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Опираясь 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на текст и на личный опыт составьте принципы рационального ведения домашнего хозяйства</a:t>
            </a: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971600" y="4653136"/>
            <a:ext cx="680424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задание 8 на с.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198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8197" name="Picture 3" descr="C:\Documents and Settings\Новый пользователь\Рабочий стол\риснов\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861048"/>
            <a:ext cx="2268393" cy="199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3275856" y="2420888"/>
            <a:ext cx="576064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задание для мини-групп:</a:t>
            </a:r>
          </a:p>
          <a:p>
            <a:pPr algn="ctr" eaLnBrk="0" hangingPunct="0"/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algn="ctr" eaLnBrk="0" hangingPunct="0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У одного из вас День рождения. Родители разрешили пригласить 4 друзей и выделили 700 рублей на организацию торжества.</a:t>
            </a:r>
          </a:p>
          <a:p>
            <a:pPr algn="ctr" eaLnBrk="0" hangingPunct="0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Составьте меню праздничного стола.</a:t>
            </a:r>
          </a:p>
        </p:txBody>
      </p:sp>
      <p:pic>
        <p:nvPicPr>
          <p:cNvPr id="9221" name="Picture 3" descr="C:\Documents and Settings\Новый пользователь\Рабочий стол\риснов\0b54c9c120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88840"/>
            <a:ext cx="2126580" cy="340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85852" y="214290"/>
            <a:ext cx="700092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Практикум 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467544" y="2420888"/>
            <a:ext cx="84604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Tx/>
              <a:buChar char="-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Параграф 18</a:t>
            </a:r>
          </a:p>
          <a:p>
            <a:pPr eaLnBrk="0" hangingPunct="0">
              <a:buFontTx/>
              <a:buChar char="-"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Задание в Рабочей тетради № 6 и 7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eaLnBrk="0" hangingPunct="0"/>
            <a:endParaRPr lang="ru-RU" sz="280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algn="just" eaLnBrk="0" hangingPunct="0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**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дополнительное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задание: составьте ребус по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теме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0244" name="Picture 2" descr="C:\Documents and Settings\Новый пользователь\Рабочий стол\риснов\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4786313"/>
            <a:ext cx="24384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85852" y="214290"/>
            <a:ext cx="700092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Домашнее задание 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Наши задачи: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Выяснить, каковы ресурсы семьи, что такое семейный бюджет, каковы источники доходов семьи.</a:t>
            </a:r>
          </a:p>
          <a:p>
            <a:r>
              <a:rPr lang="ru-RU" smtClean="0"/>
              <a:t>Научится  рационально организовывать домашнее хозяйство.</a:t>
            </a:r>
          </a:p>
          <a:p>
            <a:endParaRPr lang="ru-RU" smtClean="0"/>
          </a:p>
          <a:p>
            <a:endParaRPr lang="ru-RU" smtClean="0"/>
          </a:p>
          <a:p>
            <a:pPr>
              <a:buFontTx/>
              <a:buNone/>
            </a:pPr>
            <a:endParaRPr lang="ru-RU" smtClean="0"/>
          </a:p>
          <a:p>
            <a:pPr>
              <a:buFontTx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2" descr="Картинка 15 из 51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005064"/>
            <a:ext cx="4032448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14" descr="Картинка 4 из 10751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671138"/>
            <a:ext cx="2915816" cy="218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10" descr="Картинка 1 из 20269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140968"/>
            <a:ext cx="2915816" cy="2188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Картинка 3 из 2680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3" y="1196752"/>
            <a:ext cx="2919735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Картинка 7 из 2560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79912" y="1196751"/>
            <a:ext cx="2442220" cy="2942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4" descr="Картинка 11 из 2617776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3967567"/>
            <a:ext cx="3851920" cy="289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2" descr="Картинка 8 из 3132205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" y="1196752"/>
            <a:ext cx="383844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643812" cy="649288"/>
          </a:xfrm>
        </p:spPr>
        <p:txBody>
          <a:bodyPr/>
          <a:lstStyle/>
          <a:p>
            <a:pPr eaLnBrk="1" hangingPunct="1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Ресурсы семьи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643812" cy="649288"/>
          </a:xfrm>
        </p:spPr>
        <p:txBody>
          <a:bodyPr/>
          <a:lstStyle/>
          <a:p>
            <a:pPr eaLnBrk="1" hangingPunct="1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Ресурсы семьи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988840"/>
            <a:ext cx="3240360" cy="17973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Материальные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Квартира, Дача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Автомобиль, Мебель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Бытовая техника и т.д.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1988840"/>
            <a:ext cx="2510011" cy="17973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Трудовые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Умения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Время и силы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1988840"/>
            <a:ext cx="2430586" cy="17796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Энергетические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Средства освещения и обогрева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91680" y="4293096"/>
            <a:ext cx="2952328" cy="18465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Информационные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Знания о технологии выполнения домашних работ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4293096"/>
            <a:ext cx="2664296" cy="1800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Финансовые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Доходы и сбережения семьи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Documents and Settings\Новый пользователь\Рабочий стол\офисс\v-klipart30_2\C25-26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132856"/>
            <a:ext cx="2880320" cy="2801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Бюджет семьи</a:t>
            </a:r>
            <a:endParaRPr lang="ru-RU" b="1" dirty="0"/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139952" y="2348880"/>
            <a:ext cx="5004048" cy="2376264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Семейный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бюджет -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роспись будущих </a:t>
            </a: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</a:rPr>
              <a:t>доходов и расходов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семьи на определенный период времени.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5445224"/>
            <a:ext cx="7272808" cy="7812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чего необходимо составлять бюджет?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Картинка 18 из 1075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291962"/>
            <a:ext cx="1979712" cy="2349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ый прямоугольник 2"/>
          <p:cNvSpPr/>
          <p:nvPr/>
        </p:nvSpPr>
        <p:spPr bwMode="auto">
          <a:xfrm>
            <a:off x="395536" y="1988840"/>
            <a:ext cx="3240360" cy="9361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2800" b="1" dirty="0" smtClean="0"/>
              <a:t>Фиксированные</a:t>
            </a:r>
          </a:p>
          <a:p>
            <a:pPr algn="ctr" eaLnBrk="0" hangingPunct="0">
              <a:defRPr/>
            </a:pPr>
            <a:endParaRPr lang="ru-RU" sz="2800" b="1" dirty="0"/>
          </a:p>
          <a:p>
            <a:pPr algn="ctr" eaLnBrk="0" hangingPunct="0">
              <a:defRPr/>
            </a:pPr>
            <a:endParaRPr lang="ru-RU" sz="2800" b="1" dirty="0"/>
          </a:p>
          <a:p>
            <a:pPr algn="ctr" eaLnBrk="0" hangingPunct="0">
              <a:defRPr/>
            </a:pP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5652120" y="1988840"/>
            <a:ext cx="3096344" cy="9361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2800" b="1" dirty="0" smtClean="0"/>
              <a:t>Переменные </a:t>
            </a:r>
          </a:p>
          <a:p>
            <a:pPr algn="ctr" eaLnBrk="0" hangingPunct="0">
              <a:defRPr/>
            </a:pPr>
            <a:endParaRPr lang="ru-RU" sz="2800" b="1" dirty="0"/>
          </a:p>
          <a:p>
            <a:pPr algn="ctr" eaLnBrk="0" hangingPunct="0">
              <a:defRPr/>
            </a:pPr>
            <a:endParaRPr lang="ru-RU" sz="2800" b="1" dirty="0"/>
          </a:p>
          <a:p>
            <a:pPr algn="ctr" eaLnBrk="0" hangingPunct="0">
              <a:defRPr/>
            </a:pPr>
            <a:endParaRPr lang="ru-RU" sz="2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19672" y="3429000"/>
            <a:ext cx="609557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b="1" dirty="0" smtClean="0"/>
              <a:t>Распределите  </a:t>
            </a:r>
            <a:r>
              <a:rPr lang="ru-RU" b="1" dirty="0"/>
              <a:t>по этим категориям следующие источники доходов:</a:t>
            </a:r>
          </a:p>
          <a:p>
            <a:pPr algn="ctr" eaLnBrk="0" hangingPunct="0"/>
            <a:endParaRPr lang="ru-RU" b="1" dirty="0"/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заработная плата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пенсия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стипендия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премия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прибыль от бизнеса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проценты от сбережений в банке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 smtClean="0"/>
              <a:t> плата </a:t>
            </a:r>
            <a:r>
              <a:rPr lang="ru-RU" b="1" dirty="0"/>
              <a:t>за аренду квартиры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доходов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Картинка 15 из 61283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459" y="1268760"/>
            <a:ext cx="4860541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Картинка 12 из 11352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b="34792"/>
          <a:stretch>
            <a:fillRect/>
          </a:stretch>
        </p:blipFill>
        <p:spPr bwMode="auto">
          <a:xfrm>
            <a:off x="4196293" y="4437112"/>
            <a:ext cx="4947707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" descr="Картинка 51 из 356404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t="10667" b="24000"/>
          <a:stretch>
            <a:fillRect/>
          </a:stretch>
        </p:blipFill>
        <p:spPr bwMode="auto">
          <a:xfrm>
            <a:off x="0" y="1268760"/>
            <a:ext cx="4283968" cy="37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8" descr="Картинка 50 из 7515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b="28319"/>
          <a:stretch>
            <a:fillRect/>
          </a:stretch>
        </p:blipFill>
        <p:spPr bwMode="auto">
          <a:xfrm>
            <a:off x="0" y="4553346"/>
            <a:ext cx="4283968" cy="230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643813" cy="649288"/>
          </a:xfrm>
        </p:spPr>
        <p:txBody>
          <a:bodyPr/>
          <a:lstStyle/>
          <a:p>
            <a:pPr eaLnBrk="1" hangingPunct="1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Расходы семьи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643813" cy="649288"/>
          </a:xfrm>
        </p:spPr>
        <p:txBody>
          <a:bodyPr/>
          <a:lstStyle/>
          <a:p>
            <a:pPr eaLnBrk="1" hangingPunct="1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Расходы семьи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204864"/>
            <a:ext cx="3528392" cy="3960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Обязательные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-расходы на питание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-одежду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-оплату жилья,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-коммунальных услуг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-транспорт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-лекарства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204864"/>
            <a:ext cx="3600400" cy="3960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Произвольные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-Товары для ведения домашнего хозяйства,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-парфюмерия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-коллекционирование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-покупка предметов роскоши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др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14290"/>
            <a:ext cx="700092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Расходы </a:t>
            </a:r>
            <a:r>
              <a:rPr lang="ru-RU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семьи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683568" y="1988840"/>
            <a:ext cx="3281018" cy="51260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2400" b="1" dirty="0" smtClean="0"/>
              <a:t>обязательные</a:t>
            </a:r>
            <a:endParaRPr lang="ru-RU" sz="2400" b="1" dirty="0"/>
          </a:p>
          <a:p>
            <a:pPr algn="ctr" eaLnBrk="0" hangingPunct="0">
              <a:defRPr/>
            </a:pPr>
            <a:endParaRPr lang="ru-RU" sz="2400" b="1" dirty="0"/>
          </a:p>
          <a:p>
            <a:pPr algn="ctr" eaLnBrk="0" hangingPunct="0">
              <a:defRPr/>
            </a:pPr>
            <a:endParaRPr lang="ru-RU" sz="2400" b="1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5508104" y="1988840"/>
            <a:ext cx="3031746" cy="48752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ru-RU" sz="2400" b="1" dirty="0" smtClean="0"/>
              <a:t>произвольные</a:t>
            </a:r>
            <a:endParaRPr lang="ru-RU" sz="2400" b="1" dirty="0"/>
          </a:p>
          <a:p>
            <a:pPr algn="ctr" eaLnBrk="0" hangingPunct="0">
              <a:defRPr/>
            </a:pPr>
            <a:endParaRPr lang="ru-RU" sz="2400" b="1" dirty="0"/>
          </a:p>
          <a:p>
            <a:pPr algn="ctr" eaLnBrk="0" hangingPunct="0">
              <a:defRPr/>
            </a:pPr>
            <a:endParaRPr lang="ru-RU" sz="24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35696" y="2996952"/>
            <a:ext cx="6120680" cy="337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/>
              <a:t>Распределите  </a:t>
            </a:r>
            <a:r>
              <a:rPr lang="ru-RU" sz="2000" b="1" dirty="0"/>
              <a:t>по этим категориям следующие расходы семьи:</a:t>
            </a:r>
          </a:p>
          <a:p>
            <a:pPr algn="ctr" eaLnBrk="0" hangingPunct="0"/>
            <a:endParaRPr lang="ru-RU" sz="1100" b="1" dirty="0"/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на транспорт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на приобретение автомобиля 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на хлеб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на дискотеку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 smtClean="0"/>
              <a:t> на </a:t>
            </a:r>
            <a:r>
              <a:rPr lang="ru-RU" b="1" dirty="0"/>
              <a:t>ананас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на кухонный комбайн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на коммунальные услуги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/>
              <a:t> на лекарства</a:t>
            </a:r>
          </a:p>
          <a:p>
            <a:pPr eaLnBrk="0" hangingPunct="0">
              <a:buFont typeface="Arial" charset="0"/>
              <a:buChar char="•"/>
            </a:pPr>
            <a:r>
              <a:rPr lang="ru-RU" b="1" dirty="0" smtClean="0"/>
              <a:t> на </a:t>
            </a:r>
            <a:r>
              <a:rPr lang="ru-RU" b="1" dirty="0"/>
              <a:t>пополнение коллекции марок</a:t>
            </a:r>
          </a:p>
        </p:txBody>
      </p:sp>
      <p:pic>
        <p:nvPicPr>
          <p:cNvPr id="7178" name="Picture 3" descr="D:\мои рисунки\природа1\фрукты овощи\eat0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0863" y="3789040"/>
            <a:ext cx="2213138" cy="2784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40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Тема409</Template>
  <TotalTime>124</TotalTime>
  <Words>305</Words>
  <Application>Microsoft Office PowerPoint</Application>
  <PresentationFormat>Экран (4:3)</PresentationFormat>
  <Paragraphs>83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Тема409</vt:lpstr>
      <vt:lpstr>Экономика семьи</vt:lpstr>
      <vt:lpstr>Наши задачи:</vt:lpstr>
      <vt:lpstr>Ресурсы семьи</vt:lpstr>
      <vt:lpstr>Ресурсы семьи</vt:lpstr>
      <vt:lpstr>Бюджет семьи</vt:lpstr>
      <vt:lpstr>Источники доходов</vt:lpstr>
      <vt:lpstr>Расходы семьи</vt:lpstr>
      <vt:lpstr>Расходы семьи</vt:lpstr>
      <vt:lpstr>Слайд 9</vt:lpstr>
      <vt:lpstr>Без нужды живет, кто деньги бережет   </vt:lpstr>
      <vt:lpstr>Слайд 11</vt:lpstr>
      <vt:lpstr>Слайд 12</vt:lpstr>
      <vt:lpstr>Слайд 13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семьи</dc:title>
  <dc:creator>Admin</dc:creator>
  <cp:lastModifiedBy>Василий</cp:lastModifiedBy>
  <cp:revision>17</cp:revision>
  <dcterms:created xsi:type="dcterms:W3CDTF">2010-04-27T18:54:18Z</dcterms:created>
  <dcterms:modified xsi:type="dcterms:W3CDTF">2014-04-14T23:25:42Z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000800b0070000000000010250300207f7000400038000</vt:lpwstr>
  </property>
</Properties>
</file>