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eg" ContentType="image/jpeg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15.xml" ContentType="application/vnd.openxmlformats-officedocument.presentationml.slide+xml"/>
  <Override PartName="/ppt/slidelayouts/slidelayout8.xml" ContentType="application/vnd.openxmlformats-officedocument.presentationml.slideLayout+xml"/>
  <Override PartName="/docprops/core.xml" ContentType="application/vnd.openxmlformats-package.core-properties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1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tablestyles.xml" ContentType="application/vnd.openxmlformats-officedocument.presentationml.tableStyles+xml"/>
  <Override PartName="/ppt/slides/slide13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257" r:id="rId4"/>
    <p:sldId id="258" r:id="rId5"/>
    <p:sldId id="260" r:id="rId6"/>
    <p:sldId id="275" r:id="rId7"/>
    <p:sldId id="262" r:id="rId8"/>
    <p:sldId id="265" r:id="rId9"/>
    <p:sldId id="266" r:id="rId10"/>
    <p:sldId id="269" r:id="rId11"/>
    <p:sldId id="271" r:id="rId12"/>
    <p:sldId id="273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0" orient="horz" pos="2160" userDrawn="1">
          <p15:clr>
            <a:srgbClr val="A4A3A4"/>
          </p15:clr>
        </p15:guide>
        <p15:guide id="1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008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tableStyles" Target="tableStyles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 noEditPoint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  <a:p>
            <a:endParaRPr lang="en-US"/>
          </a:p>
        </p:txBody>
      </p:sp>
      <p:sp>
        <p:nvSpPr>
          <p:cNvPr id="3" name="Заполнитель даты 2"/>
          <p:cNvSpPr>
            <a:spLocks noGrp="1" noEditPoints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/>
          <a:p>
            <a:r>
              <a:rPr lang="en-US" smtClean="0"/>
              <a:t>*</a:t>
            </a:r>
            <a:endParaRPr lang="en-US"/>
          </a:p>
        </p:txBody>
      </p:sp>
      <p:sp>
        <p:nvSpPr>
          <p:cNvPr id="4" name="Заполнитель изображения слайда 3"/>
          <p:cNvSpPr>
            <a:spLocks noGrp="1" noRot="1" noChangeAspect="1" noEditPoints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  <a:p>
            <a:endParaRPr lang="en-US"/>
          </a:p>
        </p:txBody>
      </p:sp>
      <p:sp>
        <p:nvSpPr>
          <p:cNvPr id="5" name="Заполнитель заметок 4"/>
          <p:cNvSpPr>
            <a:spLocks noGrp="1" noEditPoints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  <a:endParaRPr lang="en-US"/>
          </a:p>
          <a:p>
            <a:pPr lvl="1"/>
            <a:r>
              <a:rPr lang="ru-RU" altLang="en-US"/>
              <a:t>Второй уровень</a:t>
            </a:r>
            <a:endParaRPr lang="en-US"/>
          </a:p>
          <a:p>
            <a:pPr lvl="2"/>
            <a:r>
              <a:rPr lang="ru-RU" altLang="en-US"/>
              <a:t>Третий уровень</a:t>
            </a:r>
            <a:endParaRPr lang="en-US"/>
          </a:p>
          <a:p>
            <a:pPr lvl="3"/>
            <a:r>
              <a:rPr lang="ru-RU" altLang="en-US"/>
              <a:t>Четвертый уровень</a:t>
            </a:r>
            <a:endParaRPr lang="en-US"/>
          </a:p>
          <a:p>
            <a:pPr lvl="4"/>
            <a:r>
              <a:rPr lang="ru-RU" altLang="en-US"/>
              <a:t>Пятый уровень</a:t>
            </a:r>
            <a:endParaRPr lang="en-US"/>
          </a:p>
        </p:txBody>
      </p:sp>
      <p:sp>
        <p:nvSpPr>
          <p:cNvPr id="6" name="Заполнитель нижнего колонтитула 5"/>
          <p:cNvSpPr>
            <a:spLocks noGrp="1" noEditPoint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  <a:p>
            <a:endParaRPr lang="en-US"/>
          </a:p>
        </p:txBody>
      </p:sp>
      <p:sp>
        <p:nvSpPr>
          <p:cNvPr id="7" name="Заполнитель номера слайда 6"/>
          <p:cNvSpPr>
            <a:spLocks noGrp="1" noEditPoint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/>
          <a:p>
            <a:r>
              <a:rPr lang="en-US" smtClean="0"/>
              <a:t>#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 sldNum="0"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0.xml"/><Relationship Id="rId2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1.xml"/><Relationship Id="rId2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BB5A3087-F0F2-4CDE-9BAA-8E28C285BA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BA2E6BE4-12E6-41ED-B3E2-BB07CFA5D04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F38EC232-C46B-4ADF-96E3-74BEF089FC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C8E1FCA7-48DA-420A-9AC2-4F039C04232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65C766DB-00AA-46F6-8B78-C3C840BCD0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13BACBA1-4707-47C7-94BD-68A55744A6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6C52B474-39A0-44DF-91A9-F415DD4133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AFF4E7CF-FD39-43F6-B36C-78907931FE4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424592EA-CDE1-477A-966A-132FB265215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DF321010-535D-4395-8F32-212BF8E6C6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1F3A7940-1A74-4A8C-B23A-50FD036A6CA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 noEditPoint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35436BF8-0CCC-4757-AE53-74C9BE0C7272}" type="datetimeFigureOut">
              <a:rPr lang="ru-RU"/>
              <a:t>24.01.2023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63180B84-0045-4940-B064-30FF4D8F81C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  <p:hf dt="0" sldNum="0"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 noEditPoints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73CEBF1E-F1F2-440B-A08E-43D0E5BB535D}" type="datetimeFigureOut">
              <a:rPr lang="ru-RU"/>
              <a:t>24.01.2023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A8C080C7-F443-4896-90AC-D208F474B97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  <p:hf dt="0"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 noEditPoints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 noEditPoints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8E686777-06B5-4E5B-AE91-EC5913694F3D}" type="datetimeFigureOut">
              <a:rPr lang="ru-RU"/>
              <a:t>24.01.2023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61FEDA95-2E95-429E-88F8-A1048490585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  <p:hf dt="0" sldNum="0"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 noEditPoints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0FC7C5A9-DEC1-47BD-9CEC-B41253EAD14C}" type="datetimeFigureOut">
              <a:rPr lang="ru-RU"/>
              <a:t>24.01.2023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310D42FC-4C91-4B37-81B9-F1671C0E3734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  <p:hf dt="0" sldNum="0" hdr="0" ft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 noEditPoints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96FE89F7-CD3F-487D-AAC2-9A1A706E207A}" type="datetimeFigureOut">
              <a:rPr lang="ru-RU"/>
              <a:t>24.01.2023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83517622-990E-4BC9-BA94-9D36BBAE24D8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  <p:hf dt="0" sldNum="0" hdr="0" ft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 noEditPoints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 noEditPoints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310B88DB-61AC-4D16-A5D8-BD6C6B9358DA}" type="datetimeFigureOut">
              <a:rPr lang="ru-RU"/>
              <a:t>24.01.2023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43ABB3D6-A751-4CC3-9728-3BB5947AAC5C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  <p:hf dt="0" sldNum="0"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 noEditPoints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 noEditPoints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 noEditPoints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 noEditPoints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85BAAE80-794A-4FCE-83A7-4985CD7B2DA8}" type="datetimeFigureOut">
              <a:rPr lang="ru-RU"/>
              <a:t>24.01.2023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0E51C93F-6179-4228-AB52-D4F8BED1339A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  <p:hf dt="0"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9B774E3E-FA7D-48D1-B110-E365B70EE38F}" type="datetimeFigureOut">
              <a:rPr lang="ru-RU"/>
              <a:t>24.01.2023</a:t>
            </a:fld>
            <a:endParaRPr lang="ru-RU"/>
          </a:p>
        </p:txBody>
      </p:sp>
      <p:sp>
        <p:nvSpPr>
          <p:cNvPr id="4" name="Нижний колонтитул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7F7730BA-6113-4740-9614-AEA8323872B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  <p:hf dt="0"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8316D692-0179-44ED-AD38-A810765C24E8}" type="datetimeFigureOut">
              <a:rPr lang="ru-RU"/>
              <a:t>24.01.2023</a:t>
            </a:fld>
            <a:endParaRPr lang="ru-RU"/>
          </a:p>
        </p:txBody>
      </p:sp>
      <p:sp>
        <p:nvSpPr>
          <p:cNvPr id="3" name="Нижний колонтитул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4985ED57-5EA7-49DF-B3EC-BDAB1D3AB0F5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  <p:hf dt="0"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 noEditPoints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 noEditPoints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400CAED3-101F-43E7-B3C2-BC6681C66548}" type="datetimeFigureOut">
              <a:rPr lang="ru-RU"/>
              <a:t>24.01.2023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C89B025F-DFCB-4CEA-B4C6-A7BBC4167DEA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  <p:hf dt="0"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 noEditPoints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 noEditPoints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 noEditPoints="1"/>
          </p:cNvSpPr>
          <p:nvPr>
            <p:ph type="dt" sz="half" idx="10"/>
          </p:nvPr>
        </p:nvSpPr>
        <p:spPr/>
        <p:txBody>
          <a:bodyPr/>
          <a:lstStyle/>
          <a:p>
            <a:fld id="{871566BB-6D8B-4222-8C54-E2FB4698ED2C}" type="datetimeFigureOut">
              <a:rPr lang="ru-RU"/>
              <a:t>24.01.2023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 noEditPoints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5"/>
          <p:cNvSpPr>
            <a:spLocks noGrp="1" noEditPoints="1"/>
          </p:cNvSpPr>
          <p:nvPr>
            <p:ph type="sldNum" sz="quarter" idx="12"/>
          </p:nvPr>
        </p:nvSpPr>
        <p:spPr/>
        <p:txBody>
          <a:bodyPr/>
          <a:lstStyle/>
          <a:p>
            <a:fld id="{194E1FCB-D017-4273-B820-ACDDA0FB6E05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  <p:hf dt="0" sldNum="0" hdr="0" ftr="0"/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rcRect l="0" t="0" r="0" b="0"/>
          <a:tile tx="0" ty="0" sx="100000" sy="100000" flip="none" algn="tl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 noEditPoint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anchor="ctr">
            <a:prstTxWarp prst="textNoShape">
              <a:avLst/>
            </a:prstTxWarp>
          </a:bodyPr>
          <a:lstStyle/>
          <a:p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 noEditPoint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anchor="t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 noEditPoints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09798953-6ABB-4141-BA62-CD75F85F3990}" type="datetimeFigureOut">
              <a:rPr lang="ru-RU"/>
              <a:t>24.01.2023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 noEditPoints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 noEditPoints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408E176C-2F50-4693-86CD-31758D3C45FD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sldNum="0"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image" Target="../media/image2.jpeg"/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ctrTitle"/>
          </p:nvPr>
        </p:nvSpPr>
        <p:spPr>
          <a:xfrm>
            <a:off x="755576" y="2348880"/>
            <a:ext cx="7772400" cy="1470025"/>
          </a:xfrm>
          <a:blipFill>
            <a:blip r:embed="rId1"/>
            <a:srcRect l="0" t="0" r="0" b="0"/>
            <a:tile tx="0" ty="0" sx="100000" sy="100000" flip="none" algn="tl"/>
          </a:blip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</a:pPr>
            <a: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 scaled="0"/>
                </a:gradFill>
              </a:rPr>
              <a:t>Удвоенные согласные</a:t>
            </a:r>
            <a:endParaRPr lang="ru-RU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 scaled="0"/>
              </a:gradFill>
            </a:endParaRPr>
          </a:p>
        </p:txBody>
      </p:sp>
      <p:sp>
        <p:nvSpPr>
          <p:cNvPr id="3" name="Подзаголовок 2"/>
          <p:cNvSpPr>
            <a:spLocks noGrp="1" noEditPoints="1"/>
          </p:cNvSpPr>
          <p:nvPr>
            <p:ph type="subTitle" idx="1"/>
          </p:nvPr>
        </p:nvSpPr>
        <p:spPr>
          <a:xfrm>
            <a:off x="2555875" y="5805488"/>
            <a:ext cx="6369050" cy="841375"/>
          </a:xfrm>
        </p:spPr>
        <p:txBody>
          <a:bodyPr rtlCol="0">
            <a:normAutofit fontScale="47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</a:pP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452320" y="4005064"/>
            <a:ext cx="931665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48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  <a:cs typeface="+mn-cs"/>
              </a:rPr>
              <a:t>нн</a:t>
            </a:r>
            <a:endParaRPr lang="ru-RU" sz="4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 scaled="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 rot="1389458">
            <a:off x="6804248" y="1556792"/>
            <a:ext cx="813043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4400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 scaled="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бб</a:t>
            </a:r>
            <a:endParaRPr lang="ru-RU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 scaled="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 rot="20458153">
            <a:off x="1337925" y="1124744"/>
            <a:ext cx="893193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4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 scaled="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лл</a:t>
            </a:r>
            <a:endParaRPr lang="ru-RU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 scaled="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 rot="19932913">
            <a:off x="5292080" y="1124744"/>
            <a:ext cx="854721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4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 scaled="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пп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 scaled="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 rot="1534386">
            <a:off x="3643530" y="461864"/>
            <a:ext cx="845103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4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 scaled="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рр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 scaled="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8" y="3501008"/>
            <a:ext cx="1091966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4800" b="1" dirty="0" err="1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 scaled="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n-lt"/>
                <a:cs typeface="+mn-cs"/>
              </a:rPr>
              <a:t>жж</a:t>
            </a:r>
            <a:endParaRPr lang="ru-RU" sz="48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 scaled="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2058" name="Рисунок 9" descr="b1bc22c34ed9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3716338"/>
            <a:ext cx="3070225" cy="2925762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 scaled="0"/>
                </a:gradFill>
              </a:rPr>
              <a:t>Сформулируй правило переноса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 scaled="0"/>
              </a:gradFill>
            </a:endParaRPr>
          </a:p>
        </p:txBody>
      </p:sp>
      <p:sp>
        <p:nvSpPr>
          <p:cNvPr id="16387" name="Содержимое 2"/>
          <p:cNvSpPr>
            <a:spLocks noGrp="1" noEditPoints="1"/>
          </p:cNvSpPr>
          <p:nvPr>
            <p:ph idx="1"/>
          </p:nvPr>
        </p:nvSpPr>
        <p:spPr>
          <a:xfrm>
            <a:off x="457200" y="1600200"/>
            <a:ext cx="8075613" cy="1252538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ru-RU" smtClean="0"/>
              <a:t>Ан-на, дрож-жи, тон-на, ван-на, весен-ний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16013" y="3573463"/>
            <a:ext cx="6480175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rPr>
              <a:t>При переносе слов с удвоенными согласными одна буква остаётся на строке, а другую надо перенести.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 noEditPoints="1"/>
          </p:cNvSpPr>
          <p:nvPr>
            <p:ph idx="1"/>
          </p:nvPr>
        </p:nvSpPr>
        <p:spPr>
          <a:xfrm>
            <a:off x="467544" y="764704"/>
            <a:ext cx="8229600" cy="4525963"/>
          </a:xfrm>
        </p:spPr>
        <p:txBody>
          <a:bodyPr/>
          <a:lstStyle/>
          <a:p>
            <a:pPr algn="ctr" eaLnBrk="1" hangingPunct="1">
              <a:buFont typeface="Arial" pitchFamily="34" charset="0"/>
              <a:buNone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 scaled="0"/>
                </a:gradFill>
              </a:rPr>
              <a:t>Оцени свои знания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 scaled="0"/>
              </a:gradFill>
            </a:endParaRPr>
          </a:p>
        </p:txBody>
      </p:sp>
      <p:sp>
        <p:nvSpPr>
          <p:cNvPr id="18435" name="TextBox 6"/>
          <p:cNvSpPr txBox="1">
            <a:spLocks noChangeArrowheads="1"/>
          </p:cNvSpPr>
          <p:nvPr/>
        </p:nvSpPr>
        <p:spPr bwMode="auto">
          <a:xfrm>
            <a:off x="1908175" y="1989138"/>
            <a:ext cx="64722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ru-RU" sz="2400"/>
              <a:t>Всё понимаю, могу помочь другим ребятам.</a:t>
            </a:r>
          </a:p>
        </p:txBody>
      </p:sp>
      <p:sp>
        <p:nvSpPr>
          <p:cNvPr id="18436" name="TextBox 7"/>
          <p:cNvSpPr txBox="1">
            <a:spLocks noChangeArrowheads="1"/>
          </p:cNvSpPr>
          <p:nvPr/>
        </p:nvSpPr>
        <p:spPr bwMode="auto">
          <a:xfrm>
            <a:off x="1979613" y="2781300"/>
            <a:ext cx="4603750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ru-RU" sz="2400"/>
              <a:t>В основном всё понимаю, есть</a:t>
            </a:r>
          </a:p>
          <a:p>
            <a:r>
              <a:rPr lang="ru-RU" sz="2400"/>
              <a:t> небольшие проблемы</a:t>
            </a:r>
          </a:p>
        </p:txBody>
      </p:sp>
      <p:sp>
        <p:nvSpPr>
          <p:cNvPr id="18437" name="TextBox 8"/>
          <p:cNvSpPr txBox="1">
            <a:spLocks noChangeArrowheads="1"/>
          </p:cNvSpPr>
          <p:nvPr/>
        </p:nvSpPr>
        <p:spPr bwMode="auto">
          <a:xfrm>
            <a:off x="1908175" y="3716338"/>
            <a:ext cx="59451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ru-RU" sz="2400"/>
              <a:t>Не всё понимаю, помогите, пожалуйста.</a:t>
            </a:r>
          </a:p>
        </p:txBody>
      </p:sp>
      <p:sp>
        <p:nvSpPr>
          <p:cNvPr id="10" name="Овал 9"/>
          <p:cNvSpPr/>
          <p:nvPr/>
        </p:nvSpPr>
        <p:spPr>
          <a:xfrm>
            <a:off x="827088" y="1989138"/>
            <a:ext cx="576262" cy="554037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55650" y="2924175"/>
            <a:ext cx="647700" cy="627063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/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684213" y="3644900"/>
            <a:ext cx="863600" cy="627063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/>
          </a:p>
        </p:txBody>
      </p:sp>
      <p:pic>
        <p:nvPicPr>
          <p:cNvPr id="18441" name="Содержимое 3" descr="e2d7674f860d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5288" y="4608513"/>
            <a:ext cx="8229600" cy="2249487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/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 scaled="0"/>
                </a:gradFill>
              </a:rPr>
              <a:t>Кла</a:t>
            </a:r>
            <a:r>
              <a:rPr lang="ru-RU" b="1" u="sng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сс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075" name="Содержимое 3" descr="e2d7674f860d.pn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142875" y="4005263"/>
            <a:ext cx="9001125" cy="2462212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268538" y="1341438"/>
            <a:ext cx="4679950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ru-RU" sz="4000">
                <a:latin typeface="Calibri" pitchFamily="34" charset="0"/>
              </a:rPr>
              <a:t>Дев</a:t>
            </a:r>
            <a:r>
              <a:rPr lang="ru-RU" sz="4000" u="sng">
                <a:solidFill>
                  <a:srgbClr val="FF0000"/>
                </a:solidFill>
                <a:latin typeface="Calibri" pitchFamily="34" charset="0"/>
              </a:rPr>
              <a:t>о</a:t>
            </a:r>
            <a:r>
              <a:rPr lang="ru-RU" sz="4000">
                <a:latin typeface="Calibri" pitchFamily="34" charset="0"/>
              </a:rPr>
              <a:t>чки и мальч</a:t>
            </a:r>
            <a:r>
              <a:rPr lang="ru-RU" sz="4000" u="sng">
                <a:solidFill>
                  <a:srgbClr val="FF0000"/>
                </a:solidFill>
                <a:latin typeface="Calibri" pitchFamily="34" charset="0"/>
              </a:rPr>
              <a:t>и</a:t>
            </a:r>
            <a:r>
              <a:rPr lang="ru-RU" sz="4000">
                <a:latin typeface="Calibri" pitchFamily="34" charset="0"/>
              </a:rPr>
              <a:t>ки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95288" y="3213100"/>
            <a:ext cx="8353425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latin typeface="Calibri" pitchFamily="34" charset="0"/>
              </a:rPr>
              <a:t>А</a:t>
            </a:r>
            <a:r>
              <a:rPr lang="ru-RU" sz="2800">
                <a:solidFill>
                  <a:srgbClr val="FF0000"/>
                </a:solidFill>
                <a:latin typeface="Calibri" pitchFamily="34" charset="0"/>
              </a:rPr>
              <a:t>нн</a:t>
            </a:r>
            <a:r>
              <a:rPr lang="ru-RU" sz="2800">
                <a:latin typeface="Calibri" pitchFamily="34" charset="0"/>
              </a:rPr>
              <a:t>а, А</a:t>
            </a:r>
            <a:r>
              <a:rPr lang="ru-RU" sz="2800">
                <a:solidFill>
                  <a:srgbClr val="FF0000"/>
                </a:solidFill>
                <a:latin typeface="Calibri" pitchFamily="34" charset="0"/>
              </a:rPr>
              <a:t>лл</a:t>
            </a:r>
            <a:r>
              <a:rPr lang="ru-RU" sz="2800">
                <a:latin typeface="Calibri" pitchFamily="34" charset="0"/>
              </a:rPr>
              <a:t>а, Кири</a:t>
            </a:r>
            <a:r>
              <a:rPr lang="ru-RU" sz="2800">
                <a:solidFill>
                  <a:srgbClr val="FF0000"/>
                </a:solidFill>
                <a:latin typeface="Calibri" pitchFamily="34" charset="0"/>
              </a:rPr>
              <a:t>лл</a:t>
            </a:r>
            <a:r>
              <a:rPr lang="ru-RU" sz="2800">
                <a:latin typeface="Calibri" pitchFamily="34" charset="0"/>
              </a:rPr>
              <a:t>, Ге</a:t>
            </a:r>
            <a:r>
              <a:rPr lang="ru-RU" sz="2800">
                <a:solidFill>
                  <a:srgbClr val="FF0000"/>
                </a:solidFill>
                <a:latin typeface="Calibri" pitchFamily="34" charset="0"/>
              </a:rPr>
              <a:t>нн</a:t>
            </a:r>
            <a:r>
              <a:rPr lang="ru-RU" sz="2800">
                <a:latin typeface="Calibri" pitchFamily="34" charset="0"/>
              </a:rPr>
              <a:t>адий, Э</a:t>
            </a:r>
            <a:r>
              <a:rPr lang="ru-RU" sz="2800">
                <a:solidFill>
                  <a:srgbClr val="FF0000"/>
                </a:solidFill>
                <a:latin typeface="Calibri" pitchFamily="34" charset="0"/>
              </a:rPr>
              <a:t>лл</a:t>
            </a:r>
            <a:r>
              <a:rPr lang="ru-RU" sz="2800">
                <a:latin typeface="Calibri" pitchFamily="34" charset="0"/>
              </a:rPr>
              <a:t>а, Са</a:t>
            </a:r>
            <a:r>
              <a:rPr lang="ru-RU" sz="2800">
                <a:solidFill>
                  <a:srgbClr val="FF0000"/>
                </a:solidFill>
                <a:latin typeface="Calibri" pitchFamily="34" charset="0"/>
              </a:rPr>
              <a:t>вв</a:t>
            </a:r>
            <a:r>
              <a:rPr lang="ru-RU" sz="2800">
                <a:latin typeface="Calibri" pitchFamily="34" charset="0"/>
              </a:rPr>
              <a:t>а, И</a:t>
            </a:r>
            <a:r>
              <a:rPr lang="ru-RU" sz="2800">
                <a:solidFill>
                  <a:srgbClr val="FF0000"/>
                </a:solidFill>
                <a:latin typeface="Calibri" pitchFamily="34" charset="0"/>
              </a:rPr>
              <a:t>нн</a:t>
            </a:r>
            <a:r>
              <a:rPr lang="ru-RU" sz="2800">
                <a:latin typeface="Calibri" pitchFamily="34" charset="0"/>
              </a:rPr>
              <a:t>а, Э</a:t>
            </a:r>
            <a:r>
              <a:rPr lang="ru-RU" sz="2800">
                <a:solidFill>
                  <a:srgbClr val="FF0000"/>
                </a:solidFill>
                <a:latin typeface="Calibri" pitchFamily="34" charset="0"/>
              </a:rPr>
              <a:t>мм</a:t>
            </a:r>
            <a:r>
              <a:rPr lang="ru-RU" sz="2800">
                <a:latin typeface="Calibri" pitchFamily="34" charset="0"/>
              </a:rPr>
              <a:t>а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635375" y="2205038"/>
            <a:ext cx="2008188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ru-RU" sz="4000">
                <a:latin typeface="Calibri" pitchFamily="34" charset="0"/>
              </a:rPr>
              <a:t>Уч</a:t>
            </a:r>
            <a:r>
              <a:rPr lang="ru-RU" sz="4000">
                <a:solidFill>
                  <a:srgbClr val="FF0000"/>
                </a:solidFill>
                <a:latin typeface="Calibri" pitchFamily="34" charset="0"/>
              </a:rPr>
              <a:t>е</a:t>
            </a:r>
            <a:r>
              <a:rPr lang="ru-RU" sz="4000">
                <a:latin typeface="Calibri" pitchFamily="34" charset="0"/>
              </a:rPr>
              <a:t>ники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 scaled="0"/>
                </a:gradFill>
              </a:rPr>
              <a:t>Пиши красиво: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 scaled="0"/>
              </a:gradFill>
            </a:endParaRPr>
          </a:p>
        </p:txBody>
      </p:sp>
      <p:sp>
        <p:nvSpPr>
          <p:cNvPr id="4099" name="Содержимое 2"/>
          <p:cNvSpPr>
            <a:spLocks noGrp="1" noEditPoints="1"/>
          </p:cNvSpPr>
          <p:nvPr>
            <p:ph idx="1"/>
          </p:nvPr>
        </p:nvSpPr>
        <p:spPr>
          <a:xfrm>
            <a:off x="457200" y="1600200"/>
            <a:ext cx="8147050" cy="892175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ru-RU" sz="4000" i="1" smtClean="0">
                <a:solidFill>
                  <a:srgbClr val="002060"/>
                </a:solidFill>
                <a:cs typeface="Aparajita" pitchFamily="34" charset="0"/>
              </a:rPr>
              <a:t>лл    мм    нн   ее   пп    рр   сс   бб </a:t>
            </a:r>
          </a:p>
          <a:p>
            <a:pPr eaLnBrk="1" hangingPunct="1">
              <a:buFont typeface="Arial" pitchFamily="34" charset="0"/>
              <a:buNone/>
            </a:pPr>
            <a:endParaRPr lang="ru-RU" sz="4000" i="1" smtClean="0">
              <a:cs typeface="Aparajita" pitchFamily="34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39750" y="2924175"/>
            <a:ext cx="6913563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ru-RU" sz="4000">
                <a:solidFill>
                  <a:srgbClr val="002060"/>
                </a:solidFill>
                <a:latin typeface="Calibri" pitchFamily="34" charset="0"/>
              </a:rPr>
              <a:t>1) Какое сочетание «лишнее»?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11188" y="3789363"/>
            <a:ext cx="2491700" cy="7033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ru-RU" sz="4000">
                <a:solidFill>
                  <a:srgbClr val="002060"/>
                </a:solidFill>
                <a:latin typeface="Calibri" pitchFamily="34" charset="0"/>
              </a:rPr>
              <a:t>2) Запиши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051050" y="3789363"/>
            <a:ext cx="6769100" cy="2808287"/>
          </a:xfrm>
          <a:prstGeom prst="rect">
            <a:avLst/>
          </a:prstGeom>
          <a:blipFill>
            <a:blip r:embed="rId2"/>
            <a:srcRect l="0" t="0" r="0" b="0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3200" dirty="0">
                <a:solidFill>
                  <a:srgbClr val="002060"/>
                </a:solidFill>
              </a:rPr>
              <a:t>В субботу наш класс был на экскурсии в парке. Мы гуляли по тенистым аллеям. Любовались осенней красотой деревьев.  Группа девочек собрала красивые букеты из листьев.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188640"/>
            <a:ext cx="8892480" cy="1323439"/>
          </a:xfrm>
          <a:prstGeom prst="rect">
            <a:avLst/>
          </a:prstGeom>
          <a:blipFill>
            <a:blip r:embed="rId2">
              <a:lum bright="0" contrast="5000"/>
            </a:blip>
            <a:srcRect l="0" t="0" r="0" b="0"/>
            <a:tile tx="0" ty="0" sx="100000" sy="100000" flip="none" algn="tl"/>
          </a:blip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 scaled="0"/>
                </a:gradFill>
                <a:latin typeface="+mn-lt"/>
                <a:cs typeface="+mn-cs"/>
              </a:rPr>
              <a:t>Выпиши слова с удвоенными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 scaled="0"/>
                </a:gradFill>
                <a:latin typeface="+mn-lt"/>
                <a:cs typeface="+mn-cs"/>
              </a:rPr>
              <a:t> согласными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 scaled="0"/>
                </a:gradFill>
              </a:rPr>
              <a:t>Отгадай загадку, запиши отгадку.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 scaled="0"/>
              </a:gradFill>
            </a:endParaRPr>
          </a:p>
        </p:txBody>
      </p:sp>
      <p:sp>
        <p:nvSpPr>
          <p:cNvPr id="3" name="Содержимое 2"/>
          <p:cNvSpPr>
            <a:spLocks noGrp="1" noEditPoints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Где доска и парта есть,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Чтоб всем детям сразу сесть?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Это в школе есть у нас,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Это наш просторный </a:t>
            </a:r>
            <a:r>
              <a:rPr lang="ru-RU" dirty="0" smtClean="0"/>
              <a:t>… </a:t>
            </a:r>
            <a:r>
              <a:rPr lang="ru-RU" i="1" dirty="0" smtClean="0"/>
              <a:t>класс.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572000" y="3284538"/>
            <a:ext cx="1706563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/>
          </a:p>
        </p:txBody>
      </p:sp>
      <p:pic>
        <p:nvPicPr>
          <p:cNvPr id="9221" name="Рисунок 4" descr="c06dc9525595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867400" y="1412875"/>
            <a:ext cx="2974975" cy="260032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EditPoint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 scaled="0"/>
                </a:gradFill>
              </a:rPr>
              <a:t>Фонетический анализ слов с удвоенными согласными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 scaled="0"/>
              </a:gradFill>
            </a:endParaRPr>
          </a:p>
        </p:txBody>
      </p:sp>
      <p:sp>
        <p:nvSpPr>
          <p:cNvPr id="5" name="Содержимое 4"/>
          <p:cNvSpPr>
            <a:spLocks noGrp="1" noEditPoints="1"/>
          </p:cNvSpPr>
          <p:nvPr>
            <p:ph idx="1"/>
          </p:nvPr>
        </p:nvSpPr>
        <p:spPr>
          <a:xfrm>
            <a:off x="468313" y="1773238"/>
            <a:ext cx="8229600" cy="4525962"/>
          </a:xfrm>
          <a:ln w="76200">
            <a:solidFill>
              <a:schemeClr val="accent1"/>
            </a:solidFill>
          </a:ln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</a:pPr>
            <a:r>
              <a:rPr lang="ru-RU" b="1" dirty="0" smtClean="0"/>
              <a:t>Класс – ... сл.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</a:pPr>
            <a:r>
              <a:rPr lang="ru-RU" b="1" dirty="0" smtClean="0"/>
              <a:t>к   –  </a:t>
            </a:r>
            <a:r>
              <a:rPr lang="en-US" b="1" dirty="0" smtClean="0"/>
              <a:t>[</a:t>
            </a:r>
            <a:r>
              <a:rPr lang="ru-RU" b="1" dirty="0" smtClean="0"/>
              <a:t>к</a:t>
            </a:r>
            <a:r>
              <a:rPr lang="en-US" b="1" dirty="0" smtClean="0"/>
              <a:t>]</a:t>
            </a:r>
            <a:r>
              <a:rPr lang="ru-RU" b="1" dirty="0" smtClean="0"/>
              <a:t> –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</a:pPr>
            <a:r>
              <a:rPr lang="ru-RU" b="1" dirty="0" smtClean="0"/>
              <a:t>л   -  </a:t>
            </a:r>
            <a:r>
              <a:rPr lang="en-US" b="1" dirty="0" smtClean="0"/>
              <a:t> [</a:t>
            </a:r>
            <a:r>
              <a:rPr lang="ru-RU" b="1" dirty="0" smtClean="0"/>
              <a:t>л</a:t>
            </a:r>
            <a:r>
              <a:rPr lang="en-US" b="1" dirty="0" smtClean="0"/>
              <a:t>]</a:t>
            </a:r>
            <a:r>
              <a:rPr lang="ru-RU" b="1" dirty="0" smtClean="0"/>
              <a:t> –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</a:pPr>
            <a:r>
              <a:rPr lang="ru-RU" b="1" dirty="0" smtClean="0"/>
              <a:t>а  - </a:t>
            </a:r>
            <a:r>
              <a:rPr lang="en-US" b="1" dirty="0" smtClean="0"/>
              <a:t>  [</a:t>
            </a:r>
            <a:r>
              <a:rPr lang="ru-RU" b="1" dirty="0" smtClean="0"/>
              <a:t>а</a:t>
            </a:r>
            <a:r>
              <a:rPr lang="en-US" b="1" dirty="0" smtClean="0"/>
              <a:t>]</a:t>
            </a:r>
            <a:r>
              <a:rPr lang="ru-RU" b="1" dirty="0" smtClean="0"/>
              <a:t> –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</a:pPr>
            <a:r>
              <a:rPr lang="ru-RU" b="1" dirty="0" smtClean="0"/>
              <a:t>с</a:t>
            </a:r>
            <a:r>
              <a:rPr lang="en-US" b="1" dirty="0" smtClean="0"/>
              <a:t> </a:t>
            </a:r>
            <a:r>
              <a:rPr lang="ru-RU" b="1" dirty="0" smtClean="0"/>
              <a:t> - </a:t>
            </a:r>
            <a:r>
              <a:rPr lang="en-US" b="1" dirty="0" smtClean="0"/>
              <a:t>  [</a:t>
            </a:r>
            <a:r>
              <a:rPr lang="ru-RU" b="1" dirty="0" smtClean="0"/>
              <a:t>  с  </a:t>
            </a:r>
            <a:r>
              <a:rPr lang="en-US" b="1" dirty="0" smtClean="0"/>
              <a:t>]</a:t>
            </a:r>
            <a:r>
              <a:rPr lang="ru-RU" b="1" dirty="0" smtClean="0"/>
              <a:t> – </a:t>
            </a:r>
            <a:endParaRPr lang="ru-RU" b="1" dirty="0" err="1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</a:pPr>
            <a:r>
              <a:rPr lang="ru-RU" b="1" u="sng" dirty="0" smtClean="0"/>
              <a:t>с-</a:t>
            </a:r>
            <a:r>
              <a:rPr lang="en-US" b="1" u="sng" dirty="0" smtClean="0"/>
              <a:t>  [</a:t>
            </a:r>
            <a:r>
              <a:rPr lang="ru-RU" b="1" u="sng" dirty="0" smtClean="0"/>
              <a:t>с</a:t>
            </a:r>
            <a:r>
              <a:rPr lang="en-US" b="1" u="sng" dirty="0" smtClean="0"/>
              <a:t>]</a:t>
            </a:r>
            <a:r>
              <a:rPr lang="ru-RU" b="1" u="sng" dirty="0" smtClean="0"/>
              <a:t> –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</a:pPr>
            <a:r>
              <a:rPr lang="ru-RU" b="1" dirty="0" smtClean="0"/>
              <a:t>... б., ... </a:t>
            </a:r>
            <a:r>
              <a:rPr lang="ru-RU" b="1" dirty="0" err="1" smtClean="0"/>
              <a:t>зв</a:t>
            </a:r>
            <a:r>
              <a:rPr lang="ru-RU" b="1" dirty="0" smtClean="0"/>
              <a:t>.</a:t>
            </a:r>
            <a:endParaRPr lang="ru-RU" b="1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547813" y="4149725"/>
            <a:ext cx="2159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 noEditPoints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Во мне два "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ка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”, не забывайте,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Таким, как я, всегда бывайте: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Я – точный, честный и опрятный,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Иным же словом - </a:t>
            </a:r>
            <a:r>
              <a:rPr lang="ru-RU" dirty="0" smtClean="0"/>
              <a:t>… </a:t>
            </a:r>
            <a:r>
              <a:rPr lang="ru-RU" i="1" dirty="0" smtClean="0"/>
              <a:t>аккуратный.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83968" y="3356992"/>
            <a:ext cx="237648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/>
          </a:p>
        </p:txBody>
      </p:sp>
      <p:pic>
        <p:nvPicPr>
          <p:cNvPr id="10244" name="Рисунок 4" descr="b1bc22c34ed9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75463" y="1844675"/>
            <a:ext cx="1584325" cy="29972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 noEditPoints="1"/>
          </p:cNvSpPr>
          <p:nvPr>
            <p:ph idx="1"/>
          </p:nvPr>
        </p:nvSpPr>
        <p:spPr>
          <a:xfrm>
            <a:off x="539750" y="836613"/>
            <a:ext cx="8229600" cy="45259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Он на вокзале есть всегда,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К нему подходят поезда,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Двойное "эр” содержит он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И называется </a:t>
            </a:r>
            <a:r>
              <a:rPr lang="ru-RU" dirty="0" smtClean="0"/>
              <a:t>… </a:t>
            </a:r>
            <a:r>
              <a:rPr lang="ru-RU" i="1" dirty="0" smtClean="0"/>
              <a:t>перрон.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347864" y="2780928"/>
            <a:ext cx="206533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/>
          </a:p>
        </p:txBody>
      </p:sp>
      <p:pic>
        <p:nvPicPr>
          <p:cNvPr id="1126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55875" y="4508500"/>
            <a:ext cx="3671888" cy="180022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 noEditPoints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В магазин с сестрой ходили,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Все, что надо, там купили: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За батон, бутылку квасу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Заплатили деньги в … </a:t>
            </a:r>
            <a:r>
              <a:rPr lang="ru-RU" i="1" dirty="0" smtClean="0"/>
              <a:t>кассу.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067944" y="3356992"/>
            <a:ext cx="24257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/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651500" y="476250"/>
            <a:ext cx="2851150" cy="2138363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урок удвоенные согласные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Notes Theme">
  <a:themeElements>
    <a:clrScheme name="Office Notes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Notes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 Notes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1"/>
        </a:gradFill>
      </a:fillStyleLst>
      <a:lnStyleLst>
        <a:ln w="9525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>
          <a:solidFill>
            <a:schemeClr val="phClr"/>
          </a:solidFill>
          <a:prstDash val="solid"/>
        </a:ln>
        <a:ln w="38100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урок удвоенные согласные</Template>
  <TotalTime>4</TotalTime>
  <Words>554</Words>
  <Application>Microsoft Office PowerPoint</Application>
  <PresentationFormat>Экран (4:3)</PresentationFormat>
  <Paragraphs>104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урок удвоенные согласные</vt:lpstr>
      <vt:lpstr>Удвоенные согласные</vt:lpstr>
      <vt:lpstr>Класс </vt:lpstr>
      <vt:lpstr>Пиши красиво:</vt:lpstr>
      <vt:lpstr>Слайд 4</vt:lpstr>
      <vt:lpstr>Разгадайте кроссворд</vt:lpstr>
      <vt:lpstr>Фонетический анализ слов с удвоенными согласными</vt:lpstr>
      <vt:lpstr>Выполни фонетический анализ слова:</vt:lpstr>
      <vt:lpstr>Отгадай загадки, запиши отгадки.</vt:lpstr>
      <vt:lpstr>Слайд 9</vt:lpstr>
      <vt:lpstr>Слайд 10</vt:lpstr>
      <vt:lpstr>Слайд 11</vt:lpstr>
      <vt:lpstr>Слайд 12</vt:lpstr>
      <vt:lpstr>Слайд 13</vt:lpstr>
      <vt:lpstr>Слайд 14</vt:lpstr>
      <vt:lpstr>Сформулируй правило переноса</vt:lpstr>
      <vt:lpstr>Запиши имена литературных героев</vt:lpstr>
      <vt:lpstr>Слайд 17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Удвоенные согласные</dc:title>
  <dc:creator>Maskaikina</dc:creator>
  <cp:lastModifiedBy>Maskaikina</cp:lastModifiedBy>
  <cp:revision>2</cp:revision>
  <dcterms:created xsi:type="dcterms:W3CDTF">2015-01-23T14:15:18Z</dcterms:created>
  <dcterms:modified xsi:type="dcterms:W3CDTF">2023-01-24T09:51:42Z</dcterms:modified>
</cp:coreProperties>
</file>