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9"/>
  </p:notes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7" r:id="rId17"/>
    <p:sldId id="270" r:id="rId18"/>
    <p:sldId id="273" r:id="rId19"/>
    <p:sldId id="274" r:id="rId20"/>
    <p:sldId id="275" r:id="rId21"/>
    <p:sldId id="278" r:id="rId22"/>
    <p:sldId id="279" r:id="rId23"/>
    <p:sldId id="280" r:id="rId24"/>
    <p:sldId id="281" r:id="rId25"/>
    <p:sldId id="282" r:id="rId26"/>
    <p:sldId id="276" r:id="rId27"/>
    <p:sldId id="27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1" autoAdjust="0"/>
    <p:restoredTop sz="89672" autoAdjust="0"/>
  </p:normalViewPr>
  <p:slideViewPr>
    <p:cSldViewPr>
      <p:cViewPr varScale="1">
        <p:scale>
          <a:sx n="77" d="100"/>
          <a:sy n="77" d="100"/>
        </p:scale>
        <p:origin x="173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97AB7-BAFF-4FAF-815F-8A52D49EF958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1764C-FDE5-4C28-85CA-F3F76AF8B0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6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764C-FDE5-4C28-85CA-F3F76AF8B0A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42B992-B805-4646-B882-045C2876E20F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3CE7646-4F7A-468F-9365-041ACF831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86200"/>
            <a:ext cx="785818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Автор</a:t>
            </a:r>
            <a:r>
              <a:rPr lang="en-US" sz="2800" dirty="0">
                <a:solidFill>
                  <a:schemeClr val="tx1"/>
                </a:solidFill>
              </a:rPr>
              <a:t>:</a:t>
            </a:r>
            <a:r>
              <a:rPr lang="ru-RU" sz="2800" dirty="0">
                <a:solidFill>
                  <a:schemeClr val="tx1"/>
                </a:solidFill>
              </a:rPr>
              <a:t> Антонов  Стас</a:t>
            </a:r>
          </a:p>
          <a:p>
            <a:r>
              <a:rPr lang="ru-RU" sz="2800" dirty="0">
                <a:solidFill>
                  <a:schemeClr val="tx1"/>
                </a:solidFill>
              </a:rPr>
              <a:t>у</a:t>
            </a:r>
            <a:r>
              <a:rPr lang="ru-RU" sz="2800">
                <a:solidFill>
                  <a:schemeClr val="tx1"/>
                </a:solidFill>
              </a:rPr>
              <a:t>ченик </a:t>
            </a:r>
            <a:r>
              <a:rPr lang="ru-RU" sz="2800" dirty="0">
                <a:solidFill>
                  <a:schemeClr val="tx1"/>
                </a:solidFill>
              </a:rPr>
              <a:t>6 –</a:t>
            </a:r>
            <a:r>
              <a:rPr lang="ru-RU" sz="2800" dirty="0" err="1">
                <a:solidFill>
                  <a:schemeClr val="tx1"/>
                </a:solidFill>
              </a:rPr>
              <a:t>го</a:t>
            </a:r>
            <a:r>
              <a:rPr lang="ru-RU" sz="2800" dirty="0">
                <a:solidFill>
                  <a:schemeClr val="tx1"/>
                </a:solidFill>
              </a:rPr>
              <a:t> класса</a:t>
            </a:r>
          </a:p>
          <a:p>
            <a:r>
              <a:rPr lang="ru-RU" sz="2800" dirty="0">
                <a:solidFill>
                  <a:schemeClr val="tx1"/>
                </a:solidFill>
              </a:rPr>
              <a:t>МБОУ ООШ с. </a:t>
            </a:r>
            <a:r>
              <a:rPr lang="ru-RU" sz="2800" dirty="0" err="1">
                <a:solidFill>
                  <a:schemeClr val="tx1"/>
                </a:solidFill>
              </a:rPr>
              <a:t>Руновка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  <a:p>
            <a:r>
              <a:rPr lang="ru-RU" sz="2800" dirty="0">
                <a:solidFill>
                  <a:schemeClr val="tx1"/>
                </a:solidFill>
              </a:rPr>
              <a:t>Руководитель</a:t>
            </a:r>
            <a:r>
              <a:rPr lang="en-US" sz="2800" dirty="0">
                <a:solidFill>
                  <a:schemeClr val="tx1"/>
                </a:solidFill>
              </a:rPr>
              <a:t>:</a:t>
            </a:r>
            <a:r>
              <a:rPr lang="ru-RU" sz="2800" dirty="0">
                <a:solidFill>
                  <a:schemeClr val="tx1"/>
                </a:solidFill>
              </a:rPr>
              <a:t> Филимонова Елена Евгеньевна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314722"/>
          </a:xfrm>
        </p:spPr>
        <p:txBody>
          <a:bodyPr>
            <a:normAutofit/>
          </a:bodyPr>
          <a:lstStyle/>
          <a:p>
            <a:r>
              <a:rPr lang="ru-RU" sz="3200" dirty="0"/>
              <a:t>Проектная работа по теме </a:t>
            </a:r>
            <a:r>
              <a:rPr lang="en-US" sz="3200" dirty="0"/>
              <a:t>“</a:t>
            </a:r>
            <a:r>
              <a:rPr lang="ru-RU" sz="3200" dirty="0"/>
              <a:t>Права и обязанности  несовершеннолетних</a:t>
            </a:r>
            <a:r>
              <a:rPr lang="en-US" sz="3200" dirty="0"/>
              <a:t>”</a:t>
            </a:r>
            <a:endParaRPr lang="ru-RU" sz="3200" dirty="0"/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6000792" cy="5214973"/>
          </a:xfrm>
        </p:spPr>
        <p:txBody>
          <a:bodyPr>
            <a:normAutofit fontScale="77500" lnSpcReduction="20000"/>
          </a:bodyPr>
          <a:lstStyle/>
          <a:p>
            <a:r>
              <a:rPr lang="ru-RU" sz="2400" dirty="0"/>
              <a:t>Дает письменное согласие для выхода из гражданства РФ вместе с родителями.</a:t>
            </a:r>
          </a:p>
          <a:p>
            <a:r>
              <a:rPr lang="ru-RU" sz="2400" dirty="0"/>
              <a:t>Может выбирать место жительства (с согласия родителей)</a:t>
            </a:r>
          </a:p>
          <a:p>
            <a:r>
              <a:rPr lang="ru-RU" sz="2400" dirty="0"/>
              <a:t>Вправе с согласия родителей вступать в любые сделки.</a:t>
            </a:r>
          </a:p>
          <a:p>
            <a:r>
              <a:rPr lang="ru-RU" sz="2400" dirty="0"/>
              <a:t>Вправе самостоятельно распоряжаться своим доходом, зарплатой, стипендией.</a:t>
            </a:r>
          </a:p>
          <a:p>
            <a:r>
              <a:rPr lang="ru-RU" sz="2400" dirty="0"/>
              <a:t>Осуществлять свои авторские права, как результат своей интеллектуальной деятельности.</a:t>
            </a:r>
          </a:p>
          <a:p>
            <a:r>
              <a:rPr lang="ru-RU" sz="2400" dirty="0"/>
              <a:t>Вносить вклады в кредитные учреждения.</a:t>
            </a:r>
          </a:p>
          <a:p>
            <a:r>
              <a:rPr lang="ru-RU" sz="2400" dirty="0"/>
              <a:t>Имеет право на получения паспорта.</a:t>
            </a:r>
          </a:p>
          <a:p>
            <a:r>
              <a:rPr lang="ru-RU" sz="2400" dirty="0"/>
              <a:t>Может быть разрешено вступать в брак в виде исключения (наступает полная дееспособность)</a:t>
            </a:r>
          </a:p>
          <a:p>
            <a:r>
              <a:rPr lang="ru-RU" sz="2400" dirty="0"/>
              <a:t>Подлежит уголовной ответственности.</a:t>
            </a:r>
          </a:p>
          <a:p>
            <a:r>
              <a:rPr lang="ru-RU" sz="2400" dirty="0"/>
              <a:t>Вправе самостоятельно обратится в суд за защитой прав.</a:t>
            </a:r>
          </a:p>
          <a:p>
            <a:r>
              <a:rPr lang="ru-RU" sz="2400" dirty="0"/>
              <a:t>Может быть исключен из школы за нарушения.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dirty="0"/>
              <a:t>С четырнадцати лет</a:t>
            </a:r>
          </a:p>
        </p:txBody>
      </p:sp>
      <p:pic>
        <p:nvPicPr>
          <p:cNvPr id="7" name="Рисунок 6" descr="паспорт_подрост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1071546"/>
            <a:ext cx="2643206" cy="53578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600200"/>
            <a:ext cx="5214974" cy="497207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Допускается поступление на работу в случае получения основного общего образования.</a:t>
            </a:r>
          </a:p>
          <a:p>
            <a:r>
              <a:rPr lang="ru-RU" dirty="0"/>
              <a:t>Вправе оставить общеобразовательное учреждение до получения основного общего образования при согласии родителей </a:t>
            </a:r>
          </a:p>
          <a:p>
            <a:r>
              <a:rPr lang="ru-RU" dirty="0"/>
              <a:t>Допускается исключение из образовательного учреждения обучающегося по решению органа образовательного учреждения за совершенные неоднократно грубые нарушения устава образовательного учреждения.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 пятнадцати лет</a:t>
            </a:r>
          </a:p>
        </p:txBody>
      </p:sp>
      <p:pic>
        <p:nvPicPr>
          <p:cNvPr id="4" name="Рисунок 3" descr="school_ou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571612"/>
            <a:ext cx="3643338" cy="457203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214422"/>
            <a:ext cx="4543428" cy="550072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Имеет право на вступление в брак с разрешения органов местного самоуправления при наличии уважительных причин.</a:t>
            </a:r>
          </a:p>
          <a:p>
            <a:r>
              <a:rPr lang="ru-RU" dirty="0"/>
              <a:t>Может быть объявлен, полностью дееспособным (эмансипация) если работает по трудовому договору или занимается предпринимательской деятельностью.</a:t>
            </a:r>
          </a:p>
          <a:p>
            <a:r>
              <a:rPr lang="ru-RU" dirty="0"/>
              <a:t>Может быть членом кооператива, акционерного общества.</a:t>
            </a:r>
          </a:p>
          <a:p>
            <a:r>
              <a:rPr lang="ru-RU" dirty="0"/>
              <a:t>Имеет право обучатся вождению автомобиля на дорогах в присутствие инструктора.</a:t>
            </a:r>
          </a:p>
          <a:p>
            <a:r>
              <a:rPr lang="ru-RU" dirty="0"/>
              <a:t>Подлежит административной ответственности за правонарушения.</a:t>
            </a:r>
          </a:p>
          <a:p>
            <a:r>
              <a:rPr lang="ru-RU" dirty="0"/>
              <a:t>Несет уголовную ответственность за любые виды преступлений.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9200"/>
          </a:xfrm>
        </p:spPr>
        <p:txBody>
          <a:bodyPr/>
          <a:lstStyle/>
          <a:p>
            <a:r>
              <a:rPr lang="ru-RU" dirty="0"/>
              <a:t>С шестнадцати лет</a:t>
            </a:r>
          </a:p>
        </p:txBody>
      </p:sp>
      <p:pic>
        <p:nvPicPr>
          <p:cNvPr id="4" name="Рисунок 3" descr="RP7bgCchTc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285860"/>
            <a:ext cx="4000528" cy="500066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1857388"/>
          </a:xfrm>
        </p:spPr>
        <p:txBody>
          <a:bodyPr/>
          <a:lstStyle/>
          <a:p>
            <a:r>
              <a:rPr lang="ru-RU" dirty="0"/>
              <a:t>Семнадцатилетний гражданин подлежит первоначальной постановке на воинский учет (выдается прописное свидетельство)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r>
              <a:rPr lang="ru-RU" dirty="0"/>
              <a:t>С семнадцати лет</a:t>
            </a:r>
          </a:p>
        </p:txBody>
      </p:sp>
      <p:pic>
        <p:nvPicPr>
          <p:cNvPr id="4" name="Рисунок 3" descr="z_1ec02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786058"/>
            <a:ext cx="8001056" cy="385765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Наступает полная дееспособность гражданина. Приобретает любые права и налагает на себя любые обязанности.</a:t>
            </a:r>
          </a:p>
          <a:p>
            <a:r>
              <a:rPr lang="ru-RU" dirty="0"/>
              <a:t>Полностью самостоятельно осуществлять все свои права и нести обязанности.</a:t>
            </a:r>
          </a:p>
          <a:p>
            <a:r>
              <a:rPr lang="ru-RU" dirty="0"/>
              <a:t>В случаях, предусмотренных законом, могут устанавливаться и другие возрастные пределы для самостоятельного или ограниченного осуществления отдельных прав и несения некоторых обязанностей. </a:t>
            </a:r>
          </a:p>
          <a:p>
            <a:r>
              <a:rPr lang="ru-RU" dirty="0"/>
              <a:t>Данные права установленные и гарантированны</a:t>
            </a:r>
            <a:r>
              <a:rPr lang="en-US" dirty="0"/>
              <a:t>: </a:t>
            </a:r>
            <a:r>
              <a:rPr lang="ru-RU" dirty="0"/>
              <a:t>Конституцией РФ, Конвенцией ООН по правам ребенка, Гражданским, Семейным и Уголовным кодексом РФ.</a:t>
            </a:r>
          </a:p>
          <a:p>
            <a:r>
              <a:rPr lang="ru-RU" dirty="0"/>
              <a:t>И конечно восемнадцатилетние это начало новой жизни.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 восемнадцати лет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56336_2510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Права и обязанности учащихся, воспитанников образовательного учреждения определяются уставом данного образовательного учреждения и иными предусмотренными этим уставом локальными актами. </a:t>
            </a:r>
          </a:p>
          <a:p>
            <a:r>
              <a:rPr lang="ru-RU" dirty="0"/>
              <a:t>Привлечение учащихся, воспитанников гражданских образовательных учреждений без согласия обучающихся, воспитанников и их родителей (законных представителей) к труду, не предусмотренному образовательной программой, запрещается.</a:t>
            </a:r>
          </a:p>
          <a:p>
            <a:r>
              <a:rPr lang="ru-RU" dirty="0"/>
              <a:t>Учащиеся, воспитанники гражданских образовательных учреждений имеют право на свободное посещение мероприятий, не предусмотренных учебным планом. </a:t>
            </a:r>
          </a:p>
          <a:p>
            <a:r>
              <a:rPr lang="ru-RU" dirty="0"/>
              <a:t>Учащиеся, воспитанники имеют право на перевод в другое образовательное учреждение, реализующее образовательную программу соответствующего уровня, при согласии этого образовательного учреждения и успешном прохождении ими аттестации.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Права учащихся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762520"/>
          </a:xfrm>
        </p:spPr>
        <p:txBody>
          <a:bodyPr>
            <a:noAutofit/>
          </a:bodyPr>
          <a:lstStyle/>
          <a:p>
            <a:r>
              <a:rPr lang="ru-RU" sz="2000" dirty="0"/>
              <a:t>Каждый несовершеннолетний обязан получить основное общее образование. Эта обязанность сохраняет силу до достижения им 15 лет (</a:t>
            </a:r>
            <a:r>
              <a:rPr lang="ru-RU" sz="2000" dirty="0" err="1"/>
              <a:t>ст</a:t>
            </a:r>
            <a:r>
              <a:rPr lang="ru-RU" sz="2000" dirty="0"/>
              <a:t> 19 Закона РФ»Об образовании»)</a:t>
            </a:r>
          </a:p>
          <a:p>
            <a:r>
              <a:rPr lang="ru-RU" sz="2000" dirty="0"/>
              <a:t>Каждый гражданин достигший </a:t>
            </a:r>
            <a:r>
              <a:rPr lang="ru-RU" sz="2000" dirty="0" err="1"/>
              <a:t>четырнадцатилетия</a:t>
            </a:r>
            <a:r>
              <a:rPr lang="ru-RU" sz="2000" dirty="0"/>
              <a:t> должен иметь паспорт.</a:t>
            </a:r>
          </a:p>
          <a:p>
            <a:r>
              <a:rPr lang="ru-RU" sz="2000" dirty="0"/>
              <a:t>В образовательных учреждениях среднего (полного) образования подготовка к военной службе осуществляется в добровольном порядке (ст.1, 10 Закон РФ «О воинской обязанности и военной службе»)</a:t>
            </a:r>
          </a:p>
          <a:p>
            <a:r>
              <a:rPr lang="ru-RU" sz="2000" dirty="0"/>
              <a:t>В семнадцать лет юноша должен встать на военный учет.</a:t>
            </a:r>
          </a:p>
          <a:p>
            <a:r>
              <a:rPr lang="ru-RU" sz="2000" dirty="0"/>
              <a:t>Граждане (мужчины) по достижению </a:t>
            </a:r>
            <a:r>
              <a:rPr lang="ru-RU" sz="2000" dirty="0" err="1"/>
              <a:t>восемнадцатилетия</a:t>
            </a:r>
            <a:r>
              <a:rPr lang="ru-RU" sz="2000" dirty="0"/>
              <a:t> подлежат призыву на военную службу.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Обязанности подростков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1500174"/>
            <a:ext cx="3971924" cy="471490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Трудовой кодекс допускает возможность работать с 14 лет с согласия одного из родителей.</a:t>
            </a:r>
          </a:p>
          <a:p>
            <a:r>
              <a:rPr lang="ru-RU" dirty="0"/>
              <a:t>С шестнадцати лет подросток имеет право самостоятельно заключить трудовой договор.</a:t>
            </a:r>
          </a:p>
          <a:p>
            <a:r>
              <a:rPr lang="ru-RU" dirty="0"/>
              <a:t>В случае, если несовершеннолетний уже работает по договору или, с разрешения родителей, он приобретает дееспособность и самостоятельно несет свои права и обязанности.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Трудовое право </a:t>
            </a:r>
          </a:p>
        </p:txBody>
      </p:sp>
      <p:pic>
        <p:nvPicPr>
          <p:cNvPr id="4" name="Рисунок 3" descr="kto_ishhet_rab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500174"/>
            <a:ext cx="4357718" cy="471490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Подросток  (14-18 лет) имеет право</a:t>
            </a:r>
          </a:p>
          <a:p>
            <a:r>
              <a:rPr lang="ru-RU" dirty="0"/>
              <a:t>Зарегистрировать индивидуальное предприятие (с согласия родителей)</a:t>
            </a:r>
          </a:p>
          <a:p>
            <a:r>
              <a:rPr lang="ru-RU" dirty="0"/>
              <a:t>Устроится на работу без испытательного срока по трудовому договору.</a:t>
            </a:r>
          </a:p>
          <a:p>
            <a:r>
              <a:rPr lang="ru-RU" dirty="0"/>
              <a:t>Работать по сокращенному графику. Во время каникул не более 36 часов в неделю для тех, кому от 16 до 18 лет, не более 24 часов кому от 15 до 16 лет.</a:t>
            </a:r>
          </a:p>
          <a:p>
            <a:r>
              <a:rPr lang="ru-RU" dirty="0"/>
              <a:t>Во время учебы не более 18 часов в неделю </a:t>
            </a:r>
            <a:r>
              <a:rPr lang="en-US" dirty="0"/>
              <a:t>(</a:t>
            </a:r>
            <a:r>
              <a:rPr lang="ru-RU" dirty="0"/>
              <a:t>с 16 до 18 лет) и не более 12 часов в неделю (с 15 до 16 лет)</a:t>
            </a:r>
          </a:p>
          <a:p>
            <a:r>
              <a:rPr lang="ru-RU" dirty="0"/>
              <a:t>Обращаться в комиссию по делам несовершеннолетних или в суд, если администрация предприятия решила уволить по собственной инициативе.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Трудовое право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/>
              <a:t>Рассказать учащимся о их правах и обязанностях.</a:t>
            </a:r>
          </a:p>
          <a:p>
            <a:r>
              <a:rPr lang="ru-RU" dirty="0"/>
              <a:t>Воспитать у учащихся осознанное отношение к своим правам.</a:t>
            </a:r>
          </a:p>
          <a:p>
            <a:pPr eaLnBrk="1" hangingPunct="1"/>
            <a:endParaRPr lang="ru-RU" sz="2400" dirty="0"/>
          </a:p>
          <a:p>
            <a:pPr eaLnBrk="1" hangingPunct="1">
              <a:buNone/>
            </a:pP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Подросток не имеет право</a:t>
            </a:r>
          </a:p>
          <a:p>
            <a:r>
              <a:rPr lang="ru-RU" dirty="0"/>
              <a:t>Трудится на тяжелых работах с вредным или опасными условиями, а также на работах, связанные со спиртным.</a:t>
            </a:r>
          </a:p>
          <a:p>
            <a:r>
              <a:rPr lang="ru-RU" dirty="0"/>
              <a:t>Поднимать и переносить в процессе тяжести (максимальные грузы для девушек</a:t>
            </a:r>
            <a:r>
              <a:rPr lang="en-US" dirty="0"/>
              <a:t>: 15 </a:t>
            </a:r>
            <a:r>
              <a:rPr lang="ru-RU" dirty="0"/>
              <a:t>лет-5 кг, 16 лет-8 кг, 17 лет-9 кг. Для юношей 15 лет-8,2 кг, 15 лет-12 кг, 17 лет-16,4 кг.)</a:t>
            </a:r>
          </a:p>
          <a:p>
            <a:r>
              <a:rPr lang="ru-RU" dirty="0"/>
              <a:t>Работать ночью (с 22 часов до 6 часов утра), сверхурочно, в выходные дни.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Трудовое право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7200" b="1" dirty="0"/>
              <a:t>Каждый ребенок имеет право:</a:t>
            </a:r>
            <a:endParaRPr lang="ru-RU" sz="7200" dirty="0"/>
          </a:p>
          <a:p>
            <a:r>
              <a:rPr lang="ru-RU" sz="7200" dirty="0"/>
              <a:t>На имя и гражданство</a:t>
            </a:r>
          </a:p>
          <a:p>
            <a:r>
              <a:rPr lang="ru-RU" sz="7200" dirty="0"/>
              <a:t>Знать своих родителей </a:t>
            </a:r>
          </a:p>
          <a:p>
            <a:r>
              <a:rPr lang="ru-RU" sz="7200" dirty="0"/>
              <a:t>На защиту от вмешательства в личную и семейную жизнь, переписку </a:t>
            </a:r>
          </a:p>
          <a:p>
            <a:r>
              <a:rPr lang="ru-RU" sz="7200" dirty="0"/>
              <a:t>Быть личностью, выражать свою индивидуальность </a:t>
            </a:r>
          </a:p>
          <a:p>
            <a:r>
              <a:rPr lang="ru-RU" sz="7200" dirty="0"/>
              <a:t>На свободу мысли, совести и религии </a:t>
            </a:r>
          </a:p>
          <a:p>
            <a:r>
              <a:rPr lang="ru-RU" sz="7200" dirty="0"/>
              <a:t>На свободу выражения мнения </a:t>
            </a:r>
          </a:p>
          <a:p>
            <a:r>
              <a:rPr lang="ru-RU" sz="7200" dirty="0"/>
              <a:t>С 10 лет обязателен учет мнения ребенка при любом судебном или административном разбирательстве (если это не противоречит его интересам) при решении вопросов об изменении имени и фамилии, об усыновлении, установлении опеки и т.д. </a:t>
            </a:r>
          </a:p>
          <a:p>
            <a:r>
              <a:rPr lang="ru-RU" sz="7200" dirty="0"/>
              <a:t>На защиту от клеветы и оговора </a:t>
            </a:r>
          </a:p>
          <a:p>
            <a:r>
              <a:rPr lang="ru-RU" sz="7200" dirty="0"/>
              <a:t>На защиту от жестоких, унижающих достоинство видов обращения или наказания </a:t>
            </a:r>
          </a:p>
          <a:p>
            <a:r>
              <a:rPr lang="ru-RU" sz="7200" dirty="0"/>
              <a:t>На защиту от незаконного ареста и неоправданного лишения свободы </a:t>
            </a:r>
          </a:p>
          <a:p>
            <a:r>
              <a:rPr lang="ru-RU" sz="7200" dirty="0"/>
              <a:t>На доступ к информации, способствующей развитию ребенка и не запрещенной законодательством</a:t>
            </a:r>
          </a:p>
          <a:p>
            <a:r>
              <a:rPr lang="ru-RU" sz="7200" dirty="0"/>
              <a:t>Свободно создавать организации и проводить мирные собрания 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Гражданский кодекс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К уголовной ответственности могут быть привлечены подростки с 16 лет за любые преступления. Однако есть исключения, когда ответственность наступает с четырнадцатилетнего возраста.</a:t>
            </a:r>
          </a:p>
          <a:p>
            <a:r>
              <a:rPr lang="ru-RU" sz="1600" dirty="0"/>
              <a:t>Преступления, за совершение которых подросток может быть привлечен к уголовной ответственности с 14-летнего возраста: </a:t>
            </a:r>
          </a:p>
          <a:p>
            <a:r>
              <a:rPr lang="ru-RU" sz="1600" dirty="0"/>
              <a:t>Убийство</a:t>
            </a:r>
          </a:p>
          <a:p>
            <a:r>
              <a:rPr lang="ru-RU" sz="1600" dirty="0"/>
              <a:t>Умышленное причинение тяжкого, среднего вреда здоровью</a:t>
            </a:r>
          </a:p>
          <a:p>
            <a:r>
              <a:rPr lang="ru-RU" sz="1600" dirty="0"/>
              <a:t>Похищение человека</a:t>
            </a:r>
          </a:p>
          <a:p>
            <a:r>
              <a:rPr lang="ru-RU" sz="1600" dirty="0"/>
              <a:t>Кража, разбой, грабеж, вымогательство</a:t>
            </a:r>
          </a:p>
          <a:p>
            <a:r>
              <a:rPr lang="ru-RU" sz="1600" dirty="0"/>
              <a:t>Неправомерное завладение транспортным средством без цели хищения</a:t>
            </a:r>
          </a:p>
          <a:p>
            <a:r>
              <a:rPr lang="ru-RU" sz="1600" dirty="0"/>
              <a:t>Вандализм</a:t>
            </a:r>
          </a:p>
          <a:p>
            <a:r>
              <a:rPr lang="ru-RU" sz="1600" dirty="0"/>
              <a:t>Хулиганство при отягчающих обстоятельствах</a:t>
            </a:r>
          </a:p>
          <a:p>
            <a:r>
              <a:rPr lang="ru-RU" sz="1600" dirty="0"/>
              <a:t>Терроризм</a:t>
            </a:r>
          </a:p>
          <a:p>
            <a:r>
              <a:rPr lang="ru-RU" sz="1600" dirty="0"/>
              <a:t>Заведомо ложное сообщение об акте терроризма</a:t>
            </a:r>
          </a:p>
          <a:p>
            <a:r>
              <a:rPr lang="ru-RU" sz="1600" dirty="0"/>
              <a:t>Хищение либо вымогательство наркотических средств или психотропных веществ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Уголовный кодекс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Существенно сокращен перечень видов наказаний, которые могут применяться к несовершеннолетним. К ним могут применяться следующие виды наказаний:</a:t>
            </a:r>
          </a:p>
          <a:p>
            <a:r>
              <a:rPr lang="ru-RU" dirty="0"/>
              <a:t>Штраф</a:t>
            </a:r>
          </a:p>
          <a:p>
            <a:r>
              <a:rPr lang="ru-RU" dirty="0"/>
              <a:t>Лишение права заниматься определенной деятельностью</a:t>
            </a:r>
          </a:p>
          <a:p>
            <a:r>
              <a:rPr lang="ru-RU" dirty="0"/>
              <a:t>Обязательные работы</a:t>
            </a:r>
          </a:p>
          <a:p>
            <a:r>
              <a:rPr lang="ru-RU" dirty="0"/>
              <a:t>Исправительные работы</a:t>
            </a:r>
          </a:p>
          <a:p>
            <a:r>
              <a:rPr lang="ru-RU" dirty="0"/>
              <a:t>Арест</a:t>
            </a:r>
          </a:p>
          <a:p>
            <a:r>
              <a:rPr lang="ru-RU" dirty="0"/>
              <a:t>Лишение свободы на определенный срок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sz="4900" dirty="0"/>
              <a:t>Уголовный кодекс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400" b="1" dirty="0"/>
              <a:t>Штраф</a:t>
            </a:r>
            <a:r>
              <a:rPr lang="ru-RU" sz="1400" dirty="0"/>
              <a:t> назначается как при наличии у несовершеннолетнего осужденного самостоятельного заработка или имущества, на которое может быть обращено взыскание, так и при отсутствии таковых. Штраф может взыскиваться с родителей несовершеннолетнего или его законных представителей. Размер штрафа составляет от 1000 до 50000 рублей или размер заработной платы или иного дохода несовершеннолетнего осужденного за период от 2-х недель до 6 месяцев.</a:t>
            </a:r>
          </a:p>
          <a:p>
            <a:r>
              <a:rPr lang="ru-RU" sz="1400" b="1" dirty="0"/>
              <a:t>Обязательные работы</a:t>
            </a:r>
            <a:r>
              <a:rPr lang="ru-RU" sz="1400" dirty="0"/>
              <a:t> назначаются на срок от 40 до 160 часов и заключаются в выполнении только тех работ, которые посильны для несовершеннолетнего, при этом исполняются они лишь в свободное от учебы или основной работы время. Для лиц в возрасте до 15 лет продолжительность данного вида наказания не может превышать 2-х часов в день, а в возрасте до 16 лет — 3-х часов в день.</a:t>
            </a:r>
          </a:p>
          <a:p>
            <a:r>
              <a:rPr lang="ru-RU" sz="1400" b="1" dirty="0"/>
              <a:t>Исправительные работы</a:t>
            </a:r>
            <a:r>
              <a:rPr lang="ru-RU" sz="1400" dirty="0"/>
              <a:t> назначаются на срок до 1-го года.</a:t>
            </a:r>
          </a:p>
          <a:p>
            <a:r>
              <a:rPr lang="ru-RU" sz="1400" b="1" dirty="0"/>
              <a:t>Арест</a:t>
            </a:r>
            <a:r>
              <a:rPr lang="ru-RU" sz="1400" dirty="0"/>
              <a:t> назначается от одного до 4-х месяцев и только при условии, что несовершеннолетний достиг 16 лет к моменту вынесения приговора.</a:t>
            </a:r>
          </a:p>
          <a:p>
            <a:r>
              <a:rPr lang="ru-RU" sz="1400" b="1" dirty="0"/>
              <a:t>Лишение свободы</a:t>
            </a:r>
            <a:r>
              <a:rPr lang="ru-RU" sz="1400" dirty="0"/>
              <a:t> несовершеннолетним в возрасте до 16 лет назначается до шести лет лишения свободы. Остальным несовершеннолетним и несовершеннолетним до 16 лет, совершившим особо тяжкие преступления, лишение свободы назначается до 10 лет и отбывается в воспитательных колониях. Лишение свободы не может назначаться несовершеннолетнему:</a:t>
            </a:r>
            <a:br>
              <a:rPr lang="ru-RU" sz="1400" dirty="0"/>
            </a:br>
            <a:r>
              <a:rPr lang="ru-RU" sz="1400" dirty="0"/>
              <a:t>до 16 лет, если он впервые совершил преступление небольшой или средней тяжести;</a:t>
            </a:r>
            <a:br>
              <a:rPr lang="ru-RU" sz="1400" dirty="0"/>
            </a:br>
            <a:r>
              <a:rPr lang="ru-RU" sz="1400" dirty="0"/>
              <a:t>до 18 лет, если впервые совершил преступление небольшой тяжести.</a:t>
            </a: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наказаний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/>
          </a:bodyPr>
          <a:lstStyle/>
          <a:p>
            <a:r>
              <a:rPr lang="ru-RU" sz="4000" dirty="0"/>
              <a:t>И помните друзья, соблюдайте права и обязанности и все будет о </a:t>
            </a:r>
            <a:r>
              <a:rPr lang="ru-RU" sz="4000" dirty="0" err="1"/>
              <a:t>кей</a:t>
            </a:r>
            <a:r>
              <a:rPr lang="ru-RU" sz="4000" dirty="0"/>
              <a:t>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483117941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309670"/>
            <a:ext cx="8072494" cy="49054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/>
              <a:t>Спасибо за внимание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http://www.consultant.ru</a:t>
            </a:r>
            <a:endParaRPr lang="ru-RU" dirty="0"/>
          </a:p>
          <a:p>
            <a:r>
              <a:rPr lang="en-US" dirty="0"/>
              <a:t>http://ru.wikipedia.org</a:t>
            </a:r>
            <a:endParaRPr lang="ru-RU" dirty="0"/>
          </a:p>
          <a:p>
            <a:r>
              <a:rPr lang="en-US" dirty="0"/>
              <a:t>http://gendocs.ru</a:t>
            </a:r>
            <a:endParaRPr lang="ru-RU" dirty="0"/>
          </a:p>
          <a:p>
            <a:r>
              <a:rPr lang="en-US" dirty="0"/>
              <a:t>http://dic.academic.ru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Список литературы</a:t>
            </a:r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Ознакомить учащихся с международными документами о правах ребенка.</a:t>
            </a:r>
          </a:p>
          <a:p>
            <a:r>
              <a:rPr lang="ru-RU" dirty="0"/>
              <a:t>Ознакомить учащихся с правами ребёнка, закреплёнными в Семейном кодексе РФ и Гражданском кодексе РФ;</a:t>
            </a:r>
          </a:p>
          <a:p>
            <a:r>
              <a:rPr lang="ru-RU" dirty="0"/>
              <a:t>Научить распознавать свои права;</a:t>
            </a:r>
          </a:p>
          <a:p>
            <a:r>
              <a:rPr lang="ru-RU" dirty="0"/>
              <a:t>Развить способность реализовывать свои права в повседневной жизни;</a:t>
            </a:r>
          </a:p>
          <a:p>
            <a:r>
              <a:rPr lang="ru-RU" dirty="0"/>
              <a:t>Научить учащихся отстаивать и защищать свои права, уважать и не нарушать права другого человека;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Конвенция ООН по правам ребенка ( 20 ноября 1989 года)</a:t>
            </a:r>
          </a:p>
          <a:p>
            <a:r>
              <a:rPr lang="ru-RU" dirty="0"/>
              <a:t>Всеобщая декларация прав человека (статья 25).</a:t>
            </a:r>
          </a:p>
          <a:p>
            <a:r>
              <a:rPr lang="ru-RU" dirty="0"/>
              <a:t>Конституция РФ.</a:t>
            </a:r>
          </a:p>
          <a:p>
            <a:r>
              <a:rPr lang="ru-RU" dirty="0"/>
              <a:t>Гражданский кодекс.</a:t>
            </a:r>
          </a:p>
          <a:p>
            <a:r>
              <a:rPr lang="ru-RU" dirty="0"/>
              <a:t>Административный кодекс.</a:t>
            </a:r>
          </a:p>
          <a:p>
            <a:r>
              <a:rPr lang="ru-RU" dirty="0"/>
              <a:t>Семейный кодекс.</a:t>
            </a:r>
          </a:p>
          <a:p>
            <a:r>
              <a:rPr lang="ru-RU" dirty="0"/>
              <a:t>Трудовой кодекс.</a:t>
            </a:r>
          </a:p>
          <a:p>
            <a:r>
              <a:rPr lang="ru-RU" dirty="0"/>
              <a:t>Уголовный кодекс.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Российские и международные документы о правах ребенка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071546"/>
            <a:ext cx="4214842" cy="5286412"/>
          </a:xfrm>
        </p:spPr>
        <p:txBody>
          <a:bodyPr>
            <a:normAutofit/>
          </a:bodyPr>
          <a:lstStyle/>
          <a:p>
            <a:r>
              <a:rPr lang="ru-RU" dirty="0"/>
              <a:t>Родившийся ребенок приобретает право на гражданство.</a:t>
            </a:r>
          </a:p>
          <a:p>
            <a:r>
              <a:rPr lang="ru-RU" dirty="0"/>
              <a:t>Имеет право на имя, отчество и фамилию.</a:t>
            </a:r>
          </a:p>
          <a:p>
            <a:r>
              <a:rPr lang="ru-RU" dirty="0"/>
              <a:t>Имеет право жить и воспитываться в семье.</a:t>
            </a:r>
          </a:p>
          <a:p>
            <a:r>
              <a:rPr lang="ru-RU" dirty="0"/>
              <a:t>Получать от них защиту своих прав и законных интересов.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928694"/>
          </a:xfrm>
        </p:spPr>
        <p:txBody>
          <a:bodyPr/>
          <a:lstStyle/>
          <a:p>
            <a:r>
              <a:rPr lang="ru-RU" dirty="0"/>
              <a:t>С рождения</a:t>
            </a:r>
          </a:p>
        </p:txBody>
      </p:sp>
      <p:pic>
        <p:nvPicPr>
          <p:cNvPr id="4" name="Рисунок 3" descr="YtCM7pP5ZQ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071546"/>
            <a:ext cx="4572032" cy="528641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14420"/>
          </a:xfrm>
        </p:spPr>
        <p:txBody>
          <a:bodyPr/>
          <a:lstStyle/>
          <a:p>
            <a:r>
              <a:rPr lang="ru-RU" dirty="0"/>
              <a:t>Полуторагодовалый гражданин имеет право посещать ясли.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 полутора лет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2910" y="5000636"/>
            <a:ext cx="7772400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6a00d83451bde169e200e54f4419298833-800w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714620"/>
            <a:ext cx="7929618" cy="382943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00105"/>
          </a:xfrm>
        </p:spPr>
        <p:txBody>
          <a:bodyPr>
            <a:normAutofit/>
          </a:bodyPr>
          <a:lstStyle/>
          <a:p>
            <a:r>
              <a:rPr lang="ru-RU" dirty="0"/>
              <a:t>Трехлетний гражданин вправе посещать детский сад.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 трех лет</a:t>
            </a:r>
          </a:p>
        </p:txBody>
      </p:sp>
      <p:pic>
        <p:nvPicPr>
          <p:cNvPr id="7" name="Рисунок 6" descr="1280770561_d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5" y="2643182"/>
            <a:ext cx="8429685" cy="400052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928670"/>
            <a:ext cx="3786214" cy="578647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Шестилетний гражданин вправе</a:t>
            </a:r>
            <a:r>
              <a:rPr lang="en-US" dirty="0"/>
              <a:t>:</a:t>
            </a:r>
            <a:r>
              <a:rPr lang="ru-RU" dirty="0"/>
              <a:t> посещать школу (с 6 лет и 6 месяцев, в исключительных случаях и в более раннем возрасте)</a:t>
            </a:r>
          </a:p>
          <a:p>
            <a:r>
              <a:rPr lang="ru-RU" dirty="0"/>
              <a:t>Вправе самостоятельно заключать мелкие бытовые сделки</a:t>
            </a:r>
            <a:r>
              <a:rPr lang="en-US" dirty="0"/>
              <a:t>: </a:t>
            </a:r>
            <a:r>
              <a:rPr lang="ru-RU" dirty="0"/>
              <a:t>сделки по распоряжению средствами, предоставленные законным представителем или с согласия его.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r>
              <a:rPr lang="ru-RU" dirty="0"/>
              <a:t>С шести лет</a:t>
            </a:r>
          </a:p>
        </p:txBody>
      </p:sp>
      <p:pic>
        <p:nvPicPr>
          <p:cNvPr id="7" name="Рисунок 6" descr="_MG_51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5000660" cy="2357454"/>
          </a:xfrm>
          <a:prstGeom prst="rect">
            <a:avLst/>
          </a:prstGeom>
        </p:spPr>
      </p:pic>
      <p:pic>
        <p:nvPicPr>
          <p:cNvPr id="9" name="Рисунок 8" descr="_MG_53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357562"/>
            <a:ext cx="5000660" cy="311639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3786214" cy="5500726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/>
              <a:t>Дает согласие на изменение своего имени и фамилии.</a:t>
            </a:r>
          </a:p>
          <a:p>
            <a:r>
              <a:rPr lang="ru-RU" sz="2800" dirty="0"/>
              <a:t>Дает согласие на усыновление или передачу в приемную семью.</a:t>
            </a:r>
          </a:p>
          <a:p>
            <a:r>
              <a:rPr lang="ru-RU" sz="2800" dirty="0"/>
              <a:t>Выражает свое мнение о том, с кем из родителей, после расторжения брака, он хотел бы проживать.</a:t>
            </a:r>
          </a:p>
          <a:p>
            <a:r>
              <a:rPr lang="ru-RU" sz="2800" dirty="0"/>
              <a:t>Вправе быть выслушанным в ходе любого судебного или административного разбирательства.</a:t>
            </a:r>
          </a:p>
          <a:p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 десяти лет</a:t>
            </a:r>
          </a:p>
        </p:txBody>
      </p:sp>
      <p:pic>
        <p:nvPicPr>
          <p:cNvPr id="4" name="Рисунок 3" descr="txtyy_qApf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1214422"/>
            <a:ext cx="4500594" cy="542928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413</TotalTime>
  <Words>1595</Words>
  <Application>Microsoft Office PowerPoint</Application>
  <PresentationFormat>Экран (4:3)</PresentationFormat>
  <Paragraphs>148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Calibri</vt:lpstr>
      <vt:lpstr>Constantia</vt:lpstr>
      <vt:lpstr>Wingdings 2</vt:lpstr>
      <vt:lpstr>Бумажная</vt:lpstr>
      <vt:lpstr>Проектная работа по теме “Права и обязанности  несовершеннолетних”</vt:lpstr>
      <vt:lpstr>Цели</vt:lpstr>
      <vt:lpstr>Задачи</vt:lpstr>
      <vt:lpstr>Российские и международные документы о правах ребенка </vt:lpstr>
      <vt:lpstr>С рождения</vt:lpstr>
      <vt:lpstr>С полутора лет</vt:lpstr>
      <vt:lpstr>С трех лет</vt:lpstr>
      <vt:lpstr>С шести лет</vt:lpstr>
      <vt:lpstr>С десяти лет</vt:lpstr>
      <vt:lpstr>С четырнадцати лет</vt:lpstr>
      <vt:lpstr>С пятнадцати лет</vt:lpstr>
      <vt:lpstr>С шестнадцати лет</vt:lpstr>
      <vt:lpstr>С семнадцати лет</vt:lpstr>
      <vt:lpstr>С восемнадцати лет</vt:lpstr>
      <vt:lpstr>Презентация PowerPoint</vt:lpstr>
      <vt:lpstr>Права учащихся</vt:lpstr>
      <vt:lpstr>Обязанности подростков</vt:lpstr>
      <vt:lpstr>Трудовое право </vt:lpstr>
      <vt:lpstr>Трудовое право</vt:lpstr>
      <vt:lpstr>Трудовое право</vt:lpstr>
      <vt:lpstr>Гражданский кодекс</vt:lpstr>
      <vt:lpstr>Уголовный кодекс</vt:lpstr>
      <vt:lpstr> Уголовный кодекс</vt:lpstr>
      <vt:lpstr>Виды наказаний </vt:lpstr>
      <vt:lpstr>Презентация PowerPoint</vt:lpstr>
      <vt:lpstr>Спасибо за внимание</vt:lpstr>
      <vt:lpstr>Список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44</cp:revision>
  <dcterms:created xsi:type="dcterms:W3CDTF">2013-03-04T16:08:36Z</dcterms:created>
  <dcterms:modified xsi:type="dcterms:W3CDTF">2023-12-11T10:00:12Z</dcterms:modified>
</cp:coreProperties>
</file>