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68" r:id="rId4"/>
    <p:sldId id="257" r:id="rId5"/>
    <p:sldId id="269" r:id="rId6"/>
    <p:sldId id="258" r:id="rId7"/>
    <p:sldId id="259" r:id="rId8"/>
    <p:sldId id="262" r:id="rId9"/>
    <p:sldId id="263" r:id="rId10"/>
    <p:sldId id="267" r:id="rId11"/>
    <p:sldId id="271" r:id="rId12"/>
    <p:sldId id="272" r:id="rId13"/>
    <p:sldId id="27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7%D0%B5%D1%80%D0%BD%D0%BE%D0%B1%D1%8B%D0%BB%D1%8C%D1%81%D0%BA%D0%B0%D1%8F_%D0%90%D0%AD%D0%A1" TargetMode="External"/><Relationship Id="rId3" Type="http://schemas.openxmlformats.org/officeDocument/2006/relationships/hyperlink" Target="https://ru.wikipedia.org/wiki/%D0%9F%D0%BE%D0%BA%D0%B8%D0%BD%D1%83%D1%82%D1%8B%D0%B9_%D0%B3%D0%BE%D1%80%D0%BE%D0%B4" TargetMode="External"/><Relationship Id="rId7" Type="http://schemas.openxmlformats.org/officeDocument/2006/relationships/hyperlink" Target="https://ru.wikipedia.org/wiki/%D0%9F%D1%80%D0%B8%D0%BF%D1%8F%D1%82%D1%8C_(%D1%80%D0%B5%D0%BA%D0%B0)" TargetMode="External"/><Relationship Id="rId12" Type="http://schemas.openxmlformats.org/officeDocument/2006/relationships/hyperlink" Target="https://ru.wikipedia.org/wiki/%D0%A0%D0%B0%D0%B4%D0%B8%D0%B0%D1%86%D0%B8%D0%BE%D0%BD%D0%BD%D1%8B%D0%B9_%D1%84%D0%BE%D0%BD" TargetMode="External"/><Relationship Id="rId2" Type="http://schemas.openxmlformats.org/officeDocument/2006/relationships/hyperlink" Target="https://ru.wikipedia.org/wiki/%D0%A3%D0%BA%D1%80%D0%B0%D0%B8%D0%BD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7%D0%B5%D1%80%D0%BD%D0%BE%D0%B1%D1%8B%D0%BB%D1%8C%D1%81%D0%BA%D0%B0%D1%8F_%D0%B7%D0%BE%D0%BD%D0%B0_%D0%BE%D1%82%D1%87%D1%83%D0%B6%D0%B4%D0%B5%D0%BD%D0%B8%D1%8F" TargetMode="External"/><Relationship Id="rId11" Type="http://schemas.openxmlformats.org/officeDocument/2006/relationships/hyperlink" Target="https://ru.wikipedia.org/wiki/%D0%90%D0%B2%D0%B0%D1%80%D0%B8%D1%8F_%D0%BD%D0%B0_%D0%A7%D0%B5%D1%80%D0%BD%D0%BE%D0%B1%D1%8B%D0%BB%D1%8C%D1%81%D0%BA%D0%BE%D0%B9_%D0%90%D0%AD%D0%A1" TargetMode="External"/><Relationship Id="rId5" Type="http://schemas.openxmlformats.org/officeDocument/2006/relationships/hyperlink" Target="https://ru.wikipedia.org/wiki/%D0%A3%D0%BA%D1%80%D0%B0%D0%B8%D0%BD%D0%B0" TargetMode="External"/><Relationship Id="rId10" Type="http://schemas.openxmlformats.org/officeDocument/2006/relationships/hyperlink" Target="https://ru.wikipedia.org/wiki/%D0%9A%D0%B8%D0%B5%D0%B2" TargetMode="External"/><Relationship Id="rId4" Type="http://schemas.openxmlformats.org/officeDocument/2006/relationships/hyperlink" Target="https://ru.wikipedia.org/wiki/%D0%9A%D0%B8%D0%B5%D0%B2%D1%81%D0%BA%D0%B0%D1%8F_%D0%BE%D0%B1%D0%BB%D0%B0%D1%81%D1%82%D1%8C" TargetMode="External"/><Relationship Id="rId9" Type="http://schemas.openxmlformats.org/officeDocument/2006/relationships/hyperlink" Target="https://ru.wikipedia.org/wiki/%D0%91%D0%B5%D0%BB%D0%BE%D1%80%D1%83%D1%81%D1%81%D0%BA%D0%BE-%D1%83%D0%BA%D1%80%D0%B0%D0%B8%D0%BD%D1%81%D0%BA%D0%B0%D1%8F_%D0%B3%D1%80%D0%B0%D0%BD%D0%B8%D1%86%D0%B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0A839B-2C33-46CF-8725-86620B2C87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 научно-исследовательскую конференцию по теме</a:t>
            </a:r>
            <a:r>
              <a:rPr lang="en-US" dirty="0"/>
              <a:t>:”</a:t>
            </a:r>
            <a:r>
              <a:rPr lang="ru-RU" dirty="0"/>
              <a:t>чернобыль</a:t>
            </a:r>
            <a:r>
              <a:rPr lang="en-US" dirty="0"/>
              <a:t>”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9B0489C-2F7B-4C14-8734-699BD8F530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ru-RU" dirty="0"/>
              <a:t>Подготовил ученик шестого класса Асанов Сергей</a:t>
            </a:r>
          </a:p>
          <a:p>
            <a:pPr lvl="1"/>
            <a:r>
              <a:rPr lang="ru-RU" dirty="0"/>
              <a:t>Руководитель :</a:t>
            </a:r>
            <a:r>
              <a:rPr lang="ru-RU" dirty="0" err="1"/>
              <a:t>Мингазова</a:t>
            </a:r>
            <a:r>
              <a:rPr lang="ru-RU" dirty="0"/>
              <a:t> Наталья Николаевна </a:t>
            </a:r>
          </a:p>
          <a:p>
            <a:pPr lvl="1"/>
            <a:endParaRPr lang="ru-RU" dirty="0"/>
          </a:p>
          <a:p>
            <a:pPr lvl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182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9930E-81F1-456D-A007-A2A050AC6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Сколько людей погибло в катастрофе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FE9C73-075A-40CA-AEBC-FB4F1BDA6D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Сложно оценить, но конечная смертность от чернобыльской аварии может составлять от 4000 до 90 000 человек.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355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069B96-D651-4EA0-922C-CBF0E3B56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мутации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A17F35-C556-46AD-8052-D93400E1F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Дети родителей-чернобыльцев получали мутаций не больше обычного – но только если ребёнок был зачат уже вне досягаемости чернобыльского излучения</a:t>
            </a:r>
            <a:r>
              <a:rPr lang="ru-RU" dirty="0"/>
              <a:t>. Радиоактивное излучение повреждает ДНК, и клетка не всегда может эти повреждения исправить</a:t>
            </a:r>
          </a:p>
        </p:txBody>
      </p:sp>
    </p:spTree>
    <p:extLst>
      <p:ext uri="{BB962C8B-B14F-4D97-AF65-F5344CB8AC3E}">
        <p14:creationId xmlns:p14="http://schemas.microsoft.com/office/powerpoint/2010/main" val="3213277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5804FD-CFEB-4FA7-B90A-BEEDCE08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Как предотвратить аварии на АЭС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90CA2A-1B2C-482B-863A-B2DF1245C1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fontAlgn="base"/>
            <a:r>
              <a:rPr lang="ru-RU" dirty="0"/>
              <a:t>Ответ на этот ключевой вопрос дальнейшего развития атомной энергетики искали участники круглого стола: «Чернобыль и Фукусима-</a:t>
            </a:r>
            <a:r>
              <a:rPr lang="ru-RU" dirty="0" err="1"/>
              <a:t>Даичи</a:t>
            </a:r>
            <a:r>
              <a:rPr lang="ru-RU" dirty="0"/>
              <a:t>: влияние на развитие мировой ядерной энергетики». Мероприятие, организованное «Украинским ядерным форумом», состоялось накануне памяти погибших в результате аварии на 4 блоке Чернобыльской АЭС. К обсуждению были приглашены специалисты ядерной отрасли, эксперты и представители общественности.</a:t>
            </a:r>
          </a:p>
          <a:p>
            <a:pPr fontAlgn="base"/>
            <a:r>
              <a:rPr lang="ru-RU" dirty="0"/>
              <a:t>Участники круглого стола анализировали опыт преодоления последствий двух масштабных аварий в атомной промышленности — на Чернобыльской АЭС (1986) и АЭС Фукусима-</a:t>
            </a:r>
            <a:r>
              <a:rPr lang="ru-RU" dirty="0" err="1"/>
              <a:t>Даичи</a:t>
            </a:r>
            <a:r>
              <a:rPr lang="ru-RU" dirty="0"/>
              <a:t> (2011), делились мнениями о необходимых шагах для предупреждения подобных трагедий в будущем, а также рекомендациями по повышению ядерной и радиационной безопасности.</a:t>
            </a:r>
          </a:p>
          <a:p>
            <a:pPr fontAlgn="base"/>
            <a:r>
              <a:rPr lang="ru-RU" dirty="0"/>
              <a:t>В выступлениях была отмечена необходимость проведения периодической переоценки безопасности атомных электростанций, что является ключевым элементом культуры безопасности. Эксперты также подчеркнули особую роль в этом процессе независимого и сильного регулирующего органа, который для эффективного выполнения своих задач должен иметь соответствующие юридические и финансовые возможности.</a:t>
            </a:r>
          </a:p>
          <a:p>
            <a:pPr fontAlgn="base"/>
            <a:r>
              <a:rPr lang="ru-RU" dirty="0"/>
              <a:t>Николай Штейнберг, модератор круглого стола, отметил, что переоценку следует сосредоточить на тех событиях и условиях, которые атомная электростанция должна выдержать без значительных радиоактивных выбросов, с возможностью восстановления производства энергии. А также учесть события и условия, которые могут привести к более серьезным повреждениям АЭС, но которые она должна выдержать без необходимости проведения значительных противоаварийных мероприятий за пределами площадки (например, эвакуации населения).</a:t>
            </a:r>
          </a:p>
          <a:p>
            <a:pPr fontAlgn="base"/>
            <a:r>
              <a:rPr lang="ru-RU" dirty="0"/>
              <a:t>В ходе дискуссии участники круглого стола особо подчеркнули важность повышения эффективности глубокоэшелонированной защиты атомных станций, которая предусматривает применение системы физических барьеров на пути распространения ионизирующего излучения и радиоактивных веществ в окружающую среду. Надлежащая и устойчивая работа каждого из барьеров обеспечивает надежное и безопасное оперирование атомными электростанциями.</a:t>
            </a:r>
          </a:p>
          <a:p>
            <a:pPr fontAlgn="base"/>
            <a:r>
              <a:rPr lang="ru-RU" dirty="0"/>
              <a:t>Подытоживая обсуждение, участники круглого стола отметили, что для безопасной эксплуатации АЭС и предотвращения аварий регулирующий орган и эксплуатирующая организация должны обеспечить надлежащий уровень ядерной и радиационной безопасности, при этом максимально имплементировать опыт, полученный в ходе преодоления последствий произошедших аварий.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52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1902B3-C2CB-4F33-81A1-CFA6633D2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Список литературы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8AB59F-BE97-4F14-AA3F-818225BE5E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1. Антонов В.П. Уроки Чернобыля: радиация, жизнь, здоровье.-К.: О-</a:t>
            </a:r>
            <a:r>
              <a:rPr lang="ru-RU" dirty="0" err="1"/>
              <a:t>во«Знание</a:t>
            </a:r>
            <a:r>
              <a:rPr lang="ru-RU" dirty="0"/>
              <a:t>» УССР, 1989. - 112 с.</a:t>
            </a:r>
          </a:p>
          <a:p>
            <a:r>
              <a:rPr lang="ru-RU" dirty="0"/>
              <a:t>2. Возняк В.Я. и др. Чернобыль: события и уроки. Вопросы и ответы/</a:t>
            </a:r>
            <a:r>
              <a:rPr lang="ru-RU" dirty="0" err="1"/>
              <a:t>ВознякВ.Я</a:t>
            </a:r>
            <a:r>
              <a:rPr lang="ru-RU" dirty="0"/>
              <a:t>., Коваленко А.П., Троицкий </a:t>
            </a:r>
            <a:r>
              <a:rPr lang="ru-RU" dirty="0" err="1"/>
              <a:t>С.Н.-М.:Политиздат</a:t>
            </a:r>
            <a:r>
              <a:rPr lang="ru-RU" dirty="0"/>
              <a:t>, 1989. - 278 </a:t>
            </a:r>
            <a:r>
              <a:rPr lang="ru-RU" dirty="0" err="1"/>
              <a:t>с.:ил</a:t>
            </a:r>
            <a:r>
              <a:rPr lang="ru-RU" dirty="0"/>
              <a:t>.</a:t>
            </a:r>
          </a:p>
          <a:p>
            <a:r>
              <a:rPr lang="ru-RU" dirty="0"/>
              <a:t>3. Григорьев </a:t>
            </a:r>
            <a:r>
              <a:rPr lang="ru-RU" dirty="0" err="1"/>
              <a:t>Ал.А</a:t>
            </a:r>
            <a:r>
              <a:rPr lang="ru-RU" dirty="0"/>
              <a:t>. Экологические уроки прошлого и современности.- Л.:Наука,1991. - 252 с.</a:t>
            </a:r>
          </a:p>
          <a:p>
            <a:r>
              <a:rPr lang="ru-RU" dirty="0"/>
              <a:t>4. </a:t>
            </a:r>
            <a:r>
              <a:rPr lang="ru-RU" dirty="0" err="1"/>
              <a:t>Лупадин</a:t>
            </a:r>
            <a:r>
              <a:rPr lang="ru-RU" dirty="0"/>
              <a:t> В.М. Чернобыль: оправдались ли прогнозы? - Природа, 1992, №9, с22-24.</a:t>
            </a:r>
          </a:p>
          <a:p>
            <a:r>
              <a:rPr lang="ru-RU" dirty="0"/>
              <a:t>5. Климов А.Н. Ядерная физика и ядерные реакторы: Учебник для вузов. 2-е изд., </a:t>
            </a:r>
            <a:r>
              <a:rPr lang="ru-RU" dirty="0" err="1"/>
              <a:t>перераб</a:t>
            </a:r>
            <a:r>
              <a:rPr lang="ru-RU" dirty="0"/>
              <a:t>. и доп. - </a:t>
            </a:r>
            <a:r>
              <a:rPr lang="ru-RU" dirty="0" err="1"/>
              <a:t>М.:Энергоатомиздат</a:t>
            </a:r>
            <a:r>
              <a:rPr lang="ru-RU" dirty="0"/>
              <a:t>, 1985. 352 с., ил.</a:t>
            </a:r>
          </a:p>
          <a:p>
            <a:r>
              <a:rPr lang="ru-RU" dirty="0"/>
              <a:t>6. Куликов И.В. Молчанова И.В. Караваева Е.Н. Радиоэкология почв растительных покровов. - Свердловск: Ан СССР, 1990. - с.187.</a:t>
            </a:r>
          </a:p>
          <a:p>
            <a:r>
              <a:rPr lang="ru-RU" dirty="0"/>
              <a:t>7. </a:t>
            </a:r>
            <a:r>
              <a:rPr lang="ru-RU" dirty="0" err="1"/>
              <a:t>Кулландер</a:t>
            </a:r>
            <a:r>
              <a:rPr lang="ru-RU" dirty="0"/>
              <a:t> С., </a:t>
            </a:r>
            <a:r>
              <a:rPr lang="ru-RU" dirty="0" err="1"/>
              <a:t>Ларссон</a:t>
            </a:r>
            <a:r>
              <a:rPr lang="ru-RU" dirty="0"/>
              <a:t> Б. Жизнь после Чернобыля. Взгляд из Швеции: Пер. со </a:t>
            </a:r>
            <a:r>
              <a:rPr lang="ru-RU" dirty="0" err="1"/>
              <a:t>шв</a:t>
            </a:r>
            <a:r>
              <a:rPr lang="ru-RU" dirty="0"/>
              <a:t>. - </a:t>
            </a:r>
            <a:r>
              <a:rPr lang="ru-RU" dirty="0" err="1"/>
              <a:t>М.:Энергоатомиздат</a:t>
            </a:r>
            <a:r>
              <a:rPr lang="ru-RU" dirty="0"/>
              <a:t>, 1991. -48 </a:t>
            </a:r>
            <a:r>
              <a:rPr lang="ru-RU" dirty="0" err="1"/>
              <a:t>с.:ил</a:t>
            </a:r>
            <a:r>
              <a:rPr lang="ru-RU" dirty="0"/>
              <a:t>.</a:t>
            </a:r>
          </a:p>
          <a:p>
            <a:r>
              <a:rPr lang="ru-RU" dirty="0"/>
              <a:t>8. Ядерная энергетика, человек и окружающая среда. </a:t>
            </a:r>
            <a:r>
              <a:rPr lang="ru-RU" dirty="0" err="1"/>
              <a:t>Н.С.Бабаев</a:t>
            </a:r>
            <a:r>
              <a:rPr lang="ru-RU" dirty="0"/>
              <a:t> и др.; Под ред. Акад. </a:t>
            </a:r>
            <a:r>
              <a:rPr lang="ru-RU" dirty="0" err="1"/>
              <a:t>А.П.Александрова</a:t>
            </a:r>
            <a:r>
              <a:rPr lang="ru-RU" dirty="0"/>
              <a:t>. 2-е изд., </a:t>
            </a:r>
            <a:r>
              <a:rPr lang="ru-RU" dirty="0" err="1"/>
              <a:t>перераб</a:t>
            </a:r>
            <a:r>
              <a:rPr lang="ru-RU" dirty="0"/>
              <a:t>. и доп. -</a:t>
            </a:r>
            <a:r>
              <a:rPr lang="ru-RU" dirty="0" err="1"/>
              <a:t>М.:Энергоатомиздат</a:t>
            </a:r>
            <a:r>
              <a:rPr lang="ru-RU" dirty="0"/>
              <a:t>, 1984. 312 с.</a:t>
            </a:r>
          </a:p>
          <a:p>
            <a:r>
              <a:rPr lang="ru-RU" dirty="0"/>
              <a:t>9. М.И. </a:t>
            </a:r>
            <a:r>
              <a:rPr lang="ru-RU" dirty="0" err="1"/>
              <a:t>Будыко</a:t>
            </a:r>
            <a:r>
              <a:rPr lang="ru-RU" dirty="0"/>
              <a:t>. «Современные проблемы экологии» М.:1994г. 307с.</a:t>
            </a:r>
          </a:p>
          <a:p>
            <a:r>
              <a:rPr lang="ru-RU" dirty="0"/>
              <a:t>10. А.П. Акимова. «Экология» М.:2001г.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4482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2DD25-43D1-408B-BBE2-FB90BC601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FCE538-CB4D-49FB-BCCD-D25DE9A25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Изучить историю Чернобыльской аварии на АЭС в городе Припять.</a:t>
            </a:r>
          </a:p>
          <a:p>
            <a:r>
              <a:rPr lang="ru-RU" dirty="0"/>
              <a:t>Ознакомить обучающихся нашей школы с данной информацией</a:t>
            </a:r>
          </a:p>
          <a:p>
            <a:r>
              <a:rPr lang="ru-RU" dirty="0"/>
              <a:t>Изучить методы предотвращения данных аварий</a:t>
            </a:r>
          </a:p>
        </p:txBody>
      </p:sp>
    </p:spTree>
    <p:extLst>
      <p:ext uri="{BB962C8B-B14F-4D97-AF65-F5344CB8AC3E}">
        <p14:creationId xmlns:p14="http://schemas.microsoft.com/office/powerpoint/2010/main" val="793980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F54A47-EDDF-431A-9AA3-A8C72686C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авария в 1991 году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5F71AA-6386-4413-A2EA-5F6FDC4194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11 октября 1991 года. Авария на Чернобыльской АЭС⁠⁠</a:t>
            </a:r>
          </a:p>
          <a:p>
            <a:r>
              <a:rPr lang="ru-RU" i="1" dirty="0"/>
              <a:t>Не спешите поправлять меня, и рассказывать про 86-й год. Про аварию в 91-м, действительно, мало известно.</a:t>
            </a:r>
            <a:endParaRPr lang="ru-RU" dirty="0"/>
          </a:p>
          <a:p>
            <a:r>
              <a:rPr lang="ru-RU" dirty="0"/>
              <a:t>11 октября 1991 года при снижении оборотов турбогенератора № 4 второго энергоблока для последующего его останова и вывода в ремонт сепаратора-пароперегревателя СПП-44 произошла авария по не зависящим от реакторной установки причинам.</a:t>
            </a:r>
          </a:p>
          <a:p>
            <a:r>
              <a:rPr lang="ru-RU" dirty="0"/>
              <a:t>В 20:10 по киевскому времени из-за повреждения изоляции кабельного монтажа несанкционированно было подано номинальное напряжение сети на практически остановленный генератор, который был переведён в непроектный «двигательный» режим. В результате значительной вибрации произошло разуплотнение подшипников и системы уплотнения генератора, выброс с последующим воспламенением водорода и масла в районе подшипников генератора. Реактор энергоблока № 2 был заглушён.</a:t>
            </a:r>
          </a:p>
          <a:p>
            <a:r>
              <a:rPr lang="ru-RU" dirty="0"/>
              <a:t>В машинном зале возник пожар, произошло обрушение кровли машинного зала, что повлекло за собой повреждения оборудования, участвовавшего в обеспечении безопасности и в расхолаживании реактора. Пожар на турбогенераторе № 4 был ликвидирован к 02:20 12 октября силами караула пожарной охраны ЧАЭС.</a:t>
            </a:r>
          </a:p>
          <a:p>
            <a:r>
              <a:rPr lang="ru-RU" dirty="0"/>
              <a:t>В результате аварии был повреждён турбогенератор № 4 и возбудитель генератора, выгорело 180 т турбинного масла и 500 м³ водорода, произошло обрушение 2448 м² кровли </a:t>
            </a:r>
            <a:r>
              <a:rPr lang="ru-RU" dirty="0" err="1"/>
              <a:t>машзала</a:t>
            </a:r>
            <a:r>
              <a:rPr lang="ru-RU" dirty="0"/>
              <a:t> (из 20 502 м²), вес обрушенных конструкций превышает 100 т. Выброс радиоактивных аэрозолей, образовавшихся при горении элементов кровли со следами загрязнения от аварии 1986 года, через проём разрушений кровли машинного зала составил 3,6×10 Ки. Общий выброс во время данного нарушения в работе составил 1,4×10 Ки (в пределах допустимого суточного выброса в атмосферу 1,5×10 Ки).</a:t>
            </a:r>
          </a:p>
          <a:p>
            <a:r>
              <a:rPr lang="ru-RU" dirty="0"/>
              <a:t>Облучения персонала сверх установленных контрольных уровней не было. 63 участника ликвидации пожара из числа эксплуатационного персонала и пожарных получили дозы от 0,02 до 0,17 Бэр (</a:t>
            </a:r>
            <a:r>
              <a:rPr lang="ru-RU" dirty="0" err="1"/>
              <a:t>сЗв</a:t>
            </a:r>
            <a:r>
              <a:rPr lang="ru-RU" dirty="0"/>
              <a:t>), что не превышает двухнедельных доз. Облучения населения не произошло, статистически значимого увеличения концентрации аэрозолей в приземном слое атмосферы в 30-км зоне не зафиксировано.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438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A0F4D0-4D7B-4201-916F-89657A29A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2811" y="639315"/>
            <a:ext cx="8610600" cy="1293028"/>
          </a:xfrm>
        </p:spPr>
        <p:txBody>
          <a:bodyPr/>
          <a:lstStyle/>
          <a:p>
            <a:pPr algn="ctr"/>
            <a:r>
              <a:rPr lang="ru-RU" dirty="0"/>
              <a:t> что случилось в чернобыле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878B87-2BBF-490C-A7DD-372EF61D0E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26 апреля 1986 г. случилась одна из самых страшных аварий в истории атомной энергетики, немало способствовавшая развалу СССР. Не даром многие авторы фильмов и фантастических книг связывают уход от аварии причиной сохранения СССР. Это недоказуемо, но сама авария до сих пор вызывает массу интереса.</a:t>
            </a:r>
          </a:p>
        </p:txBody>
      </p:sp>
    </p:spTree>
    <p:extLst>
      <p:ext uri="{BB962C8B-B14F-4D97-AF65-F5344CB8AC3E}">
        <p14:creationId xmlns:p14="http://schemas.microsoft.com/office/powerpoint/2010/main" val="2808773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C44FD8-80C2-493E-935B-A53ECFEC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Куда делась техника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66C663-F253-4022-9A13-8BF81D740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2020 году пропала техника и говорят что Украина применила их для военных действий.</a:t>
            </a:r>
          </a:p>
        </p:txBody>
      </p:sp>
    </p:spTree>
    <p:extLst>
      <p:ext uri="{BB962C8B-B14F-4D97-AF65-F5344CB8AC3E}">
        <p14:creationId xmlns:p14="http://schemas.microsoft.com/office/powerpoint/2010/main" val="756462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DE3A5-59B4-4FC3-9EE8-123AF5623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Из-за чего случилась </a:t>
            </a:r>
            <a:r>
              <a:rPr lang="ru-RU" dirty="0" err="1"/>
              <a:t>авариия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1A83D7-E047-4F5C-9861-0C8F79DEBD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fontAlgn="base"/>
            <a:r>
              <a:rPr lang="ru-RU" dirty="0"/>
              <a:t>В 1986 году 26 апреля был запланирован ночной эксперимент турбогенератора под номером 8. Анатолий Дятлов – заместитель главного инженера, на момент взрыва и перед ним, стоял за пультом управление мощности генераторов. Он руководил младшими по должностям специалистами, заставляя их снижать мощность 4 энергоблока. На любые их сопротивления и неподчинения – угрожал увольнением с работы, что было недопустимо в те года. Эксперимент на </a:t>
            </a:r>
            <a:r>
              <a:rPr lang="ru-RU" dirty="0" err="1"/>
              <a:t>чаэс</a:t>
            </a:r>
            <a:r>
              <a:rPr lang="ru-RU" dirty="0"/>
              <a:t> закончился взрывом 4 реактора, который произошел в 01.23.47 часов субботней ночи. Взрыв полностью уничтожил реактор. Здание, которое управляло процессом мощности, было частично разрушено из-за ударной волны. В ближайшие минуты на крышах начались пожары, а постройки извергали различные утечки газов, воды, электричества. Были повреждены электропровода и системы. Уже через 1-2 часа Припять засеяло черным снегом, которому очень удивлялись и, даже, радовались люди. Они не знали, что их ожидало впереди.</a:t>
            </a:r>
          </a:p>
          <a:p>
            <a:pPr fontAlgn="base"/>
            <a:r>
              <a:rPr lang="ru-RU" dirty="0"/>
              <a:t>Данная катастрофа имеет далеко не самую простую и честную историю, которую мы привыкли слышать. Долгие годы после происшествия, значимые факты будут активно скрываться властями страны. Придет время, когда правда всплывет в один момент. Неизвестные факты, будут поражать, и ужасать нас от действий инженеров, экспериментаторов и правительства.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0143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125F61-3ACD-4A20-9C14-69C85616F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Город </a:t>
            </a:r>
            <a:r>
              <a:rPr lang="ru-RU" dirty="0" err="1"/>
              <a:t>припять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F49742-F352-49A4-BBE9-289B2E816E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/>
              <a:t>При́пять</a:t>
            </a:r>
            <a:r>
              <a:rPr lang="ru-RU" dirty="0"/>
              <a:t> (</a:t>
            </a:r>
            <a:r>
              <a:rPr lang="ru-RU" dirty="0">
                <a:hlinkClick r:id="rId2" tooltip="Украинский язык"/>
              </a:rPr>
              <a:t>укр.</a:t>
            </a:r>
            <a:r>
              <a:rPr lang="ru-RU" dirty="0"/>
              <a:t> </a:t>
            </a:r>
            <a:r>
              <a:rPr lang="ru-RU" i="1" dirty="0" err="1"/>
              <a:t>Прип’ять</a:t>
            </a:r>
            <a:r>
              <a:rPr lang="ru-RU" dirty="0"/>
              <a:t>) — </a:t>
            </a:r>
            <a:r>
              <a:rPr lang="ru-RU" dirty="0">
                <a:hlinkClick r:id="rId3" tooltip="Покинутый город"/>
              </a:rPr>
              <a:t>покинутый город</a:t>
            </a:r>
            <a:r>
              <a:rPr lang="ru-RU" dirty="0"/>
              <a:t> в </a:t>
            </a:r>
            <a:r>
              <a:rPr lang="ru-RU" dirty="0">
                <a:hlinkClick r:id="rId4" tooltip="Киевская область"/>
              </a:rPr>
              <a:t>Киевской области</a:t>
            </a:r>
            <a:r>
              <a:rPr lang="ru-RU" dirty="0"/>
              <a:t> </a:t>
            </a:r>
            <a:r>
              <a:rPr lang="ru-RU" dirty="0">
                <a:hlinkClick r:id="rId5" tooltip="Украина"/>
              </a:rPr>
              <a:t>Украины</a:t>
            </a:r>
            <a:r>
              <a:rPr lang="ru-RU" dirty="0"/>
              <a:t>, расположенный в </a:t>
            </a:r>
            <a:r>
              <a:rPr lang="ru-RU" dirty="0">
                <a:hlinkClick r:id="rId6" tooltip="Чернобыльская зона отчуждения"/>
              </a:rPr>
              <a:t>Чернобыльской зоне отчуждения</a:t>
            </a:r>
            <a:r>
              <a:rPr lang="ru-RU" dirty="0"/>
              <a:t>.</a:t>
            </a:r>
          </a:p>
          <a:p>
            <a:r>
              <a:rPr lang="ru-RU" dirty="0"/>
              <a:t>Город расположен на берегу реки </a:t>
            </a:r>
            <a:r>
              <a:rPr lang="ru-RU" dirty="0">
                <a:hlinkClick r:id="rId7" tooltip="Припять (река)"/>
              </a:rPr>
              <a:t>Припять</a:t>
            </a:r>
            <a:r>
              <a:rPr lang="ru-RU" dirty="0"/>
              <a:t> в 3 км от </a:t>
            </a:r>
            <a:r>
              <a:rPr lang="ru-RU" dirty="0">
                <a:hlinkClick r:id="rId8" tooltip="Чернобыльская АЭС"/>
              </a:rPr>
              <a:t>Чернобыльской АЭС</a:t>
            </a:r>
            <a:r>
              <a:rPr lang="ru-RU" dirty="0"/>
              <a:t>, неподалёку от </a:t>
            </a:r>
            <a:r>
              <a:rPr lang="ru-RU" dirty="0">
                <a:hlinkClick r:id="rId9" tooltip="Белорусско-украинская граница"/>
              </a:rPr>
              <a:t>границы с Белоруссией</a:t>
            </a:r>
            <a:r>
              <a:rPr lang="ru-RU" dirty="0"/>
              <a:t>. Расстояние до </a:t>
            </a:r>
            <a:r>
              <a:rPr lang="ru-RU" dirty="0">
                <a:hlinkClick r:id="rId10" tooltip="Киев"/>
              </a:rPr>
              <a:t>Киева</a:t>
            </a:r>
            <a:r>
              <a:rPr lang="ru-RU" dirty="0"/>
              <a:t> 111 км.</a:t>
            </a:r>
          </a:p>
          <a:p>
            <a:r>
              <a:rPr lang="ru-RU" dirty="0"/>
              <a:t>До </a:t>
            </a:r>
            <a:r>
              <a:rPr lang="ru-RU" dirty="0">
                <a:hlinkClick r:id="rId11" tooltip="Авария на Чернобыльской АЭС"/>
              </a:rPr>
              <a:t>аварии на Чернобыльской АЭС</a:t>
            </a:r>
            <a:r>
              <a:rPr lang="ru-RU" dirty="0"/>
              <a:t> в городе проживало 47 500 человек, ныне постоянное население отсутствует в связи с высоким уровнем </a:t>
            </a:r>
            <a:r>
              <a:rPr lang="ru-RU" dirty="0">
                <a:hlinkClick r:id="rId12" tooltip="Радиационный фон"/>
              </a:rPr>
              <a:t>радиации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2494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4792126-6F9B-4BF5-8F8D-83C5751B5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05638">
            <a:off x="527661" y="954239"/>
            <a:ext cx="4929885" cy="33807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EC63B0-8C33-4E96-ACB9-8F1FEFD372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76400">
            <a:off x="6038686" y="1646433"/>
            <a:ext cx="5611035" cy="356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35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0273BF1-6445-40DE-8F2D-22F2888A3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75282">
            <a:off x="5407663" y="212565"/>
            <a:ext cx="6649929" cy="433272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E7D3CE-AD30-4291-B880-E59BCCAE6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479">
            <a:off x="137482" y="1232284"/>
            <a:ext cx="4799988" cy="367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558130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205</TotalTime>
  <Words>1413</Words>
  <Application>Microsoft Office PowerPoint</Application>
  <PresentationFormat>Широкоэкранный</PresentationFormat>
  <Paragraphs>48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Century Gothic</vt:lpstr>
      <vt:lpstr>След самолета</vt:lpstr>
      <vt:lpstr>Проект научно-исследовательскую конференцию по теме:”чернобыль”</vt:lpstr>
      <vt:lpstr>Цель проекта</vt:lpstr>
      <vt:lpstr>авария в 1991 году</vt:lpstr>
      <vt:lpstr> что случилось в чернобыле</vt:lpstr>
      <vt:lpstr>Куда делась техника</vt:lpstr>
      <vt:lpstr>Из-за чего случилась авариия</vt:lpstr>
      <vt:lpstr>Город припять</vt:lpstr>
      <vt:lpstr>Презентация PowerPoint</vt:lpstr>
      <vt:lpstr>Презентация PowerPoint</vt:lpstr>
      <vt:lpstr>Сколько людей погибло в катастрофе</vt:lpstr>
      <vt:lpstr>мутации</vt:lpstr>
      <vt:lpstr>Как предотвратить аварии на АЭС</vt:lpstr>
      <vt:lpstr>Список литературы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научно-исследовательскую конференцию по теме:”чернобыль”</dc:title>
  <dc:creator>Пользователь Acer</dc:creator>
  <cp:lastModifiedBy>Пользователь Acer</cp:lastModifiedBy>
  <cp:revision>13</cp:revision>
  <dcterms:created xsi:type="dcterms:W3CDTF">2022-12-08T02:43:39Z</dcterms:created>
  <dcterms:modified xsi:type="dcterms:W3CDTF">2022-12-12T02:43:14Z</dcterms:modified>
</cp:coreProperties>
</file>