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71" r:id="rId4"/>
    <p:sldId id="270" r:id="rId5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27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859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46"/>
        <c:overlap val="-28"/>
        <c:axId val="381186602"/>
        <c:axId val="943853409"/>
      </c:barChart>
      <c:catAx>
        <c:axId val="381186602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extTo"/>
        <c:crossAx val="943853409"/>
        <c:crosses val="autoZero"/>
        <c:auto val="1"/>
        <c:lblAlgn val="ctr"/>
        <c:lblOffset val="100"/>
        <c:noMultiLvlLbl val="0"/>
      </c:catAx>
      <c:valAx>
        <c:axId val="943853409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8118660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en-US"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0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C63A1-7F02-4941-9295-9E3549470902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6CB43-AE58-4805-B520-AB34D5AC8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C63A1-7F02-4941-9295-9E3549470902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6CB43-AE58-4805-B520-AB34D5AC8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C63A1-7F02-4941-9295-9E3549470902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6CB43-AE58-4805-B520-AB34D5AC8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C63A1-7F02-4941-9295-9E3549470902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6CB43-AE58-4805-B520-AB34D5AC8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C63A1-7F02-4941-9295-9E3549470902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6CB43-AE58-4805-B520-AB34D5AC8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C63A1-7F02-4941-9295-9E3549470902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6CB43-AE58-4805-B520-AB34D5AC8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C63A1-7F02-4941-9295-9E3549470902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6CB43-AE58-4805-B520-AB34D5AC8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C63A1-7F02-4941-9295-9E3549470902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6CB43-AE58-4805-B520-AB34D5AC8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C63A1-7F02-4941-9295-9E3549470902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6CB43-AE58-4805-B520-AB34D5AC8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C63A1-7F02-4941-9295-9E3549470902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6CB43-AE58-4805-B520-AB34D5AC8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C63A1-7F02-4941-9295-9E3549470902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6CB43-AE58-4805-B520-AB34D5AC84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EC63A1-7F02-4941-9295-9E3549470902}" type="datetimeFigureOut">
              <a:rPr lang="ru-RU" smtClean="0"/>
              <a:t>28.01.2026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F6CB43-AE58-4805-B520-AB34D5AC84F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chart" Target="../charts/chart1.xml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5085184"/>
            <a:ext cx="8496944" cy="1512168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dirty="0">
                <a:solidFill>
                  <a:schemeClr val="tx1"/>
                </a:solidFill>
              </a:rPr>
              <a:t>Рабочая группа:</a:t>
            </a:r>
          </a:p>
          <a:p>
            <a:pPr algn="l"/>
            <a:r>
              <a:rPr lang="ru-RU" b="1" dirty="0">
                <a:solidFill>
                  <a:schemeClr val="tx1"/>
                </a:solidFill>
              </a:rPr>
              <a:t>Черненко Алла Дмитриевна </a:t>
            </a:r>
            <a:r>
              <a:rPr lang="ru-RU" dirty="0">
                <a:solidFill>
                  <a:schemeClr val="tx1"/>
                </a:solidFill>
              </a:rPr>
              <a:t>– директор МБОУ ООШ с. </a:t>
            </a:r>
            <a:r>
              <a:rPr lang="ru-RU" dirty="0" err="1">
                <a:solidFill>
                  <a:schemeClr val="tx1"/>
                </a:solidFill>
              </a:rPr>
              <a:t>Руновка</a:t>
            </a:r>
            <a:r>
              <a:rPr lang="ru-RU" dirty="0">
                <a:solidFill>
                  <a:schemeClr val="tx1"/>
                </a:solidFill>
              </a:rPr>
              <a:t>;</a:t>
            </a:r>
          </a:p>
          <a:p>
            <a:pPr algn="l"/>
            <a:r>
              <a:rPr lang="ru-RU" b="1" dirty="0" err="1">
                <a:solidFill>
                  <a:schemeClr val="tx1"/>
                </a:solidFill>
              </a:rPr>
              <a:t>Мингазова</a:t>
            </a:r>
            <a:r>
              <a:rPr lang="ru-RU" b="1" dirty="0">
                <a:solidFill>
                  <a:schemeClr val="tx1"/>
                </a:solidFill>
              </a:rPr>
              <a:t> Наталья Николаевна</a:t>
            </a:r>
            <a:r>
              <a:rPr lang="ru-RU" dirty="0">
                <a:solidFill>
                  <a:schemeClr val="tx1"/>
                </a:solidFill>
              </a:rPr>
              <a:t>– заместитель директора по учебно- воспитательной работе </a:t>
            </a:r>
          </a:p>
          <a:p>
            <a:pPr algn="l"/>
            <a:r>
              <a:rPr lang="ru-RU" b="1" dirty="0">
                <a:solidFill>
                  <a:schemeClr val="tx1"/>
                </a:solidFill>
              </a:rPr>
              <a:t>Ильчук Ирина Федоровна </a:t>
            </a:r>
            <a:r>
              <a:rPr lang="ru-RU" dirty="0">
                <a:solidFill>
                  <a:schemeClr val="tx1"/>
                </a:solidFill>
              </a:rPr>
              <a:t>– руководитель МО гуманитарного направления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427984" y="260648"/>
            <a:ext cx="4536504" cy="47525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2000" b="1" dirty="0"/>
              <a:t>Проект программы развития </a:t>
            </a:r>
            <a:br>
              <a:rPr lang="ru-RU" sz="2000" b="1" dirty="0"/>
            </a:br>
            <a:r>
              <a:rPr lang="ru-RU" sz="2000" b="1" dirty="0"/>
              <a:t>муниципального бюджетного общеобразовательного учреждения</a:t>
            </a:r>
            <a:br>
              <a:rPr lang="ru-RU" sz="2000" b="1" dirty="0"/>
            </a:br>
            <a:r>
              <a:rPr lang="ru-RU" sz="2000" b="1" dirty="0"/>
              <a:t>«Основная общеобразовательная школа с. </a:t>
            </a:r>
            <a:r>
              <a:rPr lang="ru-RU" sz="2000" b="1" dirty="0" err="1"/>
              <a:t>Руновка</a:t>
            </a:r>
            <a:r>
              <a:rPr lang="ru-RU" sz="2000" b="1" dirty="0"/>
              <a:t>»  Кировского района Приморского края</a:t>
            </a:r>
            <a:endParaRPr lang="ru-RU" sz="2000" dirty="0"/>
          </a:p>
          <a:p>
            <a:pPr algn="ctr"/>
            <a:r>
              <a:rPr lang="ru-RU" sz="2400" b="1" dirty="0"/>
              <a:t>на 2025-2026 годы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B886187-32F6-45C1-BE17-5FFF7F2A07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6672"/>
            <a:ext cx="4248472" cy="427585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Городской пейзаж&#10;">
            <a:extLst>
              <a:ext uri="{FF2B5EF4-FFF2-40B4-BE49-F238E27FC236}">
                <a16:creationId xmlns:a16="http://schemas.microsoft.com/office/drawing/2014/main" id="{CF143FEA-6E93-4548-8A9B-318F437CD88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1259632" cy="11626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054D14AD-FB1F-4195-8367-3D3BC7060E89}"/>
              </a:ext>
            </a:extLst>
          </p:cNvPr>
          <p:cNvCxnSpPr/>
          <p:nvPr/>
        </p:nvCxnSpPr>
        <p:spPr>
          <a:xfrm>
            <a:off x="6995160" y="10713720"/>
            <a:ext cx="44196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C7BBD214-5570-4123-9453-F3D952C01186}"/>
              </a:ext>
            </a:extLst>
          </p:cNvPr>
          <p:cNvCxnSpPr/>
          <p:nvPr/>
        </p:nvCxnSpPr>
        <p:spPr>
          <a:xfrm>
            <a:off x="7147560" y="10866120"/>
            <a:ext cx="44196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4183E1C-B451-43B2-8D62-859BFED2D2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33" y="1054607"/>
            <a:ext cx="1608657" cy="574193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755B4224-C936-401F-A6E0-E24721772C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2953521" y="1162638"/>
            <a:ext cx="715064" cy="17813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6768C706-A63D-449D-8695-100464D9A1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7884" y="1054607"/>
            <a:ext cx="1436845" cy="574193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8DA98ACF-ACB3-46D9-A870-95F4099E19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53522" y="1889571"/>
            <a:ext cx="715064" cy="461179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68C68865-C226-429C-A1B2-A9D5E9A69B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11271" y="2491026"/>
            <a:ext cx="1557020" cy="712239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2E016B58-85E4-4A5D-BA63-E942143B5C9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79196" y="2535416"/>
            <a:ext cx="689389" cy="524821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CFA8A5A0-6BAA-40DA-9E85-CA3EC001B53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27883" y="2535416"/>
            <a:ext cx="1512787" cy="667848"/>
          </a:xfrm>
          <a:prstGeom prst="rect">
            <a:avLst/>
          </a:prstGeom>
        </p:spPr>
      </p:pic>
      <p:graphicFrame>
        <p:nvGraphicFramePr>
          <p:cNvPr id="29" name="Chart 5">
            <a:extLst>
              <a:ext uri="{FF2B5EF4-FFF2-40B4-BE49-F238E27FC236}">
                <a16:creationId xmlns:a16="http://schemas.microsoft.com/office/drawing/2014/main" id="{23AAFFE8-1187-4261-9ED3-028C4B2CD8B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9085198"/>
              </p:ext>
            </p:extLst>
          </p:nvPr>
        </p:nvGraphicFramePr>
        <p:xfrm>
          <a:off x="347023" y="6251407"/>
          <a:ext cx="3864938" cy="118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9886DC03-711D-44EF-A610-D2EF9DB1092A}"/>
              </a:ext>
            </a:extLst>
          </p:cNvPr>
          <p:cNvSpPr/>
          <p:nvPr/>
        </p:nvSpPr>
        <p:spPr>
          <a:xfrm>
            <a:off x="1311270" y="1725989"/>
            <a:ext cx="1557020" cy="6678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2022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9D892370-DFEC-4F46-B0B1-B8F902C3BDF0}"/>
              </a:ext>
            </a:extLst>
          </p:cNvPr>
          <p:cNvSpPr/>
          <p:nvPr/>
        </p:nvSpPr>
        <p:spPr>
          <a:xfrm>
            <a:off x="3527883" y="1725989"/>
            <a:ext cx="1436846" cy="66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Выход из ШНОР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F42DF443-8478-49AF-B9A0-FEE8C7B39AFD}"/>
              </a:ext>
            </a:extLst>
          </p:cNvPr>
          <p:cNvSpPr/>
          <p:nvPr/>
        </p:nvSpPr>
        <p:spPr>
          <a:xfrm>
            <a:off x="1332257" y="177798"/>
            <a:ext cx="7416824" cy="5887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Как мы попали в ШНОР</a:t>
            </a:r>
          </a:p>
        </p:txBody>
      </p:sp>
      <p:sp>
        <p:nvSpPr>
          <p:cNvPr id="34" name="Стрелка: вправо 33">
            <a:extLst>
              <a:ext uri="{FF2B5EF4-FFF2-40B4-BE49-F238E27FC236}">
                <a16:creationId xmlns:a16="http://schemas.microsoft.com/office/drawing/2014/main" id="{54601510-11AD-4C44-81DD-F8C1A98CB169}"/>
              </a:ext>
            </a:extLst>
          </p:cNvPr>
          <p:cNvSpPr/>
          <p:nvPr/>
        </p:nvSpPr>
        <p:spPr>
          <a:xfrm>
            <a:off x="5040669" y="1251703"/>
            <a:ext cx="971491" cy="890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: вправо 34">
            <a:extLst>
              <a:ext uri="{FF2B5EF4-FFF2-40B4-BE49-F238E27FC236}">
                <a16:creationId xmlns:a16="http://schemas.microsoft.com/office/drawing/2014/main" id="{B6861758-0CC6-4D8E-B620-FDCAD01816F1}"/>
              </a:ext>
            </a:extLst>
          </p:cNvPr>
          <p:cNvSpPr/>
          <p:nvPr/>
        </p:nvSpPr>
        <p:spPr>
          <a:xfrm>
            <a:off x="5148064" y="2780928"/>
            <a:ext cx="864096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E4BF1060-A5A5-49AB-955E-F5A8D1A6845A}"/>
              </a:ext>
            </a:extLst>
          </p:cNvPr>
          <p:cNvSpPr/>
          <p:nvPr/>
        </p:nvSpPr>
        <p:spPr>
          <a:xfrm>
            <a:off x="6228184" y="1054607"/>
            <a:ext cx="1656183" cy="666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Итоги ОГЭ</a:t>
            </a: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7AC06882-D8E4-431F-9A3B-047E4828CD4F}"/>
              </a:ext>
            </a:extLst>
          </p:cNvPr>
          <p:cNvSpPr/>
          <p:nvPr/>
        </p:nvSpPr>
        <p:spPr>
          <a:xfrm>
            <a:off x="6228184" y="2491026"/>
            <a:ext cx="1656183" cy="5692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Итоги ОГЭ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EA4765D-E383-4060-B7FB-6F85FD22D4BC}"/>
              </a:ext>
            </a:extLst>
          </p:cNvPr>
          <p:cNvSpPr/>
          <p:nvPr/>
        </p:nvSpPr>
        <p:spPr>
          <a:xfrm>
            <a:off x="1403648" y="3429000"/>
            <a:ext cx="1464642" cy="5826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2025 год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4509D5B-5D0D-4EBF-8D50-3BF3B6F8504C}"/>
              </a:ext>
            </a:extLst>
          </p:cNvPr>
          <p:cNvSpPr/>
          <p:nvPr/>
        </p:nvSpPr>
        <p:spPr>
          <a:xfrm>
            <a:off x="3527883" y="3429000"/>
            <a:ext cx="1436846" cy="5826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шнор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C345649-161E-49EB-A643-9D75A8EA131B}"/>
              </a:ext>
            </a:extLst>
          </p:cNvPr>
          <p:cNvSpPr/>
          <p:nvPr/>
        </p:nvSpPr>
        <p:spPr>
          <a:xfrm>
            <a:off x="6275711" y="3442403"/>
            <a:ext cx="1701961" cy="5692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Итоги ОГЭ русский язык</a:t>
            </a:r>
          </a:p>
        </p:txBody>
      </p:sp>
      <p:sp>
        <p:nvSpPr>
          <p:cNvPr id="7" name="Стрелка: вправо 6">
            <a:extLst>
              <a:ext uri="{FF2B5EF4-FFF2-40B4-BE49-F238E27FC236}">
                <a16:creationId xmlns:a16="http://schemas.microsoft.com/office/drawing/2014/main" id="{37FA6EC2-3789-4A79-801A-37812DF97E32}"/>
              </a:ext>
            </a:extLst>
          </p:cNvPr>
          <p:cNvSpPr/>
          <p:nvPr/>
        </p:nvSpPr>
        <p:spPr>
          <a:xfrm>
            <a:off x="2979196" y="3725562"/>
            <a:ext cx="296660" cy="722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: вправо 7">
            <a:extLst>
              <a:ext uri="{FF2B5EF4-FFF2-40B4-BE49-F238E27FC236}">
                <a16:creationId xmlns:a16="http://schemas.microsoft.com/office/drawing/2014/main" id="{3701CFF4-BD4E-4C4C-BA37-0D01638D99DD}"/>
              </a:ext>
            </a:extLst>
          </p:cNvPr>
          <p:cNvSpPr/>
          <p:nvPr/>
        </p:nvSpPr>
        <p:spPr>
          <a:xfrm>
            <a:off x="5148064" y="3725562"/>
            <a:ext cx="864096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7636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B7AB16-D158-40DA-BA9D-BFCA23D6F9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  <a:solidFill>
            <a:srgbClr val="FF0000"/>
          </a:solidFill>
        </p:spPr>
        <p:txBody>
          <a:bodyPr>
            <a:normAutofit fontScale="90000"/>
          </a:bodyPr>
          <a:lstStyle/>
          <a:p>
            <a:r>
              <a:rPr lang="ru-RU" sz="1800" dirty="0"/>
              <a:t>УПРАВЛЕНЧЕСКИЕ РЕШЕНИИЯ (РЕАЛИЗУЮТСЯ)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5980ED-21FC-419C-8598-23786DA2B4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6825DF4-936E-4401-83D5-8F791F0A0F12}"/>
              </a:ext>
            </a:extLst>
          </p:cNvPr>
          <p:cNvSpPr/>
          <p:nvPr/>
        </p:nvSpPr>
        <p:spPr>
          <a:xfrm>
            <a:off x="457200" y="548680"/>
            <a:ext cx="8229600" cy="43204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Участие педагогов в добровольном тестировании по предметам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4C9F6A7-DE9A-4BFC-A014-41958A77094E}"/>
              </a:ext>
            </a:extLst>
          </p:cNvPr>
          <p:cNvSpPr/>
          <p:nvPr/>
        </p:nvSpPr>
        <p:spPr>
          <a:xfrm>
            <a:off x="457200" y="1340768"/>
            <a:ext cx="8229600" cy="68153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Разработка ИОМ для учителей русского языка и математике по устранению пробелов в сдаче ОГЭ.</a:t>
            </a:r>
            <a:b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1A3D3DB-23FB-4A1D-AC48-5151BB9DBADD}"/>
              </a:ext>
            </a:extLst>
          </p:cNvPr>
          <p:cNvSpPr/>
          <p:nvPr/>
        </p:nvSpPr>
        <p:spPr>
          <a:xfrm>
            <a:off x="457200" y="2022302"/>
            <a:ext cx="8229600" cy="47523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Административный контроль за состоянием преподавания предметов с низким рейтингом по результатам внешней оценки ( ОГЭ русский  язык, математика).</a:t>
            </a:r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2A83B88-985C-4D16-B3B6-1C3F7D47DC4F}"/>
              </a:ext>
            </a:extLst>
          </p:cNvPr>
          <p:cNvSpPr/>
          <p:nvPr/>
        </p:nvSpPr>
        <p:spPr>
          <a:xfrm>
            <a:off x="457200" y="2506816"/>
            <a:ext cx="8229600" cy="57606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 УП  включены практикумы по математике, русскому языку, биологии, химии.</a:t>
            </a:r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88D3FD5-6258-4A79-9096-CDB55FF53080}"/>
              </a:ext>
            </a:extLst>
          </p:cNvPr>
          <p:cNvSpPr/>
          <p:nvPr/>
        </p:nvSpPr>
        <p:spPr>
          <a:xfrm>
            <a:off x="457200" y="3092160"/>
            <a:ext cx="8229600" cy="4808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Заключен договор с МБОУ «СОШ № 1 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пгт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 Кировский», МБОУ ООШ с. Комаровка о сетевом взаимодействии  по использованию оборудования «Точки Роста».</a:t>
            </a:r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2EEF5B2-DB49-4CE5-9A73-9FE0AD4872AE}"/>
              </a:ext>
            </a:extLst>
          </p:cNvPr>
          <p:cNvSpPr/>
          <p:nvPr/>
        </p:nvSpPr>
        <p:spPr>
          <a:xfrm>
            <a:off x="457200" y="3573016"/>
            <a:ext cx="8229600" cy="10081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Организована профориентационная работа с социальными партнерами: РЭС СП «Приморские западные электрические сети» АО «ДРСК» </a:t>
            </a: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 целью осознанного выбора предметов для сдачи ОГЭ ),КГБ ПОУ «СХТК» п. Кировский.</a:t>
            </a:r>
            <a:b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8AD1174-B08E-4872-8F0B-B62CF4CF0CB6}"/>
              </a:ext>
            </a:extLst>
          </p:cNvPr>
          <p:cNvSpPr/>
          <p:nvPr/>
        </p:nvSpPr>
        <p:spPr>
          <a:xfrm>
            <a:off x="457200" y="4581129"/>
            <a:ext cx="8229600" cy="6480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Контроль за реализацией ИОМ для обучающихся  по подготовке к ОГЭ по основным предметам и предметам по выбору.</a:t>
            </a:r>
            <a:b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7C40726-0FA1-46FF-AA37-CC2B52270F66}"/>
              </a:ext>
            </a:extLst>
          </p:cNvPr>
          <p:cNvSpPr/>
          <p:nvPr/>
        </p:nvSpPr>
        <p:spPr>
          <a:xfrm>
            <a:off x="457200" y="990008"/>
            <a:ext cx="8229600" cy="3507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Участие в региональном проекте 3 по 3 (математика, русский язык, биология).</a:t>
            </a:r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BE93DB1-BA0F-49A6-BC06-185E2D67E2A8}"/>
              </a:ext>
            </a:extLst>
          </p:cNvPr>
          <p:cNvSpPr/>
          <p:nvPr/>
        </p:nvSpPr>
        <p:spPr>
          <a:xfrm>
            <a:off x="457200" y="5229201"/>
            <a:ext cx="8229600" cy="90624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Участие в проекте «Я-класс»</a:t>
            </a:r>
            <a:b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b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77399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336A96-3894-43A4-BD53-294577034B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9"/>
          </a:xfrm>
          <a:solidFill>
            <a:srgbClr val="FF0000"/>
          </a:solidFill>
        </p:spPr>
        <p:txBody>
          <a:bodyPr>
            <a:normAutofit/>
          </a:bodyPr>
          <a:lstStyle/>
          <a:p>
            <a:r>
              <a:rPr lang="ru-RU" sz="2000" dirty="0"/>
              <a:t>Управленческие решения(будут реализовываться)                   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A984F7-F9E7-4C2C-B5EC-A3A430B1A3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4327059"/>
            <a:ext cx="8229600" cy="45719"/>
          </a:xfrm>
        </p:spPr>
        <p:txBody>
          <a:bodyPr>
            <a:normAutofit fontScale="25000" lnSpcReduction="20000"/>
          </a:bodyPr>
          <a:lstStyle/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591617A-952C-4B84-B3C8-783CA7E560D9}"/>
              </a:ext>
            </a:extLst>
          </p:cNvPr>
          <p:cNvSpPr/>
          <p:nvPr/>
        </p:nvSpPr>
        <p:spPr>
          <a:xfrm>
            <a:off x="0" y="850660"/>
            <a:ext cx="9144000" cy="931263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Корректировка системы наставничества :увеличение доли учителей, вовлеченных в систему наставничества.</a:t>
            </a:r>
          </a:p>
          <a:p>
            <a:pPr algn="ctr"/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BAC1FD0-9002-4C6F-A071-BA7850E6CFF8}"/>
              </a:ext>
            </a:extLst>
          </p:cNvPr>
          <p:cNvSpPr/>
          <p:nvPr/>
        </p:nvSpPr>
        <p:spPr>
          <a:xfrm>
            <a:off x="0" y="1781924"/>
            <a:ext cx="9144000" cy="8549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в работе материалы региональных проектов.</a:t>
            </a:r>
          </a:p>
          <a:p>
            <a:pPr algn="ctr"/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D500907-C3A3-4441-9C76-749692F939C7}"/>
              </a:ext>
            </a:extLst>
          </p:cNvPr>
          <p:cNvSpPr/>
          <p:nvPr/>
        </p:nvSpPr>
        <p:spPr>
          <a:xfrm>
            <a:off x="0" y="2752942"/>
            <a:ext cx="9144000" cy="1180113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Усилить работу с родителями по вовлечению в организацию учебного процесса.</a:t>
            </a:r>
          </a:p>
          <a:p>
            <a:pPr algn="ctr"/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1D9E01E-06CA-445F-82D5-CC04E7C1D2FA}"/>
              </a:ext>
            </a:extLst>
          </p:cNvPr>
          <p:cNvSpPr/>
          <p:nvPr/>
        </p:nvSpPr>
        <p:spPr>
          <a:xfrm>
            <a:off x="-28280" y="4153962"/>
            <a:ext cx="9144000" cy="106613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Педагогам продолжить участвовать в диагностике профессиональных дефицитов, в конкурсах профессионального мастерства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6A0ED15-E63F-45F8-803E-AD55778332B9}"/>
              </a:ext>
            </a:extLst>
          </p:cNvPr>
          <p:cNvSpPr/>
          <p:nvPr/>
        </p:nvSpPr>
        <p:spPr>
          <a:xfrm>
            <a:off x="0" y="5517232"/>
            <a:ext cx="9144000" cy="1066130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Непрерывное обучение учителей, обмен опытом. 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17802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6990</TotalTime>
  <Words>303</Words>
  <Application>Microsoft Office PowerPoint</Application>
  <PresentationFormat>Экран (4:3)</PresentationFormat>
  <Paragraphs>30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УПРАВЛЕНЧЕСКИЕ РЕШЕНИИЯ (РЕАЛИЗУЮТСЯ)</vt:lpstr>
      <vt:lpstr>Управленческие решения(будут реализовываться)                    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 Левыкина</dc:creator>
  <cp:lastModifiedBy>Пользователь</cp:lastModifiedBy>
  <cp:revision>86</cp:revision>
  <cp:lastPrinted>2024-12-18T04:10:28Z</cp:lastPrinted>
  <dcterms:created xsi:type="dcterms:W3CDTF">2020-11-23T02:01:06Z</dcterms:created>
  <dcterms:modified xsi:type="dcterms:W3CDTF">2026-01-28T11:17:28Z</dcterms:modified>
</cp:coreProperties>
</file>