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7" r:id="rId2"/>
    <p:sldId id="289" r:id="rId3"/>
    <p:sldId id="300" r:id="rId4"/>
    <p:sldId id="292" r:id="rId5"/>
    <p:sldId id="310" r:id="rId6"/>
    <p:sldId id="311" r:id="rId7"/>
    <p:sldId id="291" r:id="rId8"/>
    <p:sldId id="302" r:id="rId9"/>
    <p:sldId id="293" r:id="rId10"/>
    <p:sldId id="312" r:id="rId11"/>
    <p:sldId id="313" r:id="rId12"/>
    <p:sldId id="314" r:id="rId13"/>
    <p:sldId id="298" r:id="rId14"/>
    <p:sldId id="31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BA59-0D14-454D-8FE6-9954CBBCC3E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49109-569C-4D3B-9EDF-F87583942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1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49109-569C-4D3B-9EDF-F875839429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1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49109-569C-4D3B-9EDF-F875839429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8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79045"/>
            <a:ext cx="8229600" cy="3009624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76672"/>
            <a:ext cx="8229600" cy="173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/>
          <a:stretch>
            <a:fillRect/>
          </a:stretch>
        </p:blipFill>
        <p:spPr bwMode="auto">
          <a:xfrm>
            <a:off x="0" y="2780928"/>
            <a:ext cx="924039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" y="2924944"/>
            <a:ext cx="9144000" cy="46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3200" dirty="0"/>
          </a:p>
          <a:p>
            <a:pPr algn="ctr">
              <a:buNone/>
            </a:pPr>
            <a:r>
              <a:rPr lang="ru-RU" sz="5400" dirty="0">
                <a:solidFill>
                  <a:schemeClr val="bg1"/>
                </a:solidFill>
                <a:latin typeface="Times New Roman"/>
              </a:rPr>
              <a:t> Социальный проект </a:t>
            </a:r>
          </a:p>
          <a:p>
            <a:pPr algn="ctr">
              <a:buNone/>
            </a:pPr>
            <a:r>
              <a:rPr lang="ru-RU" sz="5400" dirty="0">
                <a:solidFill>
                  <a:schemeClr val="bg1"/>
                </a:solidFill>
                <a:latin typeface="Times New Roman"/>
              </a:rPr>
              <a:t>«Аллея Славы»</a:t>
            </a:r>
          </a:p>
          <a:p>
            <a:pPr algn="r">
              <a:buNone/>
            </a:pPr>
            <a:endParaRPr lang="ru-RU" sz="3600" dirty="0">
              <a:latin typeface="Times New Roman"/>
            </a:endParaRPr>
          </a:p>
          <a:p>
            <a:pPr algn="r">
              <a:buNone/>
            </a:pPr>
            <a:r>
              <a:rPr lang="ru-RU" sz="3200" dirty="0">
                <a:latin typeface="Times New Roman"/>
              </a:rPr>
              <a:t>Выполнила: Квашнина Дарья, ученица 9 класса </a:t>
            </a:r>
          </a:p>
          <a:p>
            <a:pPr algn="r">
              <a:buNone/>
            </a:pPr>
            <a:r>
              <a:rPr lang="ru-RU" sz="3200" dirty="0">
                <a:latin typeface="Times New Roman"/>
              </a:rPr>
              <a:t>Руководитель: </a:t>
            </a:r>
            <a:r>
              <a:rPr lang="ru-RU" sz="3200" dirty="0" err="1">
                <a:latin typeface="Times New Roman"/>
              </a:rPr>
              <a:t>Шуленина</a:t>
            </a:r>
            <a:r>
              <a:rPr lang="ru-RU" sz="3200" dirty="0">
                <a:latin typeface="Times New Roman"/>
              </a:rPr>
              <a:t> Г.Д.</a:t>
            </a:r>
            <a:r>
              <a:rPr lang="ru-RU" sz="3600" dirty="0">
                <a:latin typeface="Times New Roman"/>
              </a:rPr>
              <a:t>  </a:t>
            </a:r>
          </a:p>
          <a:p>
            <a:pPr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133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F774C-018D-4ECA-A949-8D1BF9D7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План работы над реализацией проекта.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A510CF-B550-44E9-88C3-172C008E7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746124"/>
              </p:ext>
            </p:extLst>
          </p:nvPr>
        </p:nvGraphicFramePr>
        <p:xfrm>
          <a:off x="179512" y="1394302"/>
          <a:ext cx="8712968" cy="5189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926">
                  <a:extLst>
                    <a:ext uri="{9D8B030D-6E8A-4147-A177-3AD203B41FA5}">
                      <a16:colId xmlns:a16="http://schemas.microsoft.com/office/drawing/2014/main" val="2170637077"/>
                    </a:ext>
                  </a:extLst>
                </a:gridCol>
                <a:gridCol w="2621817">
                  <a:extLst>
                    <a:ext uri="{9D8B030D-6E8A-4147-A177-3AD203B41FA5}">
                      <a16:colId xmlns:a16="http://schemas.microsoft.com/office/drawing/2014/main" val="3427753695"/>
                    </a:ext>
                  </a:extLst>
                </a:gridCol>
                <a:gridCol w="1143082">
                  <a:extLst>
                    <a:ext uri="{9D8B030D-6E8A-4147-A177-3AD203B41FA5}">
                      <a16:colId xmlns:a16="http://schemas.microsoft.com/office/drawing/2014/main" val="1119902281"/>
                    </a:ext>
                  </a:extLst>
                </a:gridCol>
                <a:gridCol w="1842356">
                  <a:extLst>
                    <a:ext uri="{9D8B030D-6E8A-4147-A177-3AD203B41FA5}">
                      <a16:colId xmlns:a16="http://schemas.microsoft.com/office/drawing/2014/main" val="2148348856"/>
                    </a:ext>
                  </a:extLst>
                </a:gridCol>
                <a:gridCol w="2456787">
                  <a:extLst>
                    <a:ext uri="{9D8B030D-6E8A-4147-A177-3AD203B41FA5}">
                      <a16:colId xmlns:a16="http://schemas.microsoft.com/office/drawing/2014/main" val="3664642430"/>
                    </a:ext>
                  </a:extLst>
                </a:gridCol>
              </a:tblGrid>
              <a:tr h="3139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п/п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Что сделать?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Когда?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Кто отвечает?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Примечание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extLst>
                  <a:ext uri="{0D108BD9-81ED-4DB2-BD59-A6C34878D82A}">
                    <a16:rowId xmlns:a16="http://schemas.microsoft.com/office/drawing/2014/main" val="1343746420"/>
                  </a:ext>
                </a:extLst>
              </a:tr>
              <a:tr h="45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Провести анкетировыние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До 1 декабря 2023 г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Автор проекта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Принять решение о необходимости  реализации проекта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extLst>
                  <a:ext uri="{0D108BD9-81ED-4DB2-BD59-A6C34878D82A}">
                    <a16:rowId xmlns:a16="http://schemas.microsoft.com/office/drawing/2014/main" val="4264426801"/>
                  </a:ext>
                </a:extLst>
              </a:tr>
              <a:tr h="45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Создание инициативной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Январь-февраль 2024 г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Автор и руководитель  проекта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extLst>
                  <a:ext uri="{0D108BD9-81ED-4DB2-BD59-A6C34878D82A}">
                    <a16:rowId xmlns:a16="http://schemas.microsoft.com/office/drawing/2014/main" val="385235449"/>
                  </a:ext>
                </a:extLst>
              </a:tr>
              <a:tr h="1218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900">
                          <a:effectLst/>
                        </a:rPr>
                        <a:t>Сбор средств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Январь – апрель 2024 г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Инициативная группа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Благотворительные пожертвования,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Обращение к администрации поселения и района, объявления в соцсетях.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Строгая отчётность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extLst>
                  <a:ext uri="{0D108BD9-81ED-4DB2-BD59-A6C34878D82A}">
                    <a16:rowId xmlns:a16="http://schemas.microsoft.com/office/drawing/2014/main" val="893580682"/>
                  </a:ext>
                </a:extLst>
              </a:tr>
              <a:tr h="45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900">
                          <a:effectLst/>
                        </a:rPr>
                        <a:t> Уточнение и корректировка проекта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Март-апрель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2024 г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Инициативная группа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Если понадобится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extLst>
                  <a:ext uri="{0D108BD9-81ED-4DB2-BD59-A6C34878D82A}">
                    <a16:rowId xmlns:a16="http://schemas.microsoft.com/office/drawing/2014/main" val="1011540173"/>
                  </a:ext>
                </a:extLst>
              </a:tr>
              <a:tr h="45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900">
                          <a:effectLst/>
                        </a:rPr>
                        <a:t>Подготовка места   для  аллеи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2024 г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Инициативная группа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Привлечение жителей села, учащихся школы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extLst>
                  <a:ext uri="{0D108BD9-81ED-4DB2-BD59-A6C34878D82A}">
                    <a16:rowId xmlns:a16="http://schemas.microsoft.com/office/drawing/2014/main" val="3041741245"/>
                  </a:ext>
                </a:extLst>
              </a:tr>
              <a:tr h="1066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900">
                          <a:effectLst/>
                        </a:rPr>
                        <a:t> Посадка деревьев и кустарников, разбивка клумбы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1 мая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2024 г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Учащиеся и сотрудники школы , жители Крыловского сельского поселения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День Весны и Труда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extLst>
                  <a:ext uri="{0D108BD9-81ED-4DB2-BD59-A6C34878D82A}">
                    <a16:rowId xmlns:a16="http://schemas.microsoft.com/office/drawing/2014/main" val="2440736451"/>
                  </a:ext>
                </a:extLst>
              </a:tr>
              <a:tr h="761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900">
                          <a:effectLst/>
                        </a:rPr>
                        <a:t>Открытие  аллеи, торжественный митинг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мая 2024 года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Инициативная группа, учащиеся и учителя школы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/>
                </a:tc>
                <a:extLst>
                  <a:ext uri="{0D108BD9-81ED-4DB2-BD59-A6C34878D82A}">
                    <a16:rowId xmlns:a16="http://schemas.microsoft.com/office/drawing/2014/main" val="124119293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8999FA9-8B69-47CA-81F9-D42D7C30C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1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B5485-44ED-4FFC-BB71-E306E439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Бюджет  проекта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D382465-39D5-4782-9397-F5DB22C73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078159"/>
              </p:ext>
            </p:extLst>
          </p:nvPr>
        </p:nvGraphicFramePr>
        <p:xfrm>
          <a:off x="107504" y="980729"/>
          <a:ext cx="8856985" cy="5602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908">
                  <a:extLst>
                    <a:ext uri="{9D8B030D-6E8A-4147-A177-3AD203B41FA5}">
                      <a16:colId xmlns:a16="http://schemas.microsoft.com/office/drawing/2014/main" val="1551628115"/>
                    </a:ext>
                  </a:extLst>
                </a:gridCol>
                <a:gridCol w="4081132">
                  <a:extLst>
                    <a:ext uri="{9D8B030D-6E8A-4147-A177-3AD203B41FA5}">
                      <a16:colId xmlns:a16="http://schemas.microsoft.com/office/drawing/2014/main" val="3984655448"/>
                    </a:ext>
                  </a:extLst>
                </a:gridCol>
                <a:gridCol w="4138945">
                  <a:extLst>
                    <a:ext uri="{9D8B030D-6E8A-4147-A177-3AD203B41FA5}">
                      <a16:colId xmlns:a16="http://schemas.microsoft.com/office/drawing/2014/main" val="1391664585"/>
                    </a:ext>
                  </a:extLst>
                </a:gridCol>
              </a:tblGrid>
              <a:tr h="10186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п/п 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Источники поступления денежных средств 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Ожидаемые результаты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155333"/>
                  </a:ext>
                </a:extLst>
              </a:tr>
              <a:tr h="10186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Благотворительные взносы жителей села 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20000 рублей 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502524"/>
                  </a:ext>
                </a:extLst>
              </a:tr>
              <a:tr h="1527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Средства, выделенные местной администрацией и районной администрацией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5000 рублей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751190"/>
                  </a:ext>
                </a:extLst>
              </a:tr>
              <a:tr h="1527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 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Благотворительные взносы, переданные жителями других территорий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10000 рублей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254353"/>
                  </a:ext>
                </a:extLst>
              </a:tr>
              <a:tr h="509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35000 рублей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71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70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03E25-4192-4D8F-9BB2-6151237C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«Аллея Славы»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197226-74CF-4CD7-9383-3B714D7A7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19018"/>
            <a:ext cx="4032448" cy="54424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FCF316-BB73-487D-A290-A0904B50A707}"/>
              </a:ext>
            </a:extLst>
          </p:cNvPr>
          <p:cNvSpPr/>
          <p:nvPr/>
        </p:nvSpPr>
        <p:spPr>
          <a:xfrm>
            <a:off x="4283968" y="1219019"/>
            <a:ext cx="4680520" cy="560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будет аллея из цветущих кустарников и деревьев, посаженных руками школьников, сотрудников школы, жителей Крыловского сельского поселения.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здании школы будут установлены памятные доски в память о выпускниках, погибших в ходе СВО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Будет установлен флагшток для поднятия флага России.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Срок реализации проекта – 5 месяцев.  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2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r>
              <a:rPr lang="ru-RU" sz="6000" b="1" dirty="0">
                <a:solidFill>
                  <a:schemeClr val="tx2"/>
                </a:solidFill>
              </a:rPr>
              <a:t>Развитие проекта</a:t>
            </a:r>
            <a:br>
              <a:rPr lang="ru-RU" sz="6000" dirty="0"/>
            </a:br>
            <a:r>
              <a:rPr lang="ru-RU" sz="6000" dirty="0"/>
              <a:t> </a:t>
            </a:r>
            <a:br>
              <a:rPr lang="ru-RU" sz="6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r>
              <a:rPr lang="ru-RU" sz="4000" dirty="0"/>
              <a:t>  уход за молодыми посадками и благоустройство территории;</a:t>
            </a:r>
          </a:p>
          <a:p>
            <a:pPr marL="0" indent="0">
              <a:buNone/>
            </a:pPr>
            <a:endParaRPr lang="ru-RU" sz="4400" dirty="0"/>
          </a:p>
          <a:p>
            <a:r>
              <a:rPr lang="ru-RU" sz="4000" dirty="0"/>
              <a:t> проведение торжественных мероприятий патриотической направленности на аллее Славы.</a:t>
            </a:r>
            <a:endParaRPr lang="ru-RU" sz="4400" dirty="0"/>
          </a:p>
          <a:p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56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F0646-C89A-46C9-B5B9-89DC0FA9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Вячеслав Олегович Квашнин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475937-3DE9-444B-9516-E1BA23F3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600201"/>
            <a:ext cx="4402832" cy="4853135"/>
          </a:xfrm>
        </p:spPr>
        <p:txBody>
          <a:bodyPr>
            <a:normAutofit/>
          </a:bodyPr>
          <a:lstStyle/>
          <a:p>
            <a:r>
              <a:rPr lang="ru-RU" dirty="0"/>
              <a:t>Вячеслав Квашнин – мой брат. В этом году я завершаю обучение в школе и хочу, чтобы память о моём брате сохранилась в сердцах людей, которые знали и любили его.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00CB4-9902-47FD-A28F-EA80C9B14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4" y="1600201"/>
            <a:ext cx="4034648" cy="49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58204" cy="2797171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57174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66936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Социальный проект – это сконструированное инициатором проекта </a:t>
            </a:r>
            <a:r>
              <a:rPr lang="ru-RU" sz="4000" b="1" i="1" dirty="0">
                <a:solidFill>
                  <a:schemeClr val="tx2"/>
                </a:solidFill>
              </a:rPr>
              <a:t>социальное нововведение</a:t>
            </a:r>
            <a:r>
              <a:rPr lang="ru-RU" sz="4000" b="1" dirty="0">
                <a:solidFill>
                  <a:schemeClr val="tx2"/>
                </a:solidFill>
              </a:rPr>
              <a:t>, целью которого является создание, модернизация или поддержание в изменившейся среде материальной или духовной ценности, которое имеет пространственно-временные и ресурсные границы, влияние которого на людей признается положительным по своему воздействию. </a:t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dirty="0"/>
              <a:t>                                </a:t>
            </a:r>
            <a:r>
              <a:rPr lang="ru-RU" sz="3100" i="1" dirty="0"/>
              <a:t>Луков Валерий </a:t>
            </a:r>
            <a:r>
              <a:rPr lang="ru-RU" sz="3600" i="1" dirty="0"/>
              <a:t>Андреевич, доктор философских наук, профессор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5072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9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1125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Цель проекта: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создание на территории МБОУ «ООШ с. Крыловка Кировского района» Приморского края аллеи, посвящённой памяти выпускников школы, погибших в ходе СВО.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160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43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>
            <a:normAutofit fontScale="90000"/>
          </a:bodyPr>
          <a:lstStyle/>
          <a:p>
            <a:br>
              <a:rPr lang="ru-RU" sz="5300" b="1" dirty="0">
                <a:solidFill>
                  <a:schemeClr val="tx2"/>
                </a:solidFill>
              </a:rPr>
            </a:br>
            <a:r>
              <a:rPr lang="ru-RU" sz="5300" b="1" dirty="0">
                <a:solidFill>
                  <a:schemeClr val="tx2"/>
                </a:solidFill>
              </a:rPr>
              <a:t>Задачи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8052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4100" dirty="0"/>
              <a:t>провести анкетирование среди учащихся и сотрудников школы, жителей Крыловского сельского поселения, в соцсетях о необходимости данного проекта;</a:t>
            </a:r>
          </a:p>
          <a:p>
            <a:pPr lvl="0"/>
            <a:r>
              <a:rPr lang="ru-RU" sz="4100" dirty="0"/>
              <a:t>определить территорию для аллеи;</a:t>
            </a:r>
          </a:p>
          <a:p>
            <a:pPr lvl="0"/>
            <a:r>
              <a:rPr lang="ru-RU" sz="4100" dirty="0"/>
              <a:t> подготовить чертежи и рисунки проекта;</a:t>
            </a:r>
          </a:p>
          <a:p>
            <a:pPr lvl="0"/>
            <a:r>
              <a:rPr lang="ru-RU" sz="4100" dirty="0"/>
              <a:t>разработать макет именной таблички;</a:t>
            </a:r>
          </a:p>
          <a:p>
            <a:pPr lvl="0"/>
            <a:r>
              <a:rPr lang="ru-RU" sz="4100" dirty="0"/>
              <a:t>определить партнёров, готовых помочь физически и материально в реализации данного проекта;</a:t>
            </a:r>
          </a:p>
          <a:p>
            <a:pPr lvl="0"/>
            <a:r>
              <a:rPr lang="ru-RU" sz="4100" dirty="0"/>
              <a:t>организовать сбор средств для реализации проекта;</a:t>
            </a:r>
          </a:p>
          <a:p>
            <a:pPr lvl="0"/>
            <a:r>
              <a:rPr lang="ru-RU" sz="4100" dirty="0"/>
              <a:t>провести акцию «Создадим аллею Славы»;</a:t>
            </a:r>
          </a:p>
          <a:p>
            <a:pPr lvl="0"/>
            <a:r>
              <a:rPr lang="ru-RU" sz="4100" dirty="0"/>
              <a:t>провести торжественный митинг, посвящённый открытию аллеи.</a:t>
            </a:r>
          </a:p>
          <a:p>
            <a:pPr marL="0" indent="0">
              <a:buNone/>
            </a:pPr>
            <a:r>
              <a:rPr lang="ru-RU" sz="4100" b="1" dirty="0"/>
              <a:t>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71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35FF8-2EE6-4226-816C-AD9F7FFF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65972C-E671-427C-941E-84B50A5C5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/>
              <a:t>проект создается для работы по увековечиванию памяти защитников Отечества, участников СВО, воспитания у молодежи и подрастающего поколения стойкой гражданской позиции</a:t>
            </a:r>
          </a:p>
        </p:txBody>
      </p:sp>
    </p:spTree>
    <p:extLst>
      <p:ext uri="{BB962C8B-B14F-4D97-AF65-F5344CB8AC3E}">
        <p14:creationId xmlns:p14="http://schemas.microsoft.com/office/powerpoint/2010/main" val="191848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89A99-8910-43BE-916C-60086741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C8855A-B584-478E-8829-7E9AF671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361460"/>
          </a:xfrm>
        </p:spPr>
        <p:txBody>
          <a:bodyPr/>
          <a:lstStyle/>
          <a:p>
            <a:r>
              <a:rPr lang="ru-RU" sz="4400" b="1" dirty="0"/>
              <a:t>Продуктом </a:t>
            </a:r>
            <a:r>
              <a:rPr lang="ru-RU" sz="4400" dirty="0"/>
              <a:t>данного проекта должна стать «Аллея Славы» - площадка для проведения торжественных линеек и сборов учащихся и жителей села.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04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solidFill>
                  <a:schemeClr val="tx2"/>
                </a:solidFill>
              </a:rPr>
              <a:t>Оценка цели проекта по технологии </a:t>
            </a:r>
            <a:r>
              <a:rPr lang="en-US" b="1" dirty="0">
                <a:solidFill>
                  <a:schemeClr val="tx2"/>
                </a:solidFill>
              </a:rPr>
              <a:t>SMART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r>
              <a:rPr lang="en-US" sz="4800" dirty="0"/>
              <a:t>S </a:t>
            </a:r>
            <a:r>
              <a:rPr lang="ru-RU" sz="4800" dirty="0"/>
              <a:t>– конкретная </a:t>
            </a:r>
          </a:p>
          <a:p>
            <a:r>
              <a:rPr lang="ru-RU" sz="4800" dirty="0"/>
              <a:t>М – измеримая.  </a:t>
            </a:r>
          </a:p>
          <a:p>
            <a:r>
              <a:rPr lang="ru-RU" sz="4800" dirty="0"/>
              <a:t>А – достижимая.  </a:t>
            </a:r>
          </a:p>
          <a:p>
            <a:r>
              <a:rPr lang="en-US" sz="4800" dirty="0"/>
              <a:t>R</a:t>
            </a:r>
            <a:r>
              <a:rPr lang="ru-RU" sz="4800" dirty="0"/>
              <a:t> – актуальная.   </a:t>
            </a:r>
          </a:p>
          <a:p>
            <a:r>
              <a:rPr lang="ru-RU" sz="4800" dirty="0"/>
              <a:t>Т – определённая во времени. 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4090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36104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Анкета 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398BEDE-FD64-47B3-83B2-1493FE9F4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61380"/>
              </p:ext>
            </p:extLst>
          </p:nvPr>
        </p:nvGraphicFramePr>
        <p:xfrm>
          <a:off x="467544" y="1124744"/>
          <a:ext cx="8064896" cy="5544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610">
                  <a:extLst>
                    <a:ext uri="{9D8B030D-6E8A-4147-A177-3AD203B41FA5}">
                      <a16:colId xmlns:a16="http://schemas.microsoft.com/office/drawing/2014/main" val="1299764819"/>
                    </a:ext>
                  </a:extLst>
                </a:gridCol>
                <a:gridCol w="2641546">
                  <a:extLst>
                    <a:ext uri="{9D8B030D-6E8A-4147-A177-3AD203B41FA5}">
                      <a16:colId xmlns:a16="http://schemas.microsoft.com/office/drawing/2014/main" val="2844254105"/>
                    </a:ext>
                  </a:extLst>
                </a:gridCol>
                <a:gridCol w="2638740">
                  <a:extLst>
                    <a:ext uri="{9D8B030D-6E8A-4147-A177-3AD203B41FA5}">
                      <a16:colId xmlns:a16="http://schemas.microsoft.com/office/drawing/2014/main" val="2675398273"/>
                    </a:ext>
                  </a:extLst>
                </a:gridCol>
              </a:tblGrid>
              <a:tr h="2862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вопрос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116891"/>
                  </a:ext>
                </a:extLst>
              </a:tr>
              <a:tr h="286243"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                                    Учащиеся школы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10617"/>
                  </a:ext>
                </a:extLst>
              </a:tr>
              <a:tr h="585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Считаете ли вы, что такой проект нужен?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741079"/>
                  </a:ext>
                </a:extLst>
              </a:tr>
              <a:tr h="118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Сможете ли вы оказать помощь в реализации данного проекта?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3655149"/>
                  </a:ext>
                </a:extLst>
              </a:tr>
              <a:tr h="286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А) материальную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19730"/>
                  </a:ext>
                </a:extLst>
              </a:tr>
              <a:tr h="286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Б) физическую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258141"/>
                  </a:ext>
                </a:extLst>
              </a:tr>
              <a:tr h="286243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Сотрудники школы и жители Крыловского поселения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06842"/>
                  </a:ext>
                </a:extLst>
              </a:tr>
              <a:tr h="585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Считаете ли вы, что такой проект нужен?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722949"/>
                  </a:ext>
                </a:extLst>
              </a:tr>
              <a:tr h="118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Сможете ли вы оказать помощь в реализации данного проекта?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07917"/>
                  </a:ext>
                </a:extLst>
              </a:tr>
              <a:tr h="286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А) материальную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301472"/>
                  </a:ext>
                </a:extLst>
              </a:tr>
              <a:tr h="286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Б) физическую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97107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8C875E5-BA34-48A5-92EE-1C6FF56A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9181" y="13775"/>
            <a:ext cx="10883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0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24743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SWOT</a:t>
            </a:r>
            <a:r>
              <a:rPr lang="ru-RU" sz="4000" b="1" dirty="0">
                <a:solidFill>
                  <a:schemeClr val="tx2"/>
                </a:solidFill>
              </a:rPr>
              <a:t> – анализ возможностей и рисков в реализации проекта</a:t>
            </a:r>
            <a:br>
              <a:rPr lang="ru-RU" sz="4000" b="1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289576"/>
              </p:ext>
            </p:extLst>
          </p:nvPr>
        </p:nvGraphicFramePr>
        <p:xfrm>
          <a:off x="107504" y="1196752"/>
          <a:ext cx="9036496" cy="290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cs typeface="Times New Roman"/>
                        </a:rPr>
                        <a:t>S – </a:t>
                      </a:r>
                      <a:r>
                        <a:rPr lang="ru-RU" sz="1800" b="1" dirty="0">
                          <a:effectLst/>
                          <a:latin typeface="Times New Roman"/>
                          <a:cs typeface="Times New Roman"/>
                        </a:rPr>
                        <a:t>сильные стороны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cs typeface="Times New Roman"/>
                        </a:rPr>
                        <a:t>W – </a:t>
                      </a:r>
                      <a:r>
                        <a:rPr lang="ru-RU" sz="1800" b="1" dirty="0">
                          <a:effectLst/>
                          <a:latin typeface="Times New Roman"/>
                          <a:cs typeface="Times New Roman"/>
                        </a:rPr>
                        <a:t>слабые стороны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- проект является общественно-значимыми актуальным, нашёл горячий отклик среди местных жителей и получил одобрение администрации поселения;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- создалась активная и многочисленная инициативная группа; 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к реализации проекта выразили готовность подключиться бывшие жители села, которые ощущают свою связь с малой родиной;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проект материально не подкреплён, инициаторы рассчитывают только на благотворительные пожертвования;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324714"/>
              </p:ext>
            </p:extLst>
          </p:nvPr>
        </p:nvGraphicFramePr>
        <p:xfrm>
          <a:off x="108559" y="4101223"/>
          <a:ext cx="9001000" cy="194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61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 возможности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угрозы, риски</a:t>
                      </a:r>
                      <a:endParaRPr lang="ru-RU" dirty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43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чем больше людей заинтересованы в реализации проекта, тем больше рабочих рук и  средств  возможно привлечь;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может не хватить материальных средств на реализацию проекта;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869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1975</TotalTime>
  <Words>813</Words>
  <Application>Microsoft Office PowerPoint</Application>
  <PresentationFormat>Экран (4:3)</PresentationFormat>
  <Paragraphs>154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Тема Office</vt:lpstr>
      <vt:lpstr> </vt:lpstr>
      <vt:lpstr>Социальный проект – это сконструированное инициатором проекта социальное нововведение, целью которого является создание, модернизация или поддержание в изменившейся среде материальной или духовной ценности, которое имеет пространственно-временные и ресурсные границы, влияние которого на людей признается положительным по своему воздействию.                                  Луков Валерий Андреевич, доктор философских наук, профессор</vt:lpstr>
      <vt:lpstr>Цель проекта:   создание на территории МБОУ «ООШ с. Крыловка Кировского района» Приморского края аллеи, посвящённой памяти выпускников школы, погибших в ходе СВО.  </vt:lpstr>
      <vt:lpstr> Задачи проекта </vt:lpstr>
      <vt:lpstr>Актуальность</vt:lpstr>
      <vt:lpstr>Презентация PowerPoint</vt:lpstr>
      <vt:lpstr> Оценка цели проекта по технологии SMART </vt:lpstr>
      <vt:lpstr>Анкета  </vt:lpstr>
      <vt:lpstr> SWOT – анализ возможностей и рисков в реализации проекта </vt:lpstr>
      <vt:lpstr>План работы над реализацией проекта.</vt:lpstr>
      <vt:lpstr>Бюджет  проекта  </vt:lpstr>
      <vt:lpstr>Проект «Аллея Славы»</vt:lpstr>
      <vt:lpstr>  Развитие проекта   </vt:lpstr>
      <vt:lpstr>Вячеслав Олегович Квашнин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Алёна</cp:lastModifiedBy>
  <cp:revision>200</cp:revision>
  <dcterms:created xsi:type="dcterms:W3CDTF">2018-06-17T03:14:31Z</dcterms:created>
  <dcterms:modified xsi:type="dcterms:W3CDTF">2023-12-19T19:50:03Z</dcterms:modified>
</cp:coreProperties>
</file>