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0" r:id="rId5"/>
    <p:sldId id="259" r:id="rId6"/>
    <p:sldId id="258" r:id="rId7"/>
    <p:sldId id="256" r:id="rId8"/>
    <p:sldId id="257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Лист1!$C$1</c:f>
              <c:strCache>
                <c:ptCount val="1"/>
                <c:pt idx="0">
                  <c:v>Почти всегда</c:v>
                </c:pt>
              </c:strCache>
            </c:strRef>
          </c:tx>
          <c:cat>
            <c:multiLvlStrRef>
              <c:f>Лист1!$A$2:$B$4</c:f>
              <c:multiLvlStrCache>
                <c:ptCount val="3"/>
                <c:lvl>
                  <c:pt idx="0">
                    <c:v>Я доволен(льна) тем, какой я человек.</c:v>
                  </c:pt>
                  <c:pt idx="1">
                    <c:v>Мне кажется, что у меня есть что-то, чем я могу гордиться.</c:v>
                  </c:pt>
                  <c:pt idx="2">
                    <c:v>Я чувствую, что способен(на) добиваться поставленных целей.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</c:lvl>
              </c:multiLvlStrCache>
            </c:multiLvl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Часто</c:v>
                </c:pt>
              </c:strCache>
            </c:strRef>
          </c:tx>
          <c:cat>
            <c:multiLvlStrRef>
              <c:f>Лист1!$A$2:$B$4</c:f>
              <c:multiLvlStrCache>
                <c:ptCount val="3"/>
                <c:lvl>
                  <c:pt idx="0">
                    <c:v>Я доволен(льна) тем, какой я человек.</c:v>
                  </c:pt>
                  <c:pt idx="1">
                    <c:v>Мне кажется, что у меня есть что-то, чем я могу гордиться.</c:v>
                  </c:pt>
                  <c:pt idx="2">
                    <c:v>Я чувствую, что способен(на) добиваться поставленных целей.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</c:lvl>
              </c:multiLvlStrCache>
            </c:multiLvl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Лист1!$E$1</c:f>
              <c:strCache>
                <c:ptCount val="1"/>
                <c:pt idx="0">
                  <c:v>Иногда</c:v>
                </c:pt>
              </c:strCache>
            </c:strRef>
          </c:tx>
          <c:cat>
            <c:multiLvlStrRef>
              <c:f>Лист1!$A$2:$B$4</c:f>
              <c:multiLvlStrCache>
                <c:ptCount val="3"/>
                <c:lvl>
                  <c:pt idx="0">
                    <c:v>Я доволен(льна) тем, какой я человек.</c:v>
                  </c:pt>
                  <c:pt idx="1">
                    <c:v>Мне кажется, что у меня есть что-то, чем я могу гордиться.</c:v>
                  </c:pt>
                  <c:pt idx="2">
                    <c:v>Я чувствую, что способен(на) добиваться поставленных целей.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</c:lvl>
              </c:multiLvlStrCache>
            </c:multiLvl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Лист1!$F$1</c:f>
              <c:strCache>
                <c:ptCount val="1"/>
                <c:pt idx="0">
                  <c:v>Редко</c:v>
                </c:pt>
              </c:strCache>
            </c:strRef>
          </c:tx>
          <c:cat>
            <c:multiLvlStrRef>
              <c:f>Лист1!$A$2:$B$4</c:f>
              <c:multiLvlStrCache>
                <c:ptCount val="3"/>
                <c:lvl>
                  <c:pt idx="0">
                    <c:v>Я доволен(льна) тем, какой я человек.</c:v>
                  </c:pt>
                  <c:pt idx="1">
                    <c:v>Мне кажется, что у меня есть что-то, чем я могу гордиться.</c:v>
                  </c:pt>
                  <c:pt idx="2">
                    <c:v>Я чувствую, что способен(на) добиваться поставленных целей.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</c:lvl>
              </c:multiLvlStrCache>
            </c:multiLvl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Лист1!$G$1</c:f>
              <c:strCache>
                <c:ptCount val="1"/>
                <c:pt idx="0">
                  <c:v>Почти никогда</c:v>
                </c:pt>
              </c:strCache>
            </c:strRef>
          </c:tx>
          <c:cat>
            <c:multiLvlStrRef>
              <c:f>Лист1!$A$2:$B$4</c:f>
              <c:multiLvlStrCache>
                <c:ptCount val="3"/>
                <c:lvl>
                  <c:pt idx="0">
                    <c:v>Я доволен(льна) тем, какой я человек.</c:v>
                  </c:pt>
                  <c:pt idx="1">
                    <c:v>Мне кажется, что у меня есть что-то, чем я могу гордиться.</c:v>
                  </c:pt>
                  <c:pt idx="2">
                    <c:v>Я чувствую, что способен(на) добиваться поставленных целей.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</c:lvl>
              </c:multiLvlStrCache>
            </c:multiLvl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axId val="70754304"/>
        <c:axId val="70755840"/>
      </c:barChart>
      <c:catAx>
        <c:axId val="70754304"/>
        <c:scaling>
          <c:orientation val="minMax"/>
        </c:scaling>
        <c:axPos val="b"/>
        <c:tickLblPos val="nextTo"/>
        <c:crossAx val="70755840"/>
        <c:crosses val="autoZero"/>
        <c:auto val="1"/>
        <c:lblAlgn val="ctr"/>
        <c:lblOffset val="100"/>
      </c:catAx>
      <c:valAx>
        <c:axId val="70755840"/>
        <c:scaling>
          <c:orientation val="minMax"/>
        </c:scaling>
        <c:axPos val="l"/>
        <c:majorGridlines/>
        <c:numFmt formatCode="General" sourceLinked="1"/>
        <c:tickLblPos val="nextTo"/>
        <c:crossAx val="707543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Лист2!$C$1</c:f>
              <c:strCache>
                <c:ptCount val="1"/>
                <c:pt idx="0">
                  <c:v>Полностью согласен(на)</c:v>
                </c:pt>
              </c:strCache>
            </c:strRef>
          </c:tx>
          <c:cat>
            <c:multiLvlStrRef>
              <c:f>Лист2!$A$2:$B$4</c:f>
              <c:multiLvlStrCache>
                <c:ptCount val="3"/>
                <c:lvl>
                  <c:pt idx="0">
                    <c:v>Я уверен(на) в своих знаниях на уроках.</c:v>
                  </c:pt>
                  <c:pt idx="1">
                    <c:v>Если я получаю плохую оценку, я чувствую, что вообще ничего не знаю.</c:v>
                  </c:pt>
                  <c:pt idx="2">
                    <c:v>Мнение учителя о моих способностях для меня очень важно.</c:v>
                  </c:pt>
                </c:lvl>
                <c:lvl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</c:lvl>
              </c:multiLvlStrCache>
            </c:multiLvlStrRef>
          </c:cat>
          <c:val>
            <c:numRef>
              <c:f>Лист2!$C$2:$C$4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Лист2!$D$1</c:f>
              <c:strCache>
                <c:ptCount val="1"/>
                <c:pt idx="0">
                  <c:v>Скорее согласен(на)</c:v>
                </c:pt>
              </c:strCache>
            </c:strRef>
          </c:tx>
          <c:cat>
            <c:multiLvlStrRef>
              <c:f>Лист2!$A$2:$B$4</c:f>
              <c:multiLvlStrCache>
                <c:ptCount val="3"/>
                <c:lvl>
                  <c:pt idx="0">
                    <c:v>Я уверен(на) в своих знаниях на уроках.</c:v>
                  </c:pt>
                  <c:pt idx="1">
                    <c:v>Если я получаю плохую оценку, я чувствую, что вообще ничего не знаю.</c:v>
                  </c:pt>
                  <c:pt idx="2">
                    <c:v>Мнение учителя о моих способностях для меня очень важно.</c:v>
                  </c:pt>
                </c:lvl>
                <c:lvl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</c:lvl>
              </c:multiLvlStrCache>
            </c:multiLvlStrRef>
          </c:cat>
          <c:val>
            <c:numRef>
              <c:f>Лист2!$D$2:$D$4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Лист2!$E$1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cat>
            <c:multiLvlStrRef>
              <c:f>Лист2!$A$2:$B$4</c:f>
              <c:multiLvlStrCache>
                <c:ptCount val="3"/>
                <c:lvl>
                  <c:pt idx="0">
                    <c:v>Я уверен(на) в своих знаниях на уроках.</c:v>
                  </c:pt>
                  <c:pt idx="1">
                    <c:v>Если я получаю плохую оценку, я чувствую, что вообще ничего не знаю.</c:v>
                  </c:pt>
                  <c:pt idx="2">
                    <c:v>Мнение учителя о моих способностях для меня очень важно.</c:v>
                  </c:pt>
                </c:lvl>
                <c:lvl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</c:lvl>
              </c:multiLvlStrCache>
            </c:multiLvlStrRef>
          </c:cat>
          <c:val>
            <c:numRef>
              <c:f>Лист2!$E$2:$E$4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Лист2!$F$1</c:f>
              <c:strCache>
                <c:ptCount val="1"/>
                <c:pt idx="0">
                  <c:v>Скорее не согласен(на)</c:v>
                </c:pt>
              </c:strCache>
            </c:strRef>
          </c:tx>
          <c:cat>
            <c:multiLvlStrRef>
              <c:f>Лист2!$A$2:$B$4</c:f>
              <c:multiLvlStrCache>
                <c:ptCount val="3"/>
                <c:lvl>
                  <c:pt idx="0">
                    <c:v>Я уверен(на) в своих знаниях на уроках.</c:v>
                  </c:pt>
                  <c:pt idx="1">
                    <c:v>Если я получаю плохую оценку, я чувствую, что вообще ничего не знаю.</c:v>
                  </c:pt>
                  <c:pt idx="2">
                    <c:v>Мнение учителя о моих способностях для меня очень важно.</c:v>
                  </c:pt>
                </c:lvl>
                <c:lvl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</c:lvl>
              </c:multiLvlStrCache>
            </c:multiLvlStrRef>
          </c:cat>
          <c:val>
            <c:numRef>
              <c:f>Лист2!$F$2:$F$4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Лист2!$G$1</c:f>
              <c:strCache>
                <c:ptCount val="1"/>
                <c:pt idx="0">
                  <c:v>Полностью не согласен(на)</c:v>
                </c:pt>
              </c:strCache>
            </c:strRef>
          </c:tx>
          <c:cat>
            <c:multiLvlStrRef>
              <c:f>Лист2!$A$2:$B$4</c:f>
              <c:multiLvlStrCache>
                <c:ptCount val="3"/>
                <c:lvl>
                  <c:pt idx="0">
                    <c:v>Я уверен(на) в своих знаниях на уроках.</c:v>
                  </c:pt>
                  <c:pt idx="1">
                    <c:v>Если я получаю плохую оценку, я чувствую, что вообще ничего не знаю.</c:v>
                  </c:pt>
                  <c:pt idx="2">
                    <c:v>Мнение учителя о моих способностях для меня очень важно.</c:v>
                  </c:pt>
                </c:lvl>
                <c:lvl>
                  <c:pt idx="0">
                    <c:v>4</c:v>
                  </c:pt>
                  <c:pt idx="1">
                    <c:v>5</c:v>
                  </c:pt>
                  <c:pt idx="2">
                    <c:v>6</c:v>
                  </c:pt>
                </c:lvl>
              </c:multiLvlStrCache>
            </c:multiLvlStrRef>
          </c:cat>
          <c:val>
            <c:numRef>
              <c:f>Лист2!$G$2:$G$4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axId val="53027200"/>
        <c:axId val="53076352"/>
      </c:barChart>
      <c:catAx>
        <c:axId val="53027200"/>
        <c:scaling>
          <c:orientation val="minMax"/>
        </c:scaling>
        <c:axPos val="b"/>
        <c:tickLblPos val="nextTo"/>
        <c:crossAx val="53076352"/>
        <c:crosses val="autoZero"/>
        <c:auto val="1"/>
        <c:lblAlgn val="ctr"/>
        <c:lblOffset val="100"/>
      </c:catAx>
      <c:valAx>
        <c:axId val="53076352"/>
        <c:scaling>
          <c:orientation val="minMax"/>
        </c:scaling>
        <c:axPos val="l"/>
        <c:majorGridlines/>
        <c:numFmt formatCode="General" sourceLinked="1"/>
        <c:tickLblPos val="nextTo"/>
        <c:crossAx val="53027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Лист3!$C$1</c:f>
              <c:strCache>
                <c:ptCount val="1"/>
                <c:pt idx="0">
                  <c:v>Да</c:v>
                </c:pt>
              </c:strCache>
            </c:strRef>
          </c:tx>
          <c:cat>
            <c:multiLvlStrRef>
              <c:f>Лист3!$A$2:$B$4</c:f>
              <c:multiLvlStrCache>
                <c:ptCount val="3"/>
                <c:lvl>
                  <c:pt idx="0">
                    <c:v>Мне легко общаться и находить друзей в классе.</c:v>
                  </c:pt>
                  <c:pt idx="1">
                    <c:v>Я переживаю, если одноклассники меня критикуют или смеются надо мной.</c:v>
                  </c:pt>
                  <c:pt idx="2">
                    <c:v>Я чувствую, что меня уважают и ценят в коллективе.</c:v>
                  </c:pt>
                </c:lvl>
                <c:lvl>
                  <c:pt idx="0">
                    <c:v>7</c:v>
                  </c:pt>
                  <c:pt idx="1">
                    <c:v>8</c:v>
                  </c:pt>
                  <c:pt idx="2">
                    <c:v>9</c:v>
                  </c:pt>
                </c:lvl>
              </c:multiLvlStrCache>
            </c:multiLvlStrRef>
          </c:cat>
          <c:val>
            <c:numRef>
              <c:f>Лист3!$C$2:$C$4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Лист3!$D$1</c:f>
              <c:strCache>
                <c:ptCount val="1"/>
                <c:pt idx="0">
                  <c:v>Скорее да</c:v>
                </c:pt>
              </c:strCache>
            </c:strRef>
          </c:tx>
          <c:cat>
            <c:multiLvlStrRef>
              <c:f>Лист3!$A$2:$B$4</c:f>
              <c:multiLvlStrCache>
                <c:ptCount val="3"/>
                <c:lvl>
                  <c:pt idx="0">
                    <c:v>Мне легко общаться и находить друзей в классе.</c:v>
                  </c:pt>
                  <c:pt idx="1">
                    <c:v>Я переживаю, если одноклассники меня критикуют или смеются надо мной.</c:v>
                  </c:pt>
                  <c:pt idx="2">
                    <c:v>Я чувствую, что меня уважают и ценят в коллективе.</c:v>
                  </c:pt>
                </c:lvl>
                <c:lvl>
                  <c:pt idx="0">
                    <c:v>7</c:v>
                  </c:pt>
                  <c:pt idx="1">
                    <c:v>8</c:v>
                  </c:pt>
                  <c:pt idx="2">
                    <c:v>9</c:v>
                  </c:pt>
                </c:lvl>
              </c:multiLvlStrCache>
            </c:multiLvlStrRef>
          </c:cat>
          <c:val>
            <c:numRef>
              <c:f>Лист3!$D$2:$D$4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Лист3!$E$1</c:f>
              <c:strCache>
                <c:ptCount val="1"/>
                <c:pt idx="0">
                  <c:v>Не знаю</c:v>
                </c:pt>
              </c:strCache>
            </c:strRef>
          </c:tx>
          <c:cat>
            <c:multiLvlStrRef>
              <c:f>Лист3!$A$2:$B$4</c:f>
              <c:multiLvlStrCache>
                <c:ptCount val="3"/>
                <c:lvl>
                  <c:pt idx="0">
                    <c:v>Мне легко общаться и находить друзей в классе.</c:v>
                  </c:pt>
                  <c:pt idx="1">
                    <c:v>Я переживаю, если одноклассники меня критикуют или смеются надо мной.</c:v>
                  </c:pt>
                  <c:pt idx="2">
                    <c:v>Я чувствую, что меня уважают и ценят в коллективе.</c:v>
                  </c:pt>
                </c:lvl>
                <c:lvl>
                  <c:pt idx="0">
                    <c:v>7</c:v>
                  </c:pt>
                  <c:pt idx="1">
                    <c:v>8</c:v>
                  </c:pt>
                  <c:pt idx="2">
                    <c:v>9</c:v>
                  </c:pt>
                </c:lvl>
              </c:multiLvlStrCache>
            </c:multiLvlStrRef>
          </c:cat>
          <c:val>
            <c:numRef>
              <c:f>Лист3!$E$2:$E$4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  <c:pt idx="2">
                  <c:v>6</c:v>
                </c:pt>
              </c:numCache>
            </c:numRef>
          </c:val>
        </c:ser>
        <c:ser>
          <c:idx val="3"/>
          <c:order val="3"/>
          <c:tx>
            <c:strRef>
              <c:f>Лист3!$F$1</c:f>
              <c:strCache>
                <c:ptCount val="1"/>
                <c:pt idx="0">
                  <c:v>Скорее нет</c:v>
                </c:pt>
              </c:strCache>
            </c:strRef>
          </c:tx>
          <c:cat>
            <c:multiLvlStrRef>
              <c:f>Лист3!$A$2:$B$4</c:f>
              <c:multiLvlStrCache>
                <c:ptCount val="3"/>
                <c:lvl>
                  <c:pt idx="0">
                    <c:v>Мне легко общаться и находить друзей в классе.</c:v>
                  </c:pt>
                  <c:pt idx="1">
                    <c:v>Я переживаю, если одноклассники меня критикуют или смеются надо мной.</c:v>
                  </c:pt>
                  <c:pt idx="2">
                    <c:v>Я чувствую, что меня уважают и ценят в коллективе.</c:v>
                  </c:pt>
                </c:lvl>
                <c:lvl>
                  <c:pt idx="0">
                    <c:v>7</c:v>
                  </c:pt>
                  <c:pt idx="1">
                    <c:v>8</c:v>
                  </c:pt>
                  <c:pt idx="2">
                    <c:v>9</c:v>
                  </c:pt>
                </c:lvl>
              </c:multiLvlStrCache>
            </c:multiLvlStrRef>
          </c:cat>
          <c:val>
            <c:numRef>
              <c:f>Лист3!$F$2:$F$4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Лист3!$G$1</c:f>
              <c:strCache>
                <c:ptCount val="1"/>
                <c:pt idx="0">
                  <c:v>Нет</c:v>
                </c:pt>
              </c:strCache>
            </c:strRef>
          </c:tx>
          <c:cat>
            <c:multiLvlStrRef>
              <c:f>Лист3!$A$2:$B$4</c:f>
              <c:multiLvlStrCache>
                <c:ptCount val="3"/>
                <c:lvl>
                  <c:pt idx="0">
                    <c:v>Мне легко общаться и находить друзей в классе.</c:v>
                  </c:pt>
                  <c:pt idx="1">
                    <c:v>Я переживаю, если одноклассники меня критикуют или смеются надо мной.</c:v>
                  </c:pt>
                  <c:pt idx="2">
                    <c:v>Я чувствую, что меня уважают и ценят в коллективе.</c:v>
                  </c:pt>
                </c:lvl>
                <c:lvl>
                  <c:pt idx="0">
                    <c:v>7</c:v>
                  </c:pt>
                  <c:pt idx="1">
                    <c:v>8</c:v>
                  </c:pt>
                  <c:pt idx="2">
                    <c:v>9</c:v>
                  </c:pt>
                </c:lvl>
              </c:multiLvlStrCache>
            </c:multiLvlStrRef>
          </c:cat>
          <c:val>
            <c:numRef>
              <c:f>Лист3!$G$2:$G$4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axId val="51906048"/>
        <c:axId val="52302592"/>
      </c:barChart>
      <c:catAx>
        <c:axId val="51906048"/>
        <c:scaling>
          <c:orientation val="minMax"/>
        </c:scaling>
        <c:axPos val="b"/>
        <c:tickLblPos val="nextTo"/>
        <c:crossAx val="52302592"/>
        <c:crosses val="autoZero"/>
        <c:auto val="1"/>
        <c:lblAlgn val="ctr"/>
        <c:lblOffset val="100"/>
      </c:catAx>
      <c:valAx>
        <c:axId val="52302592"/>
        <c:scaling>
          <c:orientation val="minMax"/>
        </c:scaling>
        <c:axPos val="l"/>
        <c:majorGridlines/>
        <c:numFmt formatCode="General" sourceLinked="1"/>
        <c:tickLblPos val="nextTo"/>
        <c:crossAx val="519060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5.1046041747651809E-2"/>
          <c:y val="3.5756907198194431E-2"/>
          <c:w val="0.9443615357494779"/>
          <c:h val="0.78101969137915728"/>
        </c:manualLayout>
      </c:layout>
      <c:barChart>
        <c:barDir val="col"/>
        <c:grouping val="clustered"/>
        <c:ser>
          <c:idx val="0"/>
          <c:order val="0"/>
          <c:cat>
            <c:strRef>
              <c:f>Лист4!$A$1:$A$7</c:f>
              <c:strCache>
                <c:ptCount val="7"/>
                <c:pt idx="0">
                  <c:v>Успехи или неудачи в учебе </c:v>
                </c:pt>
                <c:pt idx="1">
                  <c:v>Отношения с родителями </c:v>
                </c:pt>
                <c:pt idx="2">
                  <c:v>Отношения с друзьями и одноклассниками </c:v>
                </c:pt>
                <c:pt idx="3">
                  <c:v>Комментарии и "лайки" в социальных сетях </c:v>
                </c:pt>
                <c:pt idx="4">
                  <c:v>Мое хобби, увлечения </c:v>
                </c:pt>
                <c:pt idx="5">
                  <c:v>Мнение учителей </c:v>
                </c:pt>
                <c:pt idx="6">
                  <c:v>Другое (напиши свой вариант): </c:v>
                </c:pt>
              </c:strCache>
            </c:strRef>
          </c:cat>
          <c:val>
            <c:numRef>
              <c:f>Лист4!$B$1:$B$7</c:f>
              <c:numCache>
                <c:formatCode>General</c:formatCode>
                <c:ptCount val="7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axId val="172510592"/>
        <c:axId val="174716032"/>
      </c:barChart>
      <c:catAx>
        <c:axId val="172510592"/>
        <c:scaling>
          <c:orientation val="minMax"/>
        </c:scaling>
        <c:axPos val="b"/>
        <c:tickLblPos val="nextTo"/>
        <c:crossAx val="174716032"/>
        <c:crosses val="autoZero"/>
        <c:auto val="1"/>
        <c:lblAlgn val="ctr"/>
        <c:lblOffset val="100"/>
      </c:catAx>
      <c:valAx>
        <c:axId val="174716032"/>
        <c:scaling>
          <c:orientation val="minMax"/>
        </c:scaling>
        <c:axPos val="l"/>
        <c:majorGridlines/>
        <c:numFmt formatCode="General" sourceLinked="1"/>
        <c:tickLblPos val="nextTo"/>
        <c:crossAx val="17251059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cat>
            <c:strRef>
              <c:f>Лист5!$A$1:$A$10</c:f>
              <c:strCache>
                <c:ptCount val="10"/>
                <c:pt idx="0">
                  <c:v>10 — Абсолютная уверенность 1</c:v>
                </c:pt>
                <c:pt idx="1">
                  <c:v>9 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 — Средний уровень  - 1</c:v>
                </c:pt>
                <c:pt idx="6">
                  <c:v>4</c:v>
                </c:pt>
                <c:pt idx="7">
                  <c:v>3 </c:v>
                </c:pt>
                <c:pt idx="8">
                  <c:v>2</c:v>
                </c:pt>
                <c:pt idx="9">
                  <c:v>1 — Полная неуверенность </c:v>
                </c:pt>
              </c:strCache>
            </c:strRef>
          </c:cat>
          <c:val>
            <c:numRef>
              <c:f>Лист5!$B$1:$B$10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axId val="23652224"/>
        <c:axId val="53030912"/>
      </c:barChart>
      <c:catAx>
        <c:axId val="23652224"/>
        <c:scaling>
          <c:orientation val="minMax"/>
        </c:scaling>
        <c:axPos val="b"/>
        <c:tickLblPos val="nextTo"/>
        <c:crossAx val="53030912"/>
        <c:crosses val="autoZero"/>
        <c:auto val="1"/>
        <c:lblAlgn val="ctr"/>
        <c:lblOffset val="100"/>
      </c:catAx>
      <c:valAx>
        <c:axId val="53030912"/>
        <c:scaling>
          <c:orientation val="minMax"/>
        </c:scaling>
        <c:axPos val="l"/>
        <c:majorGridlines/>
        <c:numFmt formatCode="General" sourceLinked="1"/>
        <c:tickLblPos val="nextTo"/>
        <c:crossAx val="236522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D660-732F-4BF5-BF1E-C92C03D04E93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7BECA-3CAF-4EA0-828A-7A62E1D951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Индивидуальный итоговый проект</a:t>
            </a:r>
            <a:endParaRPr kumimoji="0" lang="ru-RU" altLang="zh-CN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4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altLang="zh-CN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тему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«Самооценка ребёнка: особенности, условия и проблемы её формирования»</a:t>
            </a:r>
            <a:endParaRPr kumimoji="0" lang="ru-RU" altLang="zh-CN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20" y="428604"/>
            <a:ext cx="821537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проекта</a:t>
            </a:r>
            <a:r>
              <a:rPr kumimoji="0" lang="ru-RU" altLang="zh-CN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Исследовать сущность самооценки, изучить этапы её формирования в детском и подростковом возрасте, выявить условия и проблемы, влияющие на этот процесс в подростковом возрасте.</a:t>
            </a:r>
            <a:endParaRPr kumimoji="0" lang="ru-RU" altLang="zh-CN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Дать определение самооценки и описать её виды.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Выявить уровень самооценки у учащихся 5-9 классов и определить особенности их восприятия себя.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Выявить ключевые условия формирования здоровой самооценки.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Обозначить основные проблемы и факторы риска, ведущие к нарушению самооценки.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Предложить практические рекомендации по формированию адекватной самооценки</a:t>
            </a:r>
            <a:r>
              <a:rPr kumimoji="0" lang="ru-RU" altLang="zh-CN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altLang="zh-CN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143108" y="0"/>
            <a:ext cx="46765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Общий уровень самооценки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428604"/>
          <a:ext cx="9144000" cy="300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3164681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Вопросы 1-3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свидетельствуют о том, что большинство учащихся чувствуют себя удовлетворёнными и гордятся собой. Например, по вопросам 1 и 3 большинство ответов — "Почти всегда" или "Часто", что говорит о высокой или адекватной самооценке.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Вопрос 2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показывает, что не все одноклассники ощущают гордость за свои достижения, что может указывать на наличие у некоторых заниженной самооценки или недостатка уверенности.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285728"/>
            <a:ext cx="850112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a typeface="Calibri"/>
                <a:cs typeface="Times New Roman"/>
              </a:rPr>
              <a:t>Зависимость самооценки от учебных успехов</a:t>
            </a:r>
            <a:endParaRPr lang="ru-RU" sz="2800" dirty="0">
              <a:ea typeface="Calibri"/>
              <a:cs typeface="Times New Roman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57158" y="928670"/>
          <a:ext cx="8358246" cy="2213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3214686"/>
            <a:ext cx="8761443" cy="3164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a typeface="Calibri"/>
                <a:cs typeface="Times New Roman"/>
              </a:rPr>
              <a:t>Вопрос 5</a:t>
            </a:r>
            <a:r>
              <a:rPr lang="ru-RU" sz="2800" dirty="0">
                <a:ea typeface="Calibri"/>
                <a:cs typeface="Times New Roman"/>
              </a:rPr>
              <a:t> выявляет, что у части ребят есть склонность чувствовать себя неуверенно при плохих оценках, что говорит о хрупкости их самооценки.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a typeface="Calibri"/>
                <a:cs typeface="Times New Roman"/>
              </a:rPr>
              <a:t>Вопрос 6</a:t>
            </a:r>
            <a:r>
              <a:rPr lang="ru-RU" sz="2800" dirty="0">
                <a:ea typeface="Calibri"/>
                <a:cs typeface="Times New Roman"/>
              </a:rPr>
              <a:t> показывает, что для некоторых важна оценка учителя, что также может свидетельствовать о внешней опоре для уверенности.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71736" y="0"/>
            <a:ext cx="3977371" cy="5587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a typeface="Calibri"/>
                <a:cs typeface="Times New Roman"/>
              </a:rPr>
              <a:t>Социальные отношения</a:t>
            </a:r>
            <a:endParaRPr lang="ru-RU" sz="28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500438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ea typeface="Calibri"/>
                <a:cs typeface="Times New Roman"/>
              </a:rPr>
              <a:t>Вопросы 7-9</a:t>
            </a:r>
            <a:r>
              <a:rPr lang="ru-RU" sz="2800" dirty="0">
                <a:ea typeface="Calibri"/>
                <a:cs typeface="Times New Roman"/>
              </a:rPr>
              <a:t> показывают, что большинство учащихся чувствуют себя достаточно комфортно в коллективе, легко находят друзей и чувствуют уважение. Однако есть и те, кто переживает критику или не чувствует себя полностью принятым, что указывает на наличие проблем с социальной адаптацией у части ребят</a:t>
            </a:r>
            <a:endParaRPr lang="ru-RU" sz="28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357158" y="642918"/>
          <a:ext cx="828680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00034" y="357166"/>
          <a:ext cx="8296275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785918" y="0"/>
            <a:ext cx="58185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Влияние внешних факторов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4180344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Наиболее важными для ребят являются успехи в учебе и отношения с родителями, что подтверждает их значимость для формирования уверенности.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Меньше внимания уделяется социальным сетям и увлечениям, что может говорить о меньшей их роли в самооценке.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Лестница“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Средний уровень по "Лестнице" показывает, что большинство учащихся находятся в диапазоне средней или высокой уверенности, однако есть и те, кто чувствует себя менее уверенно.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642918"/>
          <a:ext cx="8858279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00034" y="0"/>
            <a:ext cx="807249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Итог</a:t>
            </a: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Общий анализ свидетельствует о том, что большинство ребят имеют адекватную или высокую самооценку, но у части есть признаки хрупкости или заниженной оценки себя, особенно в контексте учебных достижений и социальных отношений.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392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40</cp:revision>
  <dcterms:created xsi:type="dcterms:W3CDTF">2025-12-14T04:23:00Z</dcterms:created>
  <dcterms:modified xsi:type="dcterms:W3CDTF">2025-12-14T11:14:54Z</dcterms:modified>
</cp:coreProperties>
</file>