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960" autoAdjust="0"/>
  </p:normalViewPr>
  <p:slideViewPr>
    <p:cSldViewPr>
      <p:cViewPr varScale="1">
        <p:scale>
          <a:sx n="74" d="100"/>
          <a:sy n="74" d="100"/>
        </p:scale>
        <p:origin x="-39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rostobr.ru/yanval/documents/news/17.09.2019/6/4.%20%D0%A1%D0%BE%D0%B2%D1%80%D0%B5%D0%BC%D0%B5%D0%BD%D0%BD%D0%B0%D1%8F_%D1%88%D0%BA%D0%BE%D0%BB%D0%B0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ostobr.ru/yanval/documents/news/17.04.2019/3/%D0%A3%D1%81%D0%BF%D0%B5%D1%85%20%D0%BA%D0%B0%D0%B6%D0%B4%D0%BE%D0%B3%D0%BE%20%D1%80%D0%B5%D0%B1%D0%B5%D0%BD%D0%BA%D0%B0.pdf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stobr.ru/yanval/documents/news/17.09.2019/6/3.%20%D0%9F%D0%BE%D0%B4%D0%B4%D0%B5%D1%80%D0%B6%D0%BA%D0%B0_%D1%81%D0%B5%D0%BC%D0%B5%D0%B9_%D0%B8%D0%BC%D0%B5%D1%8E%D1%89%D0%B8%D1%85_%D0%B4%D0%B5%D1%82%D0%B5%D0%B9.pdf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ostobr.ru/yanval/documents/news/17.04.2019/3/&#1062;&#1054;&#1057;.pdf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stobr.ru/yanval/documents/news/17.09.2019/6/7.%20&#1059;&#1095;&#1080;&#1090;&#1077;&#1083;&#1100;_&#1073;&#1091;&#1076;&#1091;&#1097;&#1077;&#1075;&#1086;.pdf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stobr.ru/yanval/documents/news/17.09.2019/6/1.%20&#1052;&#1086;&#1083;&#1086;&#1076;&#1099;&#1077;_&#1087;&#1088;&#1086;&#1092;&#1077;&#1089;&#1089;&#1080;&#1086;&#1085;&#1072;&#1083;&#1099;.pdf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ostobr.ru/yanval/documents/news/17.04.2019/3/&#1053;&#1086;&#1074;&#1099;&#1077;%20&#1074;&#1086;&#1079;&#1084;&#1086;&#1078;&#1085;&#1086;&#1089;&#1090;&#1080;%20&#1076;&#1083;&#1103;%20&#1082;&#1072;&#1078;&#1076;&#1086;&#1075;&#1086;.pdf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844824"/>
            <a:ext cx="7848872" cy="2952328"/>
          </a:xfrm>
          <a:ln w="7620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sz="6000" dirty="0" smtClean="0"/>
              <a:t>НАЦИОНАЛЬНЫЙПРОЕКТ  ОБРАЗОВАНИЯ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9917271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11560"/>
          </a:xfrm>
        </p:spPr>
        <p:txBody>
          <a:bodyPr/>
          <a:lstStyle/>
          <a:p>
            <a:r>
              <a:rPr lang="ru-RU" sz="3600" b="1" dirty="0">
                <a:solidFill>
                  <a:schemeClr val="accent3"/>
                </a:solidFill>
                <a:effectLst/>
              </a:rPr>
              <a:t>Проект "Социальная активность"</a:t>
            </a:r>
            <a:r>
              <a:rPr lang="ru-RU" sz="3600" dirty="0">
                <a:solidFill>
                  <a:schemeClr val="accent3"/>
                </a:solidFill>
                <a:effectLst/>
              </a:rPr>
              <a:t/>
            </a:r>
            <a:br>
              <a:rPr lang="ru-RU" sz="3600" dirty="0">
                <a:solidFill>
                  <a:schemeClr val="accent3"/>
                </a:solidFill>
                <a:effectLst/>
              </a:rPr>
            </a:br>
            <a:endParaRPr lang="ru-RU" sz="3600" dirty="0">
              <a:solidFill>
                <a:schemeClr val="accent3"/>
              </a:solidFill>
            </a:endParaRPr>
          </a:p>
        </p:txBody>
      </p:sp>
      <p:pic>
        <p:nvPicPr>
          <p:cNvPr id="4" name="Объект 3" descr="http://krs-school-n2.ucoz.ru/2019-2020/dokumenti/REGPR/regionalnye_proekty_page-0027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4074495" cy="57610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355976" y="1340768"/>
            <a:ext cx="4608512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Задача проекта:</a:t>
            </a:r>
            <a:endParaRPr lang="ru-RU" dirty="0"/>
          </a:p>
          <a:p>
            <a:r>
              <a:rPr lang="ru-RU" dirty="0"/>
              <a:t>Формирование системы </a:t>
            </a:r>
            <a:r>
              <a:rPr lang="ru-RU" dirty="0" err="1" smtClean="0"/>
              <a:t>профессио-нальных</a:t>
            </a:r>
            <a:r>
              <a:rPr lang="ru-RU" dirty="0" smtClean="0"/>
              <a:t> </a:t>
            </a:r>
            <a:r>
              <a:rPr lang="ru-RU" dirty="0"/>
              <a:t>конкурсов, дающей гражданам возможности для профессионального и карьерного роста.</a:t>
            </a:r>
          </a:p>
          <a:p>
            <a:endParaRPr lang="ru-RU" b="1" dirty="0" smtClean="0"/>
          </a:p>
          <a:p>
            <a:r>
              <a:rPr lang="ru-RU" b="1" dirty="0" smtClean="0"/>
              <a:t>Главные </a:t>
            </a:r>
            <a:r>
              <a:rPr lang="ru-RU" b="1" dirty="0"/>
              <a:t>цифры проекта (к 2024 году):</a:t>
            </a:r>
            <a:endParaRPr lang="ru-RU" dirty="0"/>
          </a:p>
          <a:p>
            <a:r>
              <a:rPr lang="ru-RU" dirty="0"/>
              <a:t>Проведение 35 конкурсов с </a:t>
            </a:r>
            <a:r>
              <a:rPr lang="ru-RU" dirty="0" smtClean="0"/>
              <a:t>участием </a:t>
            </a:r>
            <a:r>
              <a:rPr lang="ru-RU" dirty="0"/>
              <a:t>1,7 млн граждан России</a:t>
            </a:r>
          </a:p>
          <a:p>
            <a:r>
              <a:rPr lang="ru-RU" sz="1400" b="1" dirty="0"/>
              <a:t>Паспорт регионального проекта "Социальная активность"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356092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0">
        <p:blinds dir="vert"/>
      </p:transition>
    </mc:Choice>
    <mc:Fallback>
      <p:transition spd="slow" advTm="10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400" dirty="0" smtClean="0">
                <a:solidFill>
                  <a:srgbClr val="FF0000"/>
                </a:solidFill>
              </a:rPr>
              <a:t>Проект "Учитель будущего"</a:t>
            </a:r>
            <a:endParaRPr lang="ru-RU" sz="20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pic>
        <p:nvPicPr>
          <p:cNvPr id="4" name="Объект 3" descr="http://krs-school-n2.ucoz.ru/2019-2020/dokumenti/REGPR/regionalnye_proekty_page-0024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81799"/>
            <a:ext cx="4336798" cy="511256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3689386" y="3223559"/>
            <a:ext cx="237566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/>
              <a:t> </a:t>
            </a:r>
            <a:endParaRPr lang="ru-RU" dirty="0"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32040" y="1268760"/>
            <a:ext cx="3744416" cy="426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/>
              <a:t>Задача проекта:</a:t>
            </a:r>
            <a:endParaRPr lang="ru-RU" sz="2000" b="1" dirty="0">
              <a:ea typeface="Calibri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60032" y="1715036"/>
            <a:ext cx="4104456" cy="555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Внедрение национальной </a:t>
            </a:r>
            <a:r>
              <a:rPr lang="ru-RU" dirty="0" smtClean="0"/>
              <a:t>системы профессионального </a:t>
            </a:r>
            <a:r>
              <a:rPr lang="ru-RU" dirty="0"/>
              <a:t>роста </a:t>
            </a:r>
            <a:r>
              <a:rPr lang="ru-RU" dirty="0" err="1" smtClean="0"/>
              <a:t>педаго-гических</a:t>
            </a:r>
            <a:r>
              <a:rPr lang="ru-RU" dirty="0" smtClean="0"/>
              <a:t> работников</a:t>
            </a:r>
            <a:r>
              <a:rPr lang="ru-RU" dirty="0"/>
              <a:t>, </a:t>
            </a:r>
            <a:r>
              <a:rPr lang="ru-RU" dirty="0" smtClean="0"/>
              <a:t>охватываю-щей </a:t>
            </a:r>
            <a:r>
              <a:rPr lang="ru-RU" dirty="0"/>
              <a:t>не менее 50% </a:t>
            </a:r>
            <a:r>
              <a:rPr lang="ru-RU" dirty="0" smtClean="0"/>
              <a:t>учителей общеобразовательных организаций</a:t>
            </a:r>
            <a:r>
              <a:rPr lang="ru-RU" sz="2000" b="1" dirty="0" smtClean="0">
                <a:cs typeface="Times New Roman" panose="02020603050405020304" pitchFamily="18" charset="0"/>
              </a:rPr>
              <a:t>                                                                            Главные </a:t>
            </a:r>
            <a:r>
              <a:rPr lang="ru-RU" sz="2000" b="1" dirty="0">
                <a:cs typeface="Times New Roman" panose="02020603050405020304" pitchFamily="18" charset="0"/>
              </a:rPr>
              <a:t>цифры проекта (к 2024 году</a:t>
            </a:r>
            <a:r>
              <a:rPr lang="ru-RU" sz="2000" b="1" dirty="0" smtClean="0">
                <a:cs typeface="Times New Roman" panose="02020603050405020304" pitchFamily="18" charset="0"/>
              </a:rPr>
              <a:t>):</a:t>
            </a:r>
          </a:p>
          <a:p>
            <a:pPr>
              <a:lnSpc>
                <a:spcPct val="115000"/>
              </a:lnSpc>
            </a:pPr>
            <a:r>
              <a:rPr lang="ru-RU" dirty="0" smtClean="0"/>
              <a:t>Повышение </a:t>
            </a:r>
            <a:r>
              <a:rPr lang="ru-RU" dirty="0"/>
              <a:t>уровня </a:t>
            </a:r>
            <a:r>
              <a:rPr lang="ru-RU" dirty="0" err="1" smtClean="0"/>
              <a:t>профессиональ-ного</a:t>
            </a:r>
            <a:r>
              <a:rPr lang="ru-RU" dirty="0" smtClean="0"/>
              <a:t> </a:t>
            </a:r>
            <a:r>
              <a:rPr lang="ru-RU" dirty="0"/>
              <a:t>мастерства </a:t>
            </a:r>
            <a:r>
              <a:rPr lang="ru-RU" dirty="0" smtClean="0"/>
              <a:t>50</a:t>
            </a:r>
            <a:r>
              <a:rPr lang="ru-RU" dirty="0"/>
              <a:t>% педагогических </a:t>
            </a:r>
            <a:r>
              <a:rPr lang="ru-RU" dirty="0" smtClean="0"/>
              <a:t>работников</a:t>
            </a:r>
            <a:r>
              <a:rPr lang="ru-RU" dirty="0"/>
              <a:t>, создание сети центров </a:t>
            </a:r>
            <a:r>
              <a:rPr lang="ru-RU" dirty="0" smtClean="0"/>
              <a:t>непрерывного </a:t>
            </a:r>
            <a:r>
              <a:rPr lang="ru-RU" dirty="0"/>
              <a:t>повышения </a:t>
            </a:r>
            <a:r>
              <a:rPr lang="ru-RU" dirty="0" err="1" smtClean="0"/>
              <a:t>квали-фикации</a:t>
            </a:r>
            <a:r>
              <a:rPr lang="ru-RU" dirty="0" smtClean="0"/>
              <a:t> во </a:t>
            </a:r>
            <a:r>
              <a:rPr lang="ru-RU" dirty="0"/>
              <a:t>всех </a:t>
            </a:r>
            <a:r>
              <a:rPr lang="ru-RU" dirty="0" smtClean="0"/>
              <a:t>субъектах </a:t>
            </a:r>
            <a:r>
              <a:rPr lang="ru-RU" dirty="0"/>
              <a:t>России, </a:t>
            </a:r>
            <a:r>
              <a:rPr lang="ru-RU" dirty="0" smtClean="0"/>
              <a:t>участие </a:t>
            </a:r>
            <a:r>
              <a:rPr lang="ru-RU" dirty="0"/>
              <a:t>70% учителей в возрасте до </a:t>
            </a:r>
            <a:r>
              <a:rPr lang="ru-RU" dirty="0" smtClean="0"/>
              <a:t> 35 </a:t>
            </a:r>
            <a:r>
              <a:rPr lang="ru-RU" dirty="0"/>
              <a:t>лет в различных </a:t>
            </a:r>
            <a:r>
              <a:rPr lang="ru-RU" dirty="0" smtClean="0"/>
              <a:t>формах под-</a:t>
            </a:r>
            <a:r>
              <a:rPr lang="ru-RU" dirty="0" err="1" smtClean="0"/>
              <a:t>держки</a:t>
            </a:r>
            <a:r>
              <a:rPr lang="ru-RU" dirty="0" smtClean="0"/>
              <a:t> </a:t>
            </a:r>
            <a:r>
              <a:rPr lang="ru-RU" dirty="0"/>
              <a:t>и сопровождения </a:t>
            </a:r>
            <a:r>
              <a:rPr lang="ru-RU" dirty="0" smtClean="0"/>
              <a:t>обучаю-</a:t>
            </a:r>
            <a:r>
              <a:rPr lang="ru-RU" dirty="0" err="1" smtClean="0"/>
              <a:t>щихся</a:t>
            </a:r>
            <a:r>
              <a:rPr lang="ru-RU" dirty="0" smtClean="0"/>
              <a:t> </a:t>
            </a:r>
            <a:r>
              <a:rPr lang="ru-RU" dirty="0"/>
              <a:t>впервые 3 года работы.</a:t>
            </a:r>
            <a:endParaRPr lang="ru-RU" dirty="0"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08723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0000">
        <p:blinds dir="vert"/>
      </p:transition>
    </mc:Choice>
    <mc:Fallback>
      <p:transition spd="slow" advClick="0" advTm="10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44624"/>
            <a:ext cx="4572000" cy="6813376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11200" b="1" dirty="0" smtClean="0">
                <a:solidFill>
                  <a:srgbClr val="FF0000"/>
                </a:solidFill>
              </a:rPr>
              <a:t>Проект "Современная школа»</a:t>
            </a:r>
            <a:endParaRPr lang="ru-RU" sz="16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6200" b="1" dirty="0"/>
              <a:t>Задача проекта:</a:t>
            </a:r>
            <a:endParaRPr lang="ru-RU" sz="6200" dirty="0"/>
          </a:p>
          <a:p>
            <a:pPr marL="0" indent="0">
              <a:buNone/>
            </a:pPr>
            <a:r>
              <a:rPr lang="ru-RU" b="1" dirty="0"/>
              <a:t> </a:t>
            </a:r>
            <a:r>
              <a:rPr lang="ru-RU" sz="7200" dirty="0" smtClean="0"/>
              <a:t>Внедрение </a:t>
            </a:r>
            <a:r>
              <a:rPr lang="ru-RU" sz="7200" dirty="0"/>
              <a:t>в российских школах </a:t>
            </a:r>
            <a:r>
              <a:rPr lang="ru-RU" sz="7200" dirty="0" smtClean="0"/>
              <a:t>но-</a:t>
            </a:r>
            <a:r>
              <a:rPr lang="ru-RU" sz="7200" dirty="0" err="1" smtClean="0"/>
              <a:t>вых</a:t>
            </a:r>
            <a:r>
              <a:rPr lang="ru-RU" sz="7200" dirty="0" smtClean="0"/>
              <a:t> методов </a:t>
            </a:r>
            <a:r>
              <a:rPr lang="ru-RU" sz="7200" dirty="0"/>
              <a:t>обучения и воспитания, </a:t>
            </a:r>
            <a:r>
              <a:rPr lang="ru-RU" sz="7200" dirty="0" smtClean="0"/>
              <a:t>современных образовательных тех-</a:t>
            </a:r>
            <a:r>
              <a:rPr lang="ru-RU" sz="7200" dirty="0" err="1" smtClean="0"/>
              <a:t>нологий</a:t>
            </a:r>
            <a:r>
              <a:rPr lang="ru-RU" sz="7200" dirty="0" smtClean="0"/>
              <a:t>,</a:t>
            </a:r>
            <a:r>
              <a:rPr lang="ru-RU" sz="7200" dirty="0"/>
              <a:t> а также </a:t>
            </a:r>
            <a:r>
              <a:rPr lang="ru-RU" sz="7200" dirty="0" smtClean="0"/>
              <a:t>обновление </a:t>
            </a:r>
            <a:r>
              <a:rPr lang="ru-RU" sz="7200" dirty="0" err="1" smtClean="0"/>
              <a:t>содер-жания</a:t>
            </a:r>
            <a:r>
              <a:rPr lang="ru-RU" sz="7200" dirty="0"/>
              <a:t> </a:t>
            </a:r>
            <a:r>
              <a:rPr lang="ru-RU" sz="7200" dirty="0" smtClean="0"/>
              <a:t>и</a:t>
            </a:r>
            <a:r>
              <a:rPr lang="ru-RU" sz="7200" dirty="0"/>
              <a:t> </a:t>
            </a:r>
            <a:r>
              <a:rPr lang="ru-RU" sz="7200" dirty="0" err="1" smtClean="0"/>
              <a:t>совершенствова</a:t>
            </a:r>
            <a:r>
              <a:rPr lang="ru-RU" sz="7200" dirty="0"/>
              <a:t> </a:t>
            </a:r>
            <a:r>
              <a:rPr lang="ru-RU" sz="7200" dirty="0" err="1"/>
              <a:t>ние</a:t>
            </a:r>
            <a:r>
              <a:rPr lang="ru-RU" sz="7200" dirty="0" smtClean="0"/>
              <a:t> </a:t>
            </a:r>
            <a:r>
              <a:rPr lang="ru-RU" sz="7200" dirty="0" err="1" smtClean="0"/>
              <a:t>мето-дов</a:t>
            </a:r>
            <a:r>
              <a:rPr lang="ru-RU" sz="7200" dirty="0" smtClean="0"/>
              <a:t> </a:t>
            </a:r>
            <a:r>
              <a:rPr lang="ru-RU" sz="7200" dirty="0"/>
              <a:t>обучения предмету «</a:t>
            </a:r>
            <a:r>
              <a:rPr lang="ru-RU" sz="7200" dirty="0" smtClean="0"/>
              <a:t>Технология».</a:t>
            </a:r>
            <a:endParaRPr lang="ru-RU" dirty="0"/>
          </a:p>
          <a:p>
            <a:pPr marL="0" indent="0" algn="ctr">
              <a:buNone/>
            </a:pPr>
            <a:r>
              <a:rPr lang="ru-RU" sz="6200" b="1" dirty="0"/>
              <a:t>Главные цифры проекта (к 2024 году):</a:t>
            </a:r>
            <a:endParaRPr lang="ru-RU" sz="6200" dirty="0"/>
          </a:p>
          <a:p>
            <a:pPr marL="0" indent="0">
              <a:buNone/>
            </a:pPr>
            <a:r>
              <a:rPr lang="ru-RU" b="1" dirty="0"/>
              <a:t> </a:t>
            </a:r>
            <a:r>
              <a:rPr lang="ru-RU" sz="7200" dirty="0" smtClean="0"/>
              <a:t>Проведение </a:t>
            </a:r>
            <a:r>
              <a:rPr lang="ru-RU" sz="7200" dirty="0"/>
              <a:t>комплексной оценки качества общего образования в 85 субъектах России, создание </a:t>
            </a:r>
            <a:r>
              <a:rPr lang="ru-RU" sz="7200" dirty="0" err="1" smtClean="0"/>
              <a:t>совре-менной</a:t>
            </a:r>
            <a:r>
              <a:rPr lang="ru-RU" sz="7200" dirty="0" smtClean="0"/>
              <a:t> материально-технической </a:t>
            </a:r>
            <a:r>
              <a:rPr lang="ru-RU" sz="7200" dirty="0"/>
              <a:t>базы в 16 тысяч школ в </a:t>
            </a:r>
            <a:r>
              <a:rPr lang="ru-RU" sz="7200" dirty="0" err="1" smtClean="0"/>
              <a:t>сельс</a:t>
            </a:r>
            <a:r>
              <a:rPr lang="ru-RU" sz="7200" dirty="0" smtClean="0"/>
              <a:t>-кой</a:t>
            </a:r>
            <a:r>
              <a:rPr lang="ru-RU" sz="7200" dirty="0"/>
              <a:t> </a:t>
            </a:r>
            <a:r>
              <a:rPr lang="ru-RU" sz="7200" dirty="0" smtClean="0"/>
              <a:t>местности </a:t>
            </a:r>
            <a:r>
              <a:rPr lang="ru-RU" sz="7200" dirty="0"/>
              <a:t>и малых </a:t>
            </a:r>
            <a:r>
              <a:rPr lang="ru-RU" sz="7200" dirty="0" smtClean="0"/>
              <a:t>городах </a:t>
            </a:r>
            <a:r>
              <a:rPr lang="ru-RU" sz="7200" dirty="0"/>
              <a:t>80 </a:t>
            </a:r>
            <a:r>
              <a:rPr lang="ru-RU" sz="7200" dirty="0" smtClean="0"/>
              <a:t>субъектов </a:t>
            </a:r>
            <a:r>
              <a:rPr lang="ru-RU" sz="7200" dirty="0"/>
              <a:t>Российской </a:t>
            </a:r>
            <a:r>
              <a:rPr lang="ru-RU" sz="7200" dirty="0" smtClean="0"/>
              <a:t>Федерации</a:t>
            </a:r>
            <a:r>
              <a:rPr lang="ru-RU" sz="7200" dirty="0"/>
              <a:t>, создание новых мест в </a:t>
            </a:r>
            <a:r>
              <a:rPr lang="ru-RU" sz="7200" dirty="0" err="1" smtClean="0"/>
              <a:t>общеобра-зовательных</a:t>
            </a:r>
            <a:r>
              <a:rPr lang="ru-RU" sz="7200" dirty="0" smtClean="0"/>
              <a:t> </a:t>
            </a:r>
            <a:r>
              <a:rPr lang="ru-RU" sz="7200" dirty="0"/>
              <a:t>организациях для 230 тысяч </a:t>
            </a:r>
            <a:r>
              <a:rPr lang="ru-RU" sz="7200" dirty="0" err="1"/>
              <a:t>детей,участие</a:t>
            </a:r>
            <a:r>
              <a:rPr lang="ru-RU" sz="7200" dirty="0"/>
              <a:t> 70% </a:t>
            </a:r>
            <a:r>
              <a:rPr lang="ru-RU" sz="7200" dirty="0" smtClean="0"/>
              <a:t>школьников в </a:t>
            </a:r>
            <a:r>
              <a:rPr lang="ru-RU" sz="7200" dirty="0"/>
              <a:t>различных формах </a:t>
            </a:r>
            <a:r>
              <a:rPr lang="ru-RU" sz="7200" dirty="0" smtClean="0"/>
              <a:t>сопровождения </a:t>
            </a:r>
            <a:r>
              <a:rPr lang="ru-RU" sz="7200" dirty="0"/>
              <a:t>и наставничества, реализация </a:t>
            </a:r>
            <a:r>
              <a:rPr lang="ru-RU" sz="7200" dirty="0" smtClean="0"/>
              <a:t>обще-образовательных </a:t>
            </a:r>
            <a:r>
              <a:rPr lang="ru-RU" sz="7200" dirty="0"/>
              <a:t>программ в </a:t>
            </a:r>
            <a:r>
              <a:rPr lang="ru-RU" sz="7200" dirty="0" smtClean="0"/>
              <a:t>сете-вой </a:t>
            </a:r>
            <a:r>
              <a:rPr lang="ru-RU" sz="7200" dirty="0"/>
              <a:t>форме 70% организаций </a:t>
            </a:r>
            <a:r>
              <a:rPr lang="ru-RU" sz="7200" dirty="0" err="1" smtClean="0"/>
              <a:t>началь-ного</a:t>
            </a:r>
            <a:r>
              <a:rPr lang="ru-RU" sz="7200" dirty="0"/>
              <a:t>, основного и среднего общего образования, строительство и </a:t>
            </a:r>
            <a:r>
              <a:rPr lang="ru-RU" sz="7200" dirty="0" err="1" smtClean="0"/>
              <a:t>введе-ние</a:t>
            </a:r>
            <a:r>
              <a:rPr lang="ru-RU" sz="7200" dirty="0" smtClean="0"/>
              <a:t> </a:t>
            </a:r>
            <a:r>
              <a:rPr lang="ru-RU" sz="6400" dirty="0"/>
              <a:t>в эксплуатацию не менее </a:t>
            </a:r>
            <a:r>
              <a:rPr lang="ru-RU" sz="6400" dirty="0" smtClean="0"/>
              <a:t>25</a:t>
            </a:r>
            <a:r>
              <a:rPr lang="ru-RU" sz="6400" dirty="0"/>
              <a:t> школ</a:t>
            </a:r>
            <a:r>
              <a:rPr lang="ru-RU" sz="6400" dirty="0" smtClean="0"/>
              <a:t>                                     с </a:t>
            </a:r>
            <a:r>
              <a:rPr lang="ru-RU" sz="7200" dirty="0"/>
              <a:t>привлечением частных инвестиций.</a:t>
            </a:r>
          </a:p>
          <a:p>
            <a:pPr marL="0" indent="0">
              <a:buNone/>
            </a:pPr>
            <a:r>
              <a:rPr lang="ru-RU" sz="4400" b="1" u="sng" dirty="0">
                <a:hlinkClick r:id="rId2"/>
              </a:rPr>
              <a:t>Паспорт регионального проекта "Современная школа"</a:t>
            </a:r>
            <a:r>
              <a:rPr lang="ru-RU" sz="4400" dirty="0" smtClean="0"/>
              <a:t> </a:t>
            </a:r>
            <a:endParaRPr lang="ru-RU" sz="4400" dirty="0"/>
          </a:p>
        </p:txBody>
      </p:sp>
      <p:pic>
        <p:nvPicPr>
          <p:cNvPr id="4" name="Рисунок 3" descr="http://krs-school-n2.ucoz.ru/2019-2020/dokumenti/REGPR/regionalnye_proekty_page-002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476672"/>
            <a:ext cx="4464497" cy="60731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4499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5000">
        <p:blinds dir="vert"/>
      </p:transition>
    </mc:Choice>
    <mc:Fallback>
      <p:transition spd="slow" advClick="0" advTm="1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79512"/>
          </a:xfrm>
        </p:spPr>
        <p:txBody>
          <a:bodyPr/>
          <a:lstStyle/>
          <a:p>
            <a:pPr algn="l"/>
            <a:r>
              <a:rPr lang="ru-RU" sz="3600" b="1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Проект "Успех </a:t>
            </a:r>
            <a:r>
              <a:rPr lang="ru-RU" sz="4000" b="1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каждого ребёнка"</a:t>
            </a:r>
            <a:r>
              <a:rPr lang="ru-RU" sz="4000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/>
            </a:r>
            <a:br>
              <a:rPr lang="ru-RU" sz="4000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</a:b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 descr="http://krs-school-n2.ucoz.ru/2019-2020/dokumenti/REGPR/regionalnye_proekty_page-0021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36712"/>
            <a:ext cx="3456384" cy="554461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3959424" y="620688"/>
            <a:ext cx="5184576" cy="61247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r>
              <a:rPr lang="ru-RU" sz="2000" b="1" dirty="0"/>
              <a:t>Задача проекта:</a:t>
            </a:r>
            <a:endParaRPr lang="ru-RU" sz="2000" dirty="0"/>
          </a:p>
          <a:p>
            <a:r>
              <a:rPr lang="ru-RU" b="1" dirty="0"/>
              <a:t> </a:t>
            </a:r>
            <a:r>
              <a:rPr lang="ru-RU" dirty="0" smtClean="0"/>
              <a:t>Формирование </a:t>
            </a:r>
            <a:r>
              <a:rPr lang="ru-RU" dirty="0"/>
              <a:t>эффективной </a:t>
            </a:r>
            <a:r>
              <a:rPr lang="ru-RU" dirty="0" smtClean="0"/>
              <a:t>системы </a:t>
            </a:r>
            <a:r>
              <a:rPr lang="ru-RU" dirty="0" err="1" smtClean="0"/>
              <a:t>выяв-ления</a:t>
            </a:r>
            <a:r>
              <a:rPr lang="ru-RU" dirty="0"/>
              <a:t>, поддержки  и развития способностей и </a:t>
            </a:r>
            <a:r>
              <a:rPr lang="ru-RU" dirty="0" smtClean="0"/>
              <a:t>талантов </a:t>
            </a:r>
            <a:r>
              <a:rPr lang="ru-RU" dirty="0"/>
              <a:t>у детей и молодежи</a:t>
            </a:r>
            <a:r>
              <a:rPr lang="ru-RU" dirty="0" smtClean="0"/>
              <a:t>,</a:t>
            </a:r>
            <a:r>
              <a:rPr lang="ru-RU" dirty="0"/>
              <a:t> </a:t>
            </a:r>
            <a:r>
              <a:rPr lang="ru-RU" dirty="0" smtClean="0"/>
              <a:t>направлен-ной </a:t>
            </a:r>
            <a:r>
              <a:rPr lang="ru-RU" dirty="0"/>
              <a:t> на самоопределение и </a:t>
            </a:r>
            <a:r>
              <a:rPr lang="ru-RU" dirty="0" err="1" smtClean="0"/>
              <a:t>профессиональ-ную</a:t>
            </a:r>
            <a:r>
              <a:rPr lang="ru-RU" dirty="0" smtClean="0"/>
              <a:t> </a:t>
            </a:r>
            <a:r>
              <a:rPr lang="ru-RU" dirty="0"/>
              <a:t>ориентацию    </a:t>
            </a:r>
            <a:r>
              <a:rPr lang="ru-RU" dirty="0" smtClean="0"/>
              <a:t>всех </a:t>
            </a:r>
            <a:r>
              <a:rPr lang="ru-RU" dirty="0"/>
              <a:t>обучающихся.</a:t>
            </a:r>
          </a:p>
          <a:p>
            <a:endParaRPr lang="ru-RU" b="1" dirty="0" smtClean="0"/>
          </a:p>
          <a:p>
            <a:r>
              <a:rPr lang="ru-RU" sz="2000" b="1" dirty="0" smtClean="0"/>
              <a:t>Главные </a:t>
            </a:r>
            <a:r>
              <a:rPr lang="ru-RU" sz="2000" b="1" dirty="0"/>
              <a:t>цифры проекта (к 2024 году):</a:t>
            </a:r>
            <a:endParaRPr lang="ru-RU" sz="2000" dirty="0"/>
          </a:p>
          <a:p>
            <a:r>
              <a:rPr lang="ru-RU" dirty="0"/>
              <a:t>Создание в 65 субъектах России </a:t>
            </a:r>
            <a:r>
              <a:rPr lang="ru-RU" dirty="0" err="1" smtClean="0"/>
              <a:t>региональ-ных</a:t>
            </a:r>
            <a:r>
              <a:rPr lang="ru-RU" dirty="0" smtClean="0"/>
              <a:t> </a:t>
            </a:r>
            <a:r>
              <a:rPr lang="ru-RU" dirty="0"/>
              <a:t>центров </a:t>
            </a:r>
            <a:r>
              <a:rPr lang="ru-RU" dirty="0" smtClean="0"/>
              <a:t>выявления</a:t>
            </a:r>
            <a:r>
              <a:rPr lang="ru-RU" dirty="0"/>
              <a:t>, поддержки и </a:t>
            </a:r>
            <a:r>
              <a:rPr lang="ru-RU" dirty="0" smtClean="0"/>
              <a:t>раз-вития </a:t>
            </a:r>
            <a:r>
              <a:rPr lang="ru-RU" dirty="0"/>
              <a:t>способностей и талантов у детей и </a:t>
            </a:r>
            <a:r>
              <a:rPr lang="ru-RU" dirty="0" smtClean="0"/>
              <a:t>молодежи</a:t>
            </a:r>
            <a:r>
              <a:rPr lang="ru-RU" dirty="0"/>
              <a:t>, обновление </a:t>
            </a:r>
            <a:r>
              <a:rPr lang="ru-RU" dirty="0" smtClean="0"/>
              <a:t>материально-</a:t>
            </a:r>
            <a:r>
              <a:rPr lang="ru-RU" dirty="0" err="1" smtClean="0"/>
              <a:t>техни</a:t>
            </a:r>
            <a:r>
              <a:rPr lang="ru-RU" dirty="0" smtClean="0"/>
              <a:t>-ческой </a:t>
            </a:r>
            <a:r>
              <a:rPr lang="ru-RU" dirty="0"/>
              <a:t>базы в сельской местности для </a:t>
            </a:r>
            <a:r>
              <a:rPr lang="ru-RU" dirty="0" err="1" smtClean="0"/>
              <a:t>заня-тий</a:t>
            </a:r>
            <a:r>
              <a:rPr lang="ru-RU" dirty="0" smtClean="0"/>
              <a:t> </a:t>
            </a:r>
            <a:r>
              <a:rPr lang="ru-RU" dirty="0"/>
              <a:t>физкультурой и спортом для 935 тысяч детей, создание 245 </a:t>
            </a:r>
            <a:r>
              <a:rPr lang="ru-RU" dirty="0" smtClean="0"/>
              <a:t>детских </a:t>
            </a:r>
            <a:r>
              <a:rPr lang="ru-RU" dirty="0"/>
              <a:t>технопарков «</a:t>
            </a:r>
            <a:r>
              <a:rPr lang="ru-RU" dirty="0" err="1"/>
              <a:t>Кванториум</a:t>
            </a:r>
            <a:r>
              <a:rPr lang="ru-RU" dirty="0"/>
              <a:t>» </a:t>
            </a:r>
            <a:r>
              <a:rPr lang="ru-RU" dirty="0" smtClean="0"/>
              <a:t>и </a:t>
            </a:r>
            <a:r>
              <a:rPr lang="ru-RU" dirty="0"/>
              <a:t>340 мобильных технопарков «</a:t>
            </a:r>
            <a:r>
              <a:rPr lang="ru-RU" dirty="0" err="1"/>
              <a:t>Кванториум</a:t>
            </a:r>
            <a:r>
              <a:rPr lang="ru-RU" dirty="0"/>
              <a:t>» для 2 млн детей, охват </a:t>
            </a:r>
            <a:r>
              <a:rPr lang="ru-RU" dirty="0" err="1" smtClean="0"/>
              <a:t>допол-нительнымиобщеобразовательными</a:t>
            </a:r>
            <a:r>
              <a:rPr lang="ru-RU" dirty="0"/>
              <a:t> </a:t>
            </a:r>
            <a:r>
              <a:rPr lang="ru-RU" dirty="0" smtClean="0"/>
              <a:t>программами </a:t>
            </a:r>
            <a:r>
              <a:rPr lang="ru-RU" dirty="0"/>
              <a:t>не менее 70% детей с ограниченными возможностями здоровья.</a:t>
            </a:r>
          </a:p>
          <a:p>
            <a:r>
              <a:rPr lang="ru-RU" sz="1400" b="1" u="sng" dirty="0">
                <a:hlinkClick r:id="rId3"/>
              </a:rPr>
              <a:t>Паспорт регионального проекта "Успех каждого ребенка"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61345053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95536"/>
          </a:xfrm>
        </p:spPr>
        <p:txBody>
          <a:bodyPr/>
          <a:lstStyle/>
          <a:p>
            <a:r>
              <a:rPr lang="ru-RU" sz="3200" b="1" dirty="0">
                <a:solidFill>
                  <a:srgbClr val="92D050"/>
                </a:solidFill>
                <a:effectLst/>
              </a:rPr>
              <a:t>Проект "Поддержка </a:t>
            </a:r>
            <a:r>
              <a:rPr lang="ru-RU" sz="3200" b="1" dirty="0" smtClean="0">
                <a:solidFill>
                  <a:srgbClr val="92D050"/>
                </a:solidFill>
                <a:effectLst/>
              </a:rPr>
              <a:t>семей</a:t>
            </a:r>
            <a:r>
              <a:rPr lang="ru-RU" sz="3200" b="1" dirty="0">
                <a:solidFill>
                  <a:srgbClr val="92D050"/>
                </a:solidFill>
                <a:effectLst/>
              </a:rPr>
              <a:t>, имеющих детей"</a:t>
            </a:r>
            <a:endParaRPr lang="ru-RU" sz="3200" dirty="0">
              <a:solidFill>
                <a:srgbClr val="92D050"/>
              </a:solidFill>
            </a:endParaRPr>
          </a:p>
        </p:txBody>
      </p:sp>
      <p:pic>
        <p:nvPicPr>
          <p:cNvPr id="4" name="Объект 3" descr="http://krs-school-n2.ucoz.ru/2019-2020/dokumenti/REGPR/regionalnye_proekty_page-0022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3528392" cy="53180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851920" y="1412776"/>
            <a:ext cx="511256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Задача проекта:</a:t>
            </a:r>
          </a:p>
          <a:p>
            <a:r>
              <a:rPr lang="ru-RU" dirty="0"/>
              <a:t>Создание условий для раннего развития </a:t>
            </a:r>
            <a:r>
              <a:rPr lang="ru-RU" dirty="0" smtClean="0"/>
              <a:t>де-</a:t>
            </a:r>
            <a:r>
              <a:rPr lang="ru-RU" dirty="0" err="1" smtClean="0"/>
              <a:t>тей</a:t>
            </a:r>
            <a:r>
              <a:rPr lang="ru-RU" dirty="0" smtClean="0"/>
              <a:t> </a:t>
            </a:r>
            <a:r>
              <a:rPr lang="ru-RU" dirty="0"/>
              <a:t>в возрасте до  </a:t>
            </a:r>
            <a:r>
              <a:rPr lang="ru-RU" dirty="0" smtClean="0"/>
              <a:t>трех </a:t>
            </a:r>
            <a:r>
              <a:rPr lang="ru-RU" dirty="0"/>
              <a:t>лет и реализация </a:t>
            </a:r>
            <a:r>
              <a:rPr lang="ru-RU" dirty="0" smtClean="0"/>
              <a:t>про-грамм </a:t>
            </a:r>
            <a:r>
              <a:rPr lang="ru-RU" dirty="0"/>
              <a:t>психолого-педагогической, </a:t>
            </a:r>
            <a:r>
              <a:rPr lang="ru-RU" dirty="0" err="1" smtClean="0"/>
              <a:t>методичес</a:t>
            </a:r>
            <a:r>
              <a:rPr lang="ru-RU" dirty="0" smtClean="0"/>
              <a:t>-кой </a:t>
            </a:r>
            <a:r>
              <a:rPr lang="ru-RU" dirty="0"/>
              <a:t>и консультативной помощи родителям детей, получающих дошкольное образование в семье.</a:t>
            </a:r>
          </a:p>
          <a:p>
            <a:r>
              <a:rPr lang="ru-RU" b="1" dirty="0"/>
              <a:t>Главные цифры проекта (к 2024 году):</a:t>
            </a:r>
          </a:p>
          <a:p>
            <a:r>
              <a:rPr lang="ru-RU" dirty="0"/>
              <a:t>Оказание не менее 20 млн услуг психолого-педагогической, методической и консультативной помощи родителям, а также гражданам, желающим принять      на воспитание в свои семьи </a:t>
            </a:r>
            <a:r>
              <a:rPr lang="ru-RU" dirty="0" smtClean="0"/>
              <a:t>детей</a:t>
            </a:r>
            <a:r>
              <a:rPr lang="ru-RU" dirty="0"/>
              <a:t>, оставшихся без  попечения родителей во всех субъектах Рос-сии.</a:t>
            </a:r>
          </a:p>
          <a:p>
            <a:r>
              <a:rPr lang="ru-RU" dirty="0"/>
              <a:t>Паспорт регионального </a:t>
            </a:r>
            <a:r>
              <a:rPr lang="ru-RU" dirty="0" smtClean="0"/>
              <a:t>проекта </a:t>
            </a:r>
            <a:r>
              <a:rPr lang="ru-RU" dirty="0"/>
              <a:t>"Поддержка семей, имеющих </a:t>
            </a:r>
            <a:r>
              <a:rPr lang="ru-RU" dirty="0" smtClean="0"/>
              <a:t>детей«</a:t>
            </a:r>
          </a:p>
          <a:p>
            <a:r>
              <a:rPr lang="ru-RU" sz="1400" b="1" u="sng" dirty="0">
                <a:hlinkClick r:id="rId3"/>
              </a:rPr>
              <a:t>Паспорт регионального про-  </a:t>
            </a:r>
            <a:r>
              <a:rPr lang="ru-RU" sz="1400" b="1" u="sng" dirty="0" err="1">
                <a:hlinkClick r:id="rId3"/>
              </a:rPr>
              <a:t>екта</a:t>
            </a:r>
            <a:r>
              <a:rPr lang="ru-RU" sz="1400" b="1" u="sng" dirty="0">
                <a:hlinkClick r:id="rId3"/>
              </a:rPr>
              <a:t> "Поддержка семей, имеющих детей"</a:t>
            </a:r>
            <a:endParaRPr lang="ru-RU" sz="1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8661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0000">
        <p:blinds dir="vert"/>
      </p:transition>
    </mc:Choice>
    <mc:Fallback>
      <p:transition spd="slow" advClick="0" advTm="10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2" cy="1080120"/>
          </a:xfrm>
        </p:spPr>
        <p:txBody>
          <a:bodyPr/>
          <a:lstStyle/>
          <a:p>
            <a:r>
              <a:rPr lang="ru-RU" sz="2800" b="1" dirty="0" smtClean="0">
                <a:effectLst/>
              </a:rPr>
              <a:t/>
            </a:r>
            <a:br>
              <a:rPr lang="ru-RU" sz="2800" b="1" dirty="0" smtClean="0">
                <a:effectLst/>
              </a:rPr>
            </a:br>
            <a:r>
              <a:rPr lang="ru-RU" sz="2800" b="1" dirty="0">
                <a:effectLst/>
              </a:rPr>
              <a:t/>
            </a:r>
            <a:br>
              <a:rPr lang="ru-RU" sz="2800" b="1" dirty="0">
                <a:effectLst/>
              </a:rPr>
            </a:br>
            <a:r>
              <a:rPr lang="ru-RU" sz="2800" b="1" dirty="0" smtClean="0">
                <a:effectLst/>
              </a:rPr>
              <a:t/>
            </a:r>
            <a:br>
              <a:rPr lang="ru-RU" sz="2800" b="1" dirty="0" smtClean="0">
                <a:effectLst/>
              </a:rPr>
            </a:br>
            <a:r>
              <a:rPr lang="ru-RU" sz="2800" b="1" dirty="0" smtClean="0">
                <a:effectLst/>
              </a:rPr>
              <a:t/>
            </a:r>
            <a:br>
              <a:rPr lang="ru-RU" sz="2800" b="1" dirty="0" smtClean="0">
                <a:effectLst/>
              </a:rPr>
            </a:br>
            <a:r>
              <a:rPr lang="ru-RU" sz="2800" b="1" dirty="0">
                <a:effectLst/>
              </a:rPr>
              <a:t/>
            </a:r>
            <a:br>
              <a:rPr lang="ru-RU" sz="2800" b="1" dirty="0">
                <a:effectLst/>
              </a:rPr>
            </a:br>
            <a:r>
              <a:rPr lang="ru-RU" sz="2800" b="1" dirty="0" smtClean="0">
                <a:solidFill>
                  <a:srgbClr val="00B0F0"/>
                </a:solidFill>
                <a:effectLst/>
              </a:rPr>
              <a:t>Проект </a:t>
            </a:r>
            <a:r>
              <a:rPr lang="ru-RU" sz="2800" b="1" dirty="0">
                <a:solidFill>
                  <a:srgbClr val="00B0F0"/>
                </a:solidFill>
                <a:effectLst/>
              </a:rPr>
              <a:t>"Цифровая образовательная среда"</a:t>
            </a:r>
            <a:r>
              <a:rPr lang="ru-RU" dirty="0">
                <a:solidFill>
                  <a:srgbClr val="00B0F0"/>
                </a:solidFill>
                <a:effectLst/>
              </a:rPr>
              <a:t/>
            </a:r>
            <a:br>
              <a:rPr lang="ru-RU" dirty="0">
                <a:solidFill>
                  <a:srgbClr val="00B0F0"/>
                </a:solidFill>
                <a:effectLst/>
              </a:rPr>
            </a:b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" name="Объект 3" descr="http://krs-school-n2.ucoz.ru/2019-2020/dokumenti/REGPR/regionalnye_proekty_page-0023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4176464" cy="60486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299758" y="8131"/>
            <a:ext cx="4536504" cy="6617196"/>
          </a:xfrm>
          <a:prstGeom prst="rect">
            <a:avLst/>
          </a:prstGeom>
          <a:scene3d>
            <a:camera prst="perspectiveAbove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b="1" dirty="0" smtClean="0"/>
          </a:p>
          <a:p>
            <a:r>
              <a:rPr lang="ru-RU" b="1" dirty="0" smtClean="0"/>
              <a:t>Задача </a:t>
            </a:r>
            <a:r>
              <a:rPr lang="ru-RU" b="1" dirty="0"/>
              <a:t>проекта:</a:t>
            </a:r>
            <a:endParaRPr lang="ru-RU" dirty="0"/>
          </a:p>
          <a:p>
            <a:r>
              <a:rPr lang="ru-RU" dirty="0"/>
              <a:t>Создание современной и </a:t>
            </a:r>
            <a:r>
              <a:rPr lang="ru-RU" dirty="0" smtClean="0"/>
              <a:t>безопасной </a:t>
            </a:r>
            <a:r>
              <a:rPr lang="ru-RU" dirty="0"/>
              <a:t>цифровой </a:t>
            </a:r>
            <a:r>
              <a:rPr lang="ru-RU" dirty="0" smtClean="0"/>
              <a:t>образовательной </a:t>
            </a:r>
            <a:r>
              <a:rPr lang="ru-RU" dirty="0"/>
              <a:t>среды, </a:t>
            </a:r>
            <a:r>
              <a:rPr lang="ru-RU" dirty="0" err="1" smtClean="0"/>
              <a:t>обес-печивающей</a:t>
            </a:r>
            <a:r>
              <a:rPr lang="ru-RU" dirty="0" smtClean="0"/>
              <a:t> </a:t>
            </a:r>
            <a:r>
              <a:rPr lang="ru-RU" dirty="0"/>
              <a:t>высокое качество и </a:t>
            </a:r>
            <a:r>
              <a:rPr lang="ru-RU" dirty="0" smtClean="0"/>
              <a:t>доступ-</a:t>
            </a:r>
            <a:r>
              <a:rPr lang="ru-RU" dirty="0" err="1" smtClean="0"/>
              <a:t>ность</a:t>
            </a:r>
            <a:r>
              <a:rPr lang="ru-RU" dirty="0" smtClean="0"/>
              <a:t> </a:t>
            </a:r>
            <a:r>
              <a:rPr lang="ru-RU" dirty="0"/>
              <a:t>образования всех видов и </a:t>
            </a:r>
            <a:r>
              <a:rPr lang="ru-RU" dirty="0" smtClean="0"/>
              <a:t>уровней</a:t>
            </a:r>
            <a:r>
              <a:rPr lang="ru-RU" dirty="0"/>
              <a:t>.</a:t>
            </a:r>
          </a:p>
          <a:p>
            <a:r>
              <a:rPr lang="ru-RU" b="1" dirty="0"/>
              <a:t>Главные цифры проекта (к 2024 году):</a:t>
            </a:r>
            <a:endParaRPr lang="ru-RU" dirty="0"/>
          </a:p>
          <a:p>
            <a:r>
              <a:rPr lang="ru-RU" dirty="0"/>
              <a:t>Внедрение целевой модели цифровой образовательной </a:t>
            </a:r>
            <a:r>
              <a:rPr lang="ru-RU" dirty="0" smtClean="0"/>
              <a:t>среды </a:t>
            </a:r>
            <a:r>
              <a:rPr lang="ru-RU" dirty="0"/>
              <a:t>по всей стране, внедрение современных цифровых </a:t>
            </a:r>
            <a:r>
              <a:rPr lang="ru-RU" dirty="0" smtClean="0"/>
              <a:t>тех-</a:t>
            </a:r>
            <a:r>
              <a:rPr lang="ru-RU" dirty="0" err="1" smtClean="0"/>
              <a:t>нологий</a:t>
            </a:r>
            <a:r>
              <a:rPr lang="ru-RU" dirty="0" smtClean="0"/>
              <a:t> </a:t>
            </a:r>
            <a:r>
              <a:rPr lang="ru-RU" dirty="0"/>
              <a:t>в образовательные </a:t>
            </a:r>
            <a:r>
              <a:rPr lang="ru-RU" dirty="0" smtClean="0"/>
              <a:t>программы </a:t>
            </a:r>
            <a:r>
              <a:rPr lang="ru-RU" dirty="0"/>
              <a:t>25% общеобразовательных организаций 75 субъектов Российской Федерации для как минимум 500 тысяч детей, </a:t>
            </a:r>
            <a:r>
              <a:rPr lang="ru-RU" dirty="0" err="1" smtClean="0"/>
              <a:t>обеспече-ние</a:t>
            </a:r>
            <a:r>
              <a:rPr lang="ru-RU" dirty="0" smtClean="0"/>
              <a:t> </a:t>
            </a:r>
            <a:r>
              <a:rPr lang="ru-RU" dirty="0"/>
              <a:t>100% образовательных организаций в городах </a:t>
            </a:r>
            <a:r>
              <a:rPr lang="ru-RU" dirty="0" smtClean="0"/>
              <a:t>Интернетом </a:t>
            </a:r>
            <a:r>
              <a:rPr lang="ru-RU" dirty="0"/>
              <a:t>со скоростью </a:t>
            </a:r>
            <a:r>
              <a:rPr lang="ru-RU" dirty="0" smtClean="0"/>
              <a:t>со-единения </a:t>
            </a:r>
            <a:r>
              <a:rPr lang="ru-RU" dirty="0"/>
              <a:t>не менее 100 Мб/с, в сельской местности – 50 Мб/с, </a:t>
            </a:r>
            <a:r>
              <a:rPr lang="ru-RU" dirty="0" smtClean="0"/>
              <a:t>создание сети </a:t>
            </a:r>
            <a:r>
              <a:rPr lang="ru-RU" dirty="0" smtClean="0"/>
              <a:t>центров </a:t>
            </a:r>
            <a:r>
              <a:rPr lang="ru-RU" dirty="0"/>
              <a:t>цифрового </a:t>
            </a:r>
            <a:r>
              <a:rPr lang="ru-RU" dirty="0" smtClean="0"/>
              <a:t>образования</a:t>
            </a:r>
            <a:r>
              <a:rPr lang="ru-RU" dirty="0"/>
              <a:t>, </a:t>
            </a:r>
            <a:r>
              <a:rPr lang="ru-RU" dirty="0" smtClean="0"/>
              <a:t>охватывающей </a:t>
            </a:r>
            <a:r>
              <a:rPr lang="ru-RU" dirty="0"/>
              <a:t>в год не менее 136 тысяч детей.</a:t>
            </a:r>
          </a:p>
          <a:p>
            <a:r>
              <a:rPr lang="ru-RU" sz="1400" b="1" u="sng" dirty="0">
                <a:hlinkClick r:id="rId3"/>
              </a:rPr>
              <a:t>Паспорт регионального </a:t>
            </a:r>
            <a:r>
              <a:rPr lang="ru-RU" sz="1400" b="1" u="sng" dirty="0" smtClean="0">
                <a:hlinkClick r:id="rId3"/>
              </a:rPr>
              <a:t>проекта </a:t>
            </a:r>
            <a:r>
              <a:rPr lang="ru-RU" sz="1400" b="1" u="sng" dirty="0">
                <a:hlinkClick r:id="rId3"/>
              </a:rPr>
              <a:t>"Цифровая образовательная среда"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61022704"/>
      </p:ext>
    </p:extLst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23528"/>
          </a:xfrm>
        </p:spPr>
        <p:txBody>
          <a:bodyPr/>
          <a:lstStyle/>
          <a:p>
            <a:r>
              <a:rPr lang="ru-RU" sz="3200" b="1" dirty="0">
                <a:solidFill>
                  <a:srgbClr val="FF0000"/>
                </a:solidFill>
                <a:effectLst/>
              </a:rPr>
              <a:t>Проект "Учитель будущего"</a:t>
            </a:r>
            <a:br>
              <a:rPr lang="ru-RU" sz="3200" b="1" dirty="0">
                <a:solidFill>
                  <a:srgbClr val="FF0000"/>
                </a:solidFill>
                <a:effectLst/>
              </a:rPr>
            </a:b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 descr="http://krs-school-n2.ucoz.ru/2019-2020/dokumenti/REGPR/regionalnye_proekty_page-0024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4032448" cy="57601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283968" y="908720"/>
            <a:ext cx="46805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Задача проекта:</a:t>
            </a:r>
          </a:p>
          <a:p>
            <a:r>
              <a:rPr lang="ru-RU" dirty="0"/>
              <a:t>Внедрение национальной </a:t>
            </a:r>
            <a:r>
              <a:rPr lang="ru-RU" dirty="0" smtClean="0"/>
              <a:t>системы про-</a:t>
            </a:r>
            <a:r>
              <a:rPr lang="ru-RU" dirty="0" err="1" smtClean="0"/>
              <a:t>фессионального</a:t>
            </a:r>
            <a:r>
              <a:rPr lang="ru-RU" dirty="0" smtClean="0"/>
              <a:t> </a:t>
            </a:r>
            <a:r>
              <a:rPr lang="ru-RU" dirty="0"/>
              <a:t>роста педагогических работников, охватывающей не менее 50% учителей общеобразовательных </a:t>
            </a:r>
            <a:r>
              <a:rPr lang="ru-RU" dirty="0" err="1" smtClean="0"/>
              <a:t>органи-заций</a:t>
            </a:r>
            <a:r>
              <a:rPr lang="ru-RU" dirty="0"/>
              <a:t>.</a:t>
            </a:r>
          </a:p>
          <a:p>
            <a:endParaRPr lang="ru-RU" b="1" dirty="0" smtClean="0"/>
          </a:p>
          <a:p>
            <a:r>
              <a:rPr lang="ru-RU" b="1" dirty="0" smtClean="0"/>
              <a:t>Главные </a:t>
            </a:r>
            <a:r>
              <a:rPr lang="ru-RU" b="1" dirty="0"/>
              <a:t>цифры проекта (к 2024 году):</a:t>
            </a:r>
            <a:endParaRPr lang="ru-RU" dirty="0"/>
          </a:p>
          <a:p>
            <a:r>
              <a:rPr lang="ru-RU" dirty="0" smtClean="0"/>
              <a:t>Повышение </a:t>
            </a:r>
            <a:r>
              <a:rPr lang="ru-RU" dirty="0"/>
              <a:t>уровня </a:t>
            </a:r>
            <a:r>
              <a:rPr lang="ru-RU" dirty="0" smtClean="0"/>
              <a:t>профессионального </a:t>
            </a:r>
            <a:r>
              <a:rPr lang="ru-RU" dirty="0"/>
              <a:t>мастерства 50% педагогических </a:t>
            </a:r>
            <a:r>
              <a:rPr lang="ru-RU" dirty="0" smtClean="0"/>
              <a:t>работни-ков</a:t>
            </a:r>
            <a:r>
              <a:rPr lang="ru-RU" dirty="0"/>
              <a:t>, создание сети центров </a:t>
            </a:r>
            <a:r>
              <a:rPr lang="ru-RU" dirty="0" smtClean="0"/>
              <a:t>непрерывно-</a:t>
            </a:r>
            <a:r>
              <a:rPr lang="ru-RU" dirty="0" err="1" smtClean="0"/>
              <a:t>го</a:t>
            </a:r>
            <a:r>
              <a:rPr lang="ru-RU" dirty="0" smtClean="0"/>
              <a:t> </a:t>
            </a:r>
            <a:r>
              <a:rPr lang="ru-RU" dirty="0"/>
              <a:t>повышения квалификации   во всех субъектах России, участие   70% учителей в возрасте до 35     лет в различных формах поддержки </a:t>
            </a:r>
            <a:r>
              <a:rPr lang="ru-RU" dirty="0" smtClean="0"/>
              <a:t>и </a:t>
            </a:r>
            <a:r>
              <a:rPr lang="ru-RU" dirty="0"/>
              <a:t>сопровождения </a:t>
            </a:r>
            <a:r>
              <a:rPr lang="ru-RU" dirty="0" smtClean="0"/>
              <a:t>обучающихся  в </a:t>
            </a:r>
            <a:r>
              <a:rPr lang="ru-RU" dirty="0"/>
              <a:t>первые 3 года работы.</a:t>
            </a:r>
          </a:p>
          <a:p>
            <a:r>
              <a:rPr lang="ru-RU" sz="1400" b="1" u="sng" dirty="0">
                <a:hlinkClick r:id="rId3"/>
              </a:rPr>
              <a:t>Паспорт регионального проекта "Учитель будущего"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760703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23528"/>
          </a:xfrm>
        </p:spPr>
        <p:txBody>
          <a:bodyPr/>
          <a:lstStyle/>
          <a:p>
            <a:r>
              <a:rPr lang="ru-RU" sz="3200" b="1" dirty="0">
                <a:solidFill>
                  <a:srgbClr val="00B0F0"/>
                </a:solidFill>
                <a:effectLst/>
              </a:rPr>
              <a:t>Проект "Молодые профессионалы"</a:t>
            </a:r>
            <a:r>
              <a:rPr lang="ru-RU" sz="3200" dirty="0">
                <a:solidFill>
                  <a:srgbClr val="00B0F0"/>
                </a:solidFill>
                <a:effectLst/>
              </a:rPr>
              <a:t/>
            </a:r>
            <a:br>
              <a:rPr lang="ru-RU" sz="3200" dirty="0">
                <a:solidFill>
                  <a:srgbClr val="00B0F0"/>
                </a:solidFill>
                <a:effectLst/>
              </a:rPr>
            </a:br>
            <a:endParaRPr lang="ru-RU" sz="3200" dirty="0">
              <a:solidFill>
                <a:srgbClr val="00B0F0"/>
              </a:solidFill>
            </a:endParaRPr>
          </a:p>
        </p:txBody>
      </p:sp>
      <p:pic>
        <p:nvPicPr>
          <p:cNvPr id="4" name="Объект 3" descr="http://krs-school-n2.ucoz.ru/2019-2020/dokumenti/REGPR/regionalnye_proekty_page-0025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4074495" cy="57610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139952" y="764703"/>
            <a:ext cx="48245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Задача проекта:</a:t>
            </a:r>
            <a:endParaRPr lang="ru-RU" dirty="0"/>
          </a:p>
          <a:p>
            <a:r>
              <a:rPr lang="ru-RU" dirty="0"/>
              <a:t>модернизация профессионально-    </a:t>
            </a:r>
            <a:r>
              <a:rPr lang="ru-RU" dirty="0" err="1"/>
              <a:t>го</a:t>
            </a:r>
            <a:r>
              <a:rPr lang="ru-RU" dirty="0"/>
              <a:t> образования, в том числе с помощью внедрения адаптивных, практико-ориентированных и гиб ких образовательных программ.</a:t>
            </a:r>
          </a:p>
          <a:p>
            <a:r>
              <a:rPr lang="ru-RU" b="1" dirty="0"/>
              <a:t>Главные цифры проекта (к 2024 году):</a:t>
            </a:r>
            <a:endParaRPr lang="ru-RU" dirty="0"/>
          </a:p>
          <a:p>
            <a:r>
              <a:rPr lang="ru-RU" dirty="0"/>
              <a:t>Создание сети из 100 центров опережающей </a:t>
            </a:r>
            <a:r>
              <a:rPr lang="ru-RU" dirty="0" smtClean="0"/>
              <a:t>профессиональной </a:t>
            </a:r>
            <a:r>
              <a:rPr lang="ru-RU" dirty="0"/>
              <a:t>подготовки и 5000 </a:t>
            </a:r>
            <a:r>
              <a:rPr lang="ru-RU" dirty="0" smtClean="0"/>
              <a:t>мастерских </a:t>
            </a:r>
            <a:r>
              <a:rPr lang="ru-RU" dirty="0"/>
              <a:t>с современным </a:t>
            </a:r>
            <a:r>
              <a:rPr lang="ru-RU" dirty="0" smtClean="0"/>
              <a:t>оборудованием</a:t>
            </a:r>
            <a:r>
              <a:rPr lang="ru-RU" dirty="0"/>
              <a:t>, участие 70% людей, обучающихся по программам среднего профессионального образования, в различных </a:t>
            </a:r>
            <a:r>
              <a:rPr lang="ru-RU" dirty="0" smtClean="0"/>
              <a:t>формах </a:t>
            </a:r>
            <a:r>
              <a:rPr lang="ru-RU" dirty="0"/>
              <a:t>наставничества, повышение квалификации 35 тысяч преподавателей по программам, основанным на опыте Союза «Молодые профессионалы» (</a:t>
            </a:r>
            <a:r>
              <a:rPr lang="ru-RU" dirty="0" err="1"/>
              <a:t>Ворлдскиллс</a:t>
            </a:r>
            <a:r>
              <a:rPr lang="ru-RU" dirty="0"/>
              <a:t> Россия).</a:t>
            </a:r>
          </a:p>
          <a:p>
            <a:r>
              <a:rPr lang="ru-RU" b="1" u="sng" dirty="0">
                <a:hlinkClick r:id="rId3"/>
              </a:rPr>
              <a:t>Паспорт регионального </a:t>
            </a:r>
            <a:r>
              <a:rPr lang="ru-RU" b="1" u="sng" dirty="0" smtClean="0">
                <a:hlinkClick r:id="rId3"/>
              </a:rPr>
              <a:t>проекта </a:t>
            </a:r>
            <a:r>
              <a:rPr lang="ru-RU" b="1" u="sng" dirty="0">
                <a:hlinkClick r:id="rId3"/>
              </a:rPr>
              <a:t>"Молодые </a:t>
            </a:r>
            <a:r>
              <a:rPr lang="ru-RU" b="1" u="sng" dirty="0" err="1">
                <a:hlinkClick r:id="rId3"/>
              </a:rPr>
              <a:t>профессио</a:t>
            </a:r>
            <a:r>
              <a:rPr lang="ru-RU" b="1" u="sng" dirty="0">
                <a:hlinkClick r:id="rId3"/>
              </a:rPr>
              <a:t>-  </a:t>
            </a:r>
            <a:r>
              <a:rPr lang="ru-RU" b="1" u="sng" dirty="0" err="1">
                <a:hlinkClick r:id="rId3"/>
              </a:rPr>
              <a:t>налы</a:t>
            </a:r>
            <a:r>
              <a:rPr lang="ru-RU" b="1" u="sng" dirty="0">
                <a:hlinkClick r:id="rId3"/>
              </a:rPr>
              <a:t>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4101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0000">
        <p:dissolve/>
      </p:transition>
    </mc:Choice>
    <mc:Fallback>
      <p:transition spd="slow" advClick="0" advTm="10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1"/>
            <a:ext cx="8229600" cy="1008112"/>
          </a:xfrm>
        </p:spPr>
        <p:txBody>
          <a:bodyPr/>
          <a:lstStyle/>
          <a:p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1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C000"/>
                </a:solidFill>
              </a:rPr>
              <a:t>Проект "Новые возможности для каждого"</a:t>
            </a:r>
            <a:endParaRPr lang="ru-RU" sz="2800" dirty="0">
              <a:solidFill>
                <a:srgbClr val="FFC000"/>
              </a:solidFill>
            </a:endParaRPr>
          </a:p>
        </p:txBody>
      </p:sp>
      <p:pic>
        <p:nvPicPr>
          <p:cNvPr id="5" name="Объект 4" descr="http://krs-school-n2.ucoz.ru/2019-2020/dokumenti/REGPR/regionalnye_proekty_page-0026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4125019" cy="58324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4338226" y="980728"/>
            <a:ext cx="4626261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Задача проекта:</a:t>
            </a:r>
            <a:endParaRPr lang="ru-RU" dirty="0"/>
          </a:p>
          <a:p>
            <a:r>
              <a:rPr lang="ru-RU" dirty="0"/>
              <a:t>Увеличение в два раза числа </a:t>
            </a:r>
            <a:r>
              <a:rPr lang="ru-RU" dirty="0" err="1" smtClean="0"/>
              <a:t>иностран-ных</a:t>
            </a:r>
            <a:r>
              <a:rPr lang="ru-RU" dirty="0" smtClean="0"/>
              <a:t> </a:t>
            </a:r>
            <a:r>
              <a:rPr lang="ru-RU" dirty="0"/>
              <a:t>граждан, </a:t>
            </a:r>
            <a:r>
              <a:rPr lang="ru-RU" dirty="0" smtClean="0"/>
              <a:t>обучающихся </a:t>
            </a:r>
            <a:r>
              <a:rPr lang="ru-RU" dirty="0"/>
              <a:t>в вузах и научных организациях, а также </a:t>
            </a:r>
            <a:r>
              <a:rPr lang="ru-RU" dirty="0" err="1" smtClean="0"/>
              <a:t>реали-зация</a:t>
            </a:r>
            <a:r>
              <a:rPr lang="ru-RU" dirty="0" smtClean="0"/>
              <a:t> </a:t>
            </a:r>
            <a:r>
              <a:rPr lang="ru-RU" dirty="0"/>
              <a:t>комплекса мер по их </a:t>
            </a:r>
            <a:r>
              <a:rPr lang="ru-RU" dirty="0" err="1" smtClean="0"/>
              <a:t>трудоуст-ройству</a:t>
            </a:r>
            <a:endParaRPr lang="ru-RU" dirty="0"/>
          </a:p>
          <a:p>
            <a:endParaRPr lang="ru-RU" b="1" dirty="0" smtClean="0"/>
          </a:p>
          <a:p>
            <a:r>
              <a:rPr lang="ru-RU" b="1" dirty="0" smtClean="0"/>
              <a:t>Главные </a:t>
            </a:r>
            <a:r>
              <a:rPr lang="ru-RU" b="1" dirty="0"/>
              <a:t>цифры проекта (к 2024 году):</a:t>
            </a:r>
            <a:endParaRPr lang="ru-RU" dirty="0"/>
          </a:p>
          <a:p>
            <a:r>
              <a:rPr lang="ru-RU" dirty="0"/>
              <a:t>Увеличение числа иностранных граждан, которые обучаются в российских вузах, до 435 тысяч человек, ежегодное </a:t>
            </a:r>
            <a:r>
              <a:rPr lang="ru-RU" dirty="0" err="1" smtClean="0"/>
              <a:t>обуче-ние</a:t>
            </a:r>
            <a:r>
              <a:rPr lang="ru-RU" dirty="0" smtClean="0"/>
              <a:t>       </a:t>
            </a:r>
            <a:r>
              <a:rPr lang="ru-RU" dirty="0"/>
              <a:t>как минимум 15 тысяч </a:t>
            </a:r>
            <a:r>
              <a:rPr lang="ru-RU" dirty="0" err="1"/>
              <a:t>иностран</a:t>
            </a:r>
            <a:r>
              <a:rPr lang="ru-RU" dirty="0"/>
              <a:t>-  </a:t>
            </a:r>
            <a:r>
              <a:rPr lang="ru-RU" dirty="0" err="1"/>
              <a:t>ных</a:t>
            </a:r>
            <a:r>
              <a:rPr lang="ru-RU" dirty="0"/>
              <a:t> граждан в летних и зимних школах, реализация в не менее      60 </a:t>
            </a:r>
            <a:r>
              <a:rPr lang="ru-RU" dirty="0" err="1" smtClean="0"/>
              <a:t>универси-тетах</a:t>
            </a:r>
            <a:r>
              <a:rPr lang="ru-RU" dirty="0" smtClean="0"/>
              <a:t> </a:t>
            </a:r>
            <a:r>
              <a:rPr lang="ru-RU" dirty="0"/>
              <a:t>минимум по 5 образовательных программ, прошедших международную аккредитацию.</a:t>
            </a:r>
          </a:p>
          <a:p>
            <a:r>
              <a:rPr lang="ru-RU" sz="1400" b="1" u="sng" dirty="0">
                <a:hlinkClick r:id="rId3"/>
              </a:rPr>
              <a:t>Паспорт регионального </a:t>
            </a:r>
            <a:r>
              <a:rPr lang="ru-RU" sz="1400" b="1" u="sng" dirty="0" smtClean="0">
                <a:hlinkClick r:id="rId3"/>
              </a:rPr>
              <a:t>проекта </a:t>
            </a:r>
            <a:r>
              <a:rPr lang="ru-RU" sz="1400" b="1" u="sng" dirty="0">
                <a:hlinkClick r:id="rId3"/>
              </a:rPr>
              <a:t>"Новые возможности </a:t>
            </a:r>
            <a:r>
              <a:rPr lang="ru-RU" sz="1400" b="1" u="sng" dirty="0" smtClean="0">
                <a:hlinkClick r:id="rId3"/>
              </a:rPr>
              <a:t>для </a:t>
            </a:r>
            <a:r>
              <a:rPr lang="ru-RU" sz="1400" b="1" u="sng" dirty="0">
                <a:hlinkClick r:id="rId3"/>
              </a:rPr>
              <a:t>каждого"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744522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106</TotalTime>
  <Words>556</Words>
  <Application>Microsoft Office PowerPoint</Application>
  <PresentationFormat>Экран (4:3)</PresentationFormat>
  <Paragraphs>63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Исполнительная</vt:lpstr>
      <vt:lpstr>НАЦИОНАЛЬНЫЙПРОЕКТ  ОБРАЗОВАНИЯ</vt:lpstr>
      <vt:lpstr>Проект "Учитель будущего"</vt:lpstr>
      <vt:lpstr> </vt:lpstr>
      <vt:lpstr>Проект "Успех каждого ребёнка" </vt:lpstr>
      <vt:lpstr>Проект "Поддержка семей, имеющих детей"</vt:lpstr>
      <vt:lpstr>     Проект "Цифровая образовательная среда" </vt:lpstr>
      <vt:lpstr>Проект "Учитель будущего" </vt:lpstr>
      <vt:lpstr>Проект "Молодые профессионалы" </vt:lpstr>
      <vt:lpstr> </vt:lpstr>
      <vt:lpstr>Проект "Социальная активность"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НАЦИОНАЛЬНЫй ПРОЕКТ  ОБРАЗОВАНИЯ</dc:title>
  <dc:creator>Валентина</dc:creator>
  <cp:lastModifiedBy>user</cp:lastModifiedBy>
  <cp:revision>14</cp:revision>
  <dcterms:created xsi:type="dcterms:W3CDTF">2020-02-05T20:38:22Z</dcterms:created>
  <dcterms:modified xsi:type="dcterms:W3CDTF">2020-02-06T09:16:29Z</dcterms:modified>
</cp:coreProperties>
</file>