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5" r:id="rId2"/>
    <p:sldId id="357" r:id="rId3"/>
    <p:sldId id="356" r:id="rId4"/>
    <p:sldId id="358" r:id="rId5"/>
    <p:sldId id="359" r:id="rId6"/>
    <p:sldId id="360" r:id="rId7"/>
    <p:sldId id="361" r:id="rId8"/>
    <p:sldId id="3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>
        <p:scale>
          <a:sx n="78" d="100"/>
          <a:sy n="78" d="100"/>
        </p:scale>
        <p:origin x="-1038" y="-48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f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БЕЗОПАСНЫЙ МАРШРУТ, ПОСТРОЕНИЕ ИНДИВИДУАЛЬНОЙ СХЕМЫ ДОМ-ШКОЛА-ДОМ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6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6428" y="3097535"/>
            <a:ext cx="678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часть дороги, по которой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движутся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автомобили, автобусы, троллейбусы и трамваи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транспортные средства).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0" b="13439"/>
          <a:stretch/>
        </p:blipFill>
        <p:spPr>
          <a:xfrm>
            <a:off x="319298" y="189324"/>
            <a:ext cx="6663000" cy="290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204280" y="4409657"/>
            <a:ext cx="3014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управляющий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транспортным средством – </a:t>
            </a: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6"/>
          <a:stretch/>
        </p:blipFill>
        <p:spPr>
          <a:xfrm>
            <a:off x="301193" y="4201449"/>
            <a:ext cx="2673563" cy="2303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6780" y="3363851"/>
            <a:ext cx="6818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Пешеходы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передвигаются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тротуарам,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пешеходным </a:t>
            </a:r>
            <a:b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дорожкам, пересекают проезжую часть по переходам. Когда мы передвигаемся пешком – мы являемся пешеходами.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 b="10781"/>
          <a:stretch/>
        </p:blipFill>
        <p:spPr>
          <a:xfrm flipH="1">
            <a:off x="196428" y="78537"/>
            <a:ext cx="6729300" cy="3236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721415" y="4515124"/>
            <a:ext cx="3580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кто-то едет на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то он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Он тоже водитель. Для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него есть свои правила дорожного движения, которые он должен выполнять.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7" t="11070" r="-1" b="2874"/>
          <a:stretch/>
        </p:blipFill>
        <p:spPr>
          <a:xfrm>
            <a:off x="217843" y="4668543"/>
            <a:ext cx="2392510" cy="208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7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3060" y="3606151"/>
            <a:ext cx="6184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мы едем в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автобусе, троллейбусе, трамвае, автомобиле – то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пассажиры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7" b="3761"/>
          <a:stretch/>
        </p:blipFill>
        <p:spPr>
          <a:xfrm>
            <a:off x="591671" y="251013"/>
            <a:ext cx="6187692" cy="3342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439024" y="4585899"/>
            <a:ext cx="2863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управляет транспортным средством –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8" t="32339" r="-1"/>
          <a:stretch/>
        </p:blipFill>
        <p:spPr>
          <a:xfrm>
            <a:off x="591671" y="4371935"/>
            <a:ext cx="2757354" cy="23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3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13862" y="545659"/>
            <a:ext cx="6927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Чтобы успеть вовремя в школу, важно знать,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сколько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времени займет дорога от дома до школы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Пусть дорога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школу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будет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чуть длиннее, но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зато безопаснее.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9" y="1865690"/>
            <a:ext cx="5172482" cy="4733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4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566" descr="https://theyhomeschoolme.files.wordpress.com/2014/07/60-minute-clock-blank-five-minute-lines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4305345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5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19510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54805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5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3122972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89116"/>
              </p:ext>
            </p:extLst>
          </p:nvPr>
        </p:nvGraphicFramePr>
        <p:xfrm>
          <a:off x="1262009" y="1865690"/>
          <a:ext cx="4640514" cy="4710168"/>
        </p:xfrm>
        <a:graphic>
          <a:graphicData uri="http://schemas.openxmlformats.org/drawingml/2006/table">
            <a:tbl>
              <a:tblPr firstRow="1" firstCol="1" bandRow="1"/>
              <a:tblGrid>
                <a:gridCol w="4640514">
                  <a:extLst>
                    <a:ext uri="{9D8B030D-6E8A-4147-A177-3AD203B41FA5}">
                      <a16:colId xmlns:a16="http://schemas.microsoft.com/office/drawing/2014/main" xmlns="" val="3877774385"/>
                    </a:ext>
                  </a:extLst>
                </a:gridCol>
              </a:tblGrid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Выхожу из дома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0514997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Прихожу в школу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4672061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Начало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850044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Конец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47617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13862" y="519901"/>
            <a:ext cx="6927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Нарисуйте в тетради циферблат и часовые стрелки с указанием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во сколько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выходите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из дома,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школу,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какое время начинаются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заканчиваются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уроки. Подсчитайте сколько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времени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затрачиваете 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дорогу в школу?</a:t>
            </a:r>
          </a:p>
        </p:txBody>
      </p:sp>
    </p:spTree>
    <p:extLst>
      <p:ext uri="{BB962C8B-B14F-4D97-AF65-F5344CB8AC3E}">
        <p14:creationId xmlns:p14="http://schemas.microsoft.com/office/powerpoint/2010/main" val="36275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1305"/>
          <a:stretch/>
        </p:blipFill>
        <p:spPr>
          <a:xfrm>
            <a:off x="367553" y="1140393"/>
            <a:ext cx="6122894" cy="5471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563558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дойдут до школы дети из разных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домов?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3016" y="1276881"/>
            <a:ext cx="3497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1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0379" y="1276881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2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9743" y="1278898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3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8376" y="2752789"/>
            <a:ext cx="4219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4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6031" y="3136612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5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94283" y="4575291"/>
            <a:ext cx="116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Школа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 animBg="1"/>
      <p:bldP spid="13" grpId="0" animBg="1"/>
      <p:bldP spid="17" grpId="0" animBg="1"/>
      <p:bldP spid="18" grpId="0" animBg="1"/>
      <p:bldP spid="1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16725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Какие утверждения вы считаете верными, а какие нет?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66732" y="921061"/>
            <a:ext cx="360000" cy="360000"/>
            <a:chOff x="330926" y="1227909"/>
            <a:chExt cx="360000" cy="360000"/>
          </a:xfrm>
        </p:grpSpPr>
        <p:sp>
          <p:nvSpPr>
            <p:cNvPr id="31" name="Овал 3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8189" y="1621531"/>
            <a:ext cx="360000" cy="360000"/>
            <a:chOff x="330926" y="1227909"/>
            <a:chExt cx="360000" cy="360000"/>
          </a:xfrm>
        </p:grpSpPr>
        <p:sp>
          <p:nvSpPr>
            <p:cNvPr id="35" name="Овал 3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8189" y="2381845"/>
            <a:ext cx="360000" cy="360000"/>
            <a:chOff x="330926" y="1227909"/>
            <a:chExt cx="360000" cy="360000"/>
          </a:xfrm>
        </p:grpSpPr>
        <p:sp>
          <p:nvSpPr>
            <p:cNvPr id="39" name="Овал 3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64563" y="3023724"/>
            <a:ext cx="360000" cy="360000"/>
            <a:chOff x="330926" y="1227909"/>
            <a:chExt cx="360000" cy="360000"/>
          </a:xfrm>
        </p:grpSpPr>
        <p:sp>
          <p:nvSpPr>
            <p:cNvPr id="43" name="Овал 4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64563" y="3634685"/>
            <a:ext cx="360000" cy="360000"/>
            <a:chOff x="330926" y="1227909"/>
            <a:chExt cx="360000" cy="360000"/>
          </a:xfrm>
        </p:grpSpPr>
        <p:sp>
          <p:nvSpPr>
            <p:cNvPr id="47" name="Овал 4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64563" y="4273320"/>
            <a:ext cx="360000" cy="360000"/>
            <a:chOff x="330926" y="1227909"/>
            <a:chExt cx="360000" cy="360000"/>
          </a:xfrm>
        </p:grpSpPr>
        <p:sp>
          <p:nvSpPr>
            <p:cNvPr id="51" name="Овал 5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4563" y="4992974"/>
            <a:ext cx="360000" cy="360000"/>
            <a:chOff x="330926" y="1227909"/>
            <a:chExt cx="360000" cy="360000"/>
          </a:xfrm>
        </p:grpSpPr>
        <p:sp>
          <p:nvSpPr>
            <p:cNvPr id="55" name="Овал 5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64563" y="5626657"/>
            <a:ext cx="360000" cy="360000"/>
            <a:chOff x="330926" y="1227909"/>
            <a:chExt cx="360000" cy="360000"/>
          </a:xfrm>
        </p:grpSpPr>
        <p:sp>
          <p:nvSpPr>
            <p:cNvPr id="59" name="Овал 5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64563" y="6227569"/>
            <a:ext cx="360000" cy="360000"/>
            <a:chOff x="330926" y="1227909"/>
            <a:chExt cx="360000" cy="360000"/>
          </a:xfrm>
        </p:grpSpPr>
        <p:sp>
          <p:nvSpPr>
            <p:cNvPr id="63" name="Овал 6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85356"/>
              </p:ext>
            </p:extLst>
          </p:nvPr>
        </p:nvGraphicFramePr>
        <p:xfrm>
          <a:off x="231698" y="808281"/>
          <a:ext cx="6340337" cy="5862484"/>
        </p:xfrm>
        <a:graphic>
          <a:graphicData uri="http://schemas.openxmlformats.org/drawingml/2006/table">
            <a:tbl>
              <a:tblPr firstRow="1" firstCol="1" bandRow="1"/>
              <a:tblGrid>
                <a:gridCol w="711415">
                  <a:extLst>
                    <a:ext uri="{9D8B030D-6E8A-4147-A177-3AD203B41FA5}">
                      <a16:colId xmlns:a16="http://schemas.microsoft.com/office/drawing/2014/main" xmlns="" val="850338979"/>
                    </a:ext>
                  </a:extLst>
                </a:gridCol>
                <a:gridCol w="5628922">
                  <a:extLst>
                    <a:ext uri="{9D8B030D-6E8A-4147-A177-3AD203B41FA5}">
                      <a16:colId xmlns:a16="http://schemas.microsoft.com/office/drawing/2014/main" xmlns="" val="3010668955"/>
                    </a:ext>
                  </a:extLst>
                </a:gridCol>
              </a:tblGrid>
              <a:tr h="602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 дома выхожу в последнюю минуту, потому что быстро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бегаю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15337288"/>
                  </a:ext>
                </a:extLst>
              </a:tr>
              <a:tr h="8795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Дорогу перехожу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пешеходному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переходу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светофором, или если нет светофора, то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подземному пешеходному переходу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0961544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Прежде чем ступить на проезжую часть дороги внимательно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смотрю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приближаются 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7920229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дороге, не оборудованной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тротуаром двигаюсь по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правой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обочине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50738406"/>
                  </a:ext>
                </a:extLst>
              </a:tr>
              <a:tr h="400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проезжей части можно кататься на роликовых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коньках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62381704"/>
                  </a:ext>
                </a:extLst>
              </a:tr>
              <a:tr h="8621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 передвигается пешком в местах специально предназначенных для пешеходов, которые называются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тротуарами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2401341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Я пассажир, если еду в автобусе,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троллейбусе, трамвае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, или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 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автомобиле с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родителями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58854235"/>
                  </a:ext>
                </a:extLst>
              </a:tr>
              <a:tr h="6357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Участниками дорожного движения являются: пешеходы, пассажиры,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водители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1917867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Выйдя из автобуса, перейду дорогу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ближайшему пешеходному переходу после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того как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автобус уедет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9652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8830</TotalTime>
  <Words>300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БЕЗОПАСНЫЙ МАРШРУТ, ПОСТРОЕНИЕ ИНДИВИДУАЛЬНОЙ СХЕМЫ ДОМ-ШКОЛА-ДОМ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Надежда</cp:lastModifiedBy>
  <cp:revision>293</cp:revision>
  <dcterms:created xsi:type="dcterms:W3CDTF">2019-08-19T07:52:16Z</dcterms:created>
  <dcterms:modified xsi:type="dcterms:W3CDTF">2021-11-29T16:54:47Z</dcterms:modified>
</cp:coreProperties>
</file>