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94" r:id="rId3"/>
    <p:sldId id="306" r:id="rId4"/>
    <p:sldId id="830" r:id="rId5"/>
    <p:sldId id="831" r:id="rId6"/>
    <p:sldId id="832" r:id="rId7"/>
    <p:sldId id="833" r:id="rId8"/>
    <p:sldId id="834" r:id="rId9"/>
    <p:sldId id="309" r:id="rId10"/>
    <p:sldId id="815" r:id="rId11"/>
    <p:sldId id="816" r:id="rId12"/>
    <p:sldId id="829" r:id="rId13"/>
    <p:sldId id="835" r:id="rId14"/>
    <p:sldId id="836" r:id="rId1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0FE"/>
    <a:srgbClr val="ADD1FD"/>
    <a:srgbClr val="A3B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1686" y="114"/>
      </p:cViewPr>
      <p:guideLst>
        <p:guide orient="horz" pos="2159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emf"/><Relationship Id="rId3" Type="http://schemas.openxmlformats.org/officeDocument/2006/relationships/oleObject" Target="../embeddings/Document1.doc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</a:fld>
            <a:endParaRPr lang="ru-RU" sz="1400"/>
          </a:p>
        </p:txBody>
      </p:sp>
      <p:pic>
        <p:nvPicPr>
          <p:cNvPr id="10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7168" y="1623363"/>
            <a:ext cx="7624018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4724906"/>
            <a:ext cx="485157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r"/>
            <a:r>
              <a:rPr lang="ru-RU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Заведующий:</a:t>
            </a:r>
            <a:endParaRPr lang="ru-RU" dirty="0"/>
          </a:p>
          <a:p>
            <a:pPr algn="r"/>
            <a:r>
              <a:rPr lang="ru-RU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Ишкова Ирина Николаевна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0645" y="1988820"/>
            <a:ext cx="8932545" cy="28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по внедрению бережливх технологий в системе образования Челябинской области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процесса подготовки воспитателя к проведению родительского собрания в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МАДОУ «ДС № 50 г. Челябинска»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93467" y="6028689"/>
            <a:ext cx="39958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81"/>
          <p:cNvSpPr txBox="1"/>
          <p:nvPr/>
        </p:nvSpPr>
        <p:spPr>
          <a:xfrm>
            <a:off x="1084509" y="836978"/>
            <a:ext cx="7624018" cy="70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Муниципальное автономное образовательное учреждение  «Детский сад № 50 г. Челябинска»</a:t>
            </a:r>
            <a:endParaRPr lang="ru-RU" sz="20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</a:fld>
            <a:endParaRPr lang="ru-RU" sz="1400"/>
          </a:p>
        </p:txBody>
      </p:sp>
      <p:pic>
        <p:nvPicPr>
          <p:cNvPr id="10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3844" y="977313"/>
            <a:ext cx="76240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47168" y="1623363"/>
            <a:ext cx="7624018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Перечень разработанных нормативных правовых или иных актов (скриншот);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Значение целевых и фактических показателей в ходе реализации проекта;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Полученный эффект (диаграммы, отражающие оптимизацию ресурсов в ходе реализации Проекта);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Примеры внедренных изменений в процессы: приобретение оборудования, программного обеспечения с указанием затрат, оптимизация ведомственного процесса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268760"/>
            <a:ext cx="3672408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81357" y="1268760"/>
            <a:ext cx="3960440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3789040"/>
            <a:ext cx="3672408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44007" y="3813781"/>
            <a:ext cx="3897789" cy="23515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/>
          <p:nvPr/>
        </p:nvSpPr>
        <p:spPr>
          <a:xfrm>
            <a:off x="539437" y="1196854"/>
            <a:ext cx="194421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9" b="32184"/>
          <a:stretch>
            <a:fillRect/>
          </a:stretch>
        </p:blipFill>
        <p:spPr bwMode="auto">
          <a:xfrm>
            <a:off x="6914605" y="313509"/>
            <a:ext cx="1876507" cy="4782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07751" y="3768450"/>
            <a:ext cx="217995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(стенд)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головок 1"/>
          <p:cNvSpPr txBox="1"/>
          <p:nvPr/>
        </p:nvSpPr>
        <p:spPr>
          <a:xfrm>
            <a:off x="4500322" y="1197005"/>
            <a:ext cx="1944216" cy="626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81977" y="3760541"/>
            <a:ext cx="3759819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Работа над картой текущего или целевого  состояния 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020" y="2420620"/>
            <a:ext cx="1544320" cy="1158875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95" y="1844675"/>
            <a:ext cx="1722120" cy="1291590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015" y="4538980"/>
            <a:ext cx="2094865" cy="15716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755" y="1758950"/>
            <a:ext cx="1713865" cy="171386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2277110"/>
            <a:ext cx="1785620" cy="133985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8"/>
          <a:srcRect r="3419" b="44952"/>
          <a:stretch>
            <a:fillRect/>
          </a:stretch>
        </p:blipFill>
        <p:spPr>
          <a:xfrm>
            <a:off x="6516370" y="1412875"/>
            <a:ext cx="1829435" cy="78232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595" y="4137025"/>
            <a:ext cx="2627630" cy="1971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/>
          <p:nvPr/>
        </p:nvSpPr>
        <p:spPr bwMode="auto">
          <a:xfrm>
            <a:off x="684213" y="333375"/>
            <a:ext cx="8002587" cy="1079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процесса подготовки воспитателя к родительскому собранию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/>
          <p:nvPr/>
        </p:nvSpPr>
        <p:spPr bwMode="auto">
          <a:xfrm>
            <a:off x="323528" y="6148290"/>
            <a:ext cx="3816424" cy="349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/>
            <a:endParaRPr lang="ru-RU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/>
          <p:nvPr/>
        </p:nvSpPr>
        <p:spPr bwMode="auto">
          <a:xfrm>
            <a:off x="337159" y="3236963"/>
            <a:ext cx="3377193" cy="53168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проведения родительских собраний (определение темы родительского собрания)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/>
          <p:nvPr/>
        </p:nvSpPr>
        <p:spPr bwMode="auto">
          <a:xfrm>
            <a:off x="249513" y="5751912"/>
            <a:ext cx="3251200" cy="561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подготовки к тематическому родительскому собранию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/>
          <p:nvPr/>
        </p:nvSpPr>
        <p:spPr bwMode="auto">
          <a:xfrm>
            <a:off x="5508104" y="5934884"/>
            <a:ext cx="2616566" cy="561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 ВМК  и распечатка необходимого материала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4"/>
          <p:cNvPicPr>
            <a:picLocks noChangeAspect="1" noChangeArrowheads="1"/>
          </p:cNvPicPr>
          <p:nvPr/>
        </p:nvPicPr>
        <p:blipFill>
          <a:blip r:embed="rId1"/>
          <a:srcRect t="27058" b="32184"/>
          <a:stretch>
            <a:fillRect/>
          </a:stretch>
        </p:blipFill>
        <p:spPr bwMode="auto">
          <a:xfrm>
            <a:off x="179388" y="14288"/>
            <a:ext cx="2376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трелка: вправо 24"/>
          <p:cNvSpPr/>
          <p:nvPr/>
        </p:nvSpPr>
        <p:spPr>
          <a:xfrm rot="16200000">
            <a:off x="7484217" y="3313227"/>
            <a:ext cx="6326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8" y="4005823"/>
            <a:ext cx="3377193" cy="1508918"/>
          </a:xfrm>
          <a:prstGeom prst="rect">
            <a:avLst/>
          </a:prstGeom>
        </p:spPr>
      </p:pic>
      <p:sp>
        <p:nvSpPr>
          <p:cNvPr id="32" name="Стрелка: вправо 31"/>
          <p:cNvSpPr/>
          <p:nvPr/>
        </p:nvSpPr>
        <p:spPr>
          <a:xfrm>
            <a:off x="3963684" y="4469724"/>
            <a:ext cx="7269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низ 32"/>
          <p:cNvSpPr/>
          <p:nvPr/>
        </p:nvSpPr>
        <p:spPr>
          <a:xfrm>
            <a:off x="108541" y="3342489"/>
            <a:ext cx="464166" cy="697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/>
          <p:cNvSpPr txBox="1"/>
          <p:nvPr/>
        </p:nvSpPr>
        <p:spPr bwMode="auto">
          <a:xfrm>
            <a:off x="6516215" y="1525233"/>
            <a:ext cx="2448273" cy="1777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протокола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родительского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936" y="1522945"/>
            <a:ext cx="1249788" cy="1752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032" y="1509202"/>
            <a:ext cx="1286367" cy="1786283"/>
          </a:xfrm>
          <a:prstGeom prst="rect">
            <a:avLst/>
          </a:prstGeom>
        </p:spPr>
      </p:pic>
      <p:pic>
        <p:nvPicPr>
          <p:cNvPr id="4" name="Изображение 3" descr="циклограмма"/>
          <p:cNvPicPr>
            <a:picLocks noChangeAspect="1"/>
          </p:cNvPicPr>
          <p:nvPr/>
        </p:nvPicPr>
        <p:blipFill>
          <a:blip r:embed="rId5"/>
          <a:srcRect l="6184" t="1595" r="8149" b="2360"/>
          <a:stretch>
            <a:fillRect/>
          </a:stretch>
        </p:blipFill>
        <p:spPr>
          <a:xfrm rot="5400000">
            <a:off x="948055" y="715645"/>
            <a:ext cx="1944211" cy="29070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990" y="3768725"/>
            <a:ext cx="2088515" cy="20885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 dirty="0"/>
          </a:p>
        </p:txBody>
      </p:sp>
      <p:pic>
        <p:nvPicPr>
          <p:cNvPr id="161" name="Picture 161"/>
          <p:cNvPicPr/>
          <p:nvPr/>
        </p:nvPicPr>
        <p:blipFill>
          <a:blip r:embed="rId1"/>
          <a:stretch>
            <a:fillRect/>
          </a:stretch>
        </p:blipFill>
        <p:spPr>
          <a:xfrm>
            <a:off x="123844" y="34058"/>
            <a:ext cx="720000" cy="925920"/>
          </a:xfrm>
          <a:prstGeom prst="rect">
            <a:avLst/>
          </a:prstGeom>
        </p:spPr>
      </p:pic>
      <p:sp>
        <p:nvSpPr>
          <p:cNvPr id="162" name="Shape 162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ctr"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16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Челябинская область</a:t>
            </a:r>
            <a:endParaRPr sz="16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164" name="Picture 164"/>
          <p:cNvPicPr/>
          <p:nvPr/>
        </p:nvPicPr>
        <p:blipFill>
          <a:blip r:embed="rId2"/>
          <a:stretch>
            <a:fillRect/>
          </a:stretch>
        </p:blipFill>
        <p:spPr>
          <a:xfrm>
            <a:off x="1227066" y="497018"/>
            <a:ext cx="6957846" cy="285338"/>
          </a:xfrm>
          <a:prstGeom prst="rect">
            <a:avLst/>
          </a:prstGeom>
          <a:ln>
            <a:noFill/>
          </a:ln>
        </p:spPr>
      </p:pic>
      <p:pic>
        <p:nvPicPr>
          <p:cNvPr id="167" name="Picture 167"/>
          <p:cNvPicPr/>
          <p:nvPr/>
        </p:nvPicPr>
        <p:blipFill>
          <a:blip r:embed="rId2"/>
          <a:stretch>
            <a:fillRect/>
          </a:stretch>
        </p:blipFill>
        <p:spPr>
          <a:xfrm>
            <a:off x="1107094" y="6418619"/>
            <a:ext cx="6957846" cy="285337"/>
          </a:xfrm>
          <a:prstGeom prst="rect">
            <a:avLst/>
          </a:prstGeom>
          <a:ln>
            <a:noFill/>
          </a:ln>
        </p:spPr>
      </p:pic>
      <p:sp>
        <p:nvSpPr>
          <p:cNvPr id="2" name="Shape 157"/>
          <p:cNvSpPr/>
          <p:nvPr/>
        </p:nvSpPr>
        <p:spPr>
          <a:xfrm rot="19117829">
            <a:off x="1657360" y="3167262"/>
            <a:ext cx="6005563" cy="514797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algn="ctr"/>
            <a:endParaRPr sz="3600" b="1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6958" y="685278"/>
            <a:ext cx="6411595" cy="64516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Бережливое образование МАДОУ «ДС № 50 г. Челябинска»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altLang="ru-RU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https://50.74.ds.3535.ru/31759/</a:t>
            </a:r>
            <a:endParaRPr lang="en-US" altLang="ru-RU" b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855" y="1557020"/>
            <a:ext cx="4528185" cy="45281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-36195" y="1125220"/>
          <a:ext cx="9473565" cy="608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10401300" imgH="8130540" progId="Word.Document.8">
                  <p:embed/>
                </p:oleObj>
              </mc:Choice>
              <mc:Fallback>
                <p:oleObj name="" r:id="rId3" imgW="10401300" imgH="8130540" progId="Word.Document.8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6195" y="1125220"/>
                        <a:ext cx="9473565" cy="6080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889166" y="1143000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1</a:t>
            </a:r>
            <a:r>
              <a:rPr sz="12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8643938" y="6500813"/>
            <a:ext cx="347661" cy="285749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1">
                <a:solidFill>
                  <a:schemeClr val="accent5">
                    <a:lumMod val="50000"/>
                  </a:schemeClr>
                </a:solidFill>
              </a:rPr>
              <a:t>6</a:t>
            </a:r>
            <a:endParaRPr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2246230" y="4577829"/>
            <a:ext cx="342621" cy="377211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777860" y="5658862"/>
            <a:ext cx="4608513" cy="338554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lIns="91440" tIns="45720" rIns="91440" bIns="45720">
            <a:spAutoFit/>
          </a:bodyPr>
          <a:lstStyle/>
          <a:p>
            <a:pPr marL="0" indent="0" algn="l"/>
            <a:r>
              <a:rPr sz="16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Время</a:t>
            </a:r>
            <a:r>
              <a:rPr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6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протекания</a:t>
            </a:r>
            <a:r>
              <a:rPr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6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процесса</a:t>
            </a:r>
            <a:r>
              <a:rPr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60</a:t>
            </a:r>
            <a:r>
              <a:rPr sz="1600" b="1" dirty="0" smtClean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6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мин</a:t>
            </a:r>
            <a:r>
              <a:rPr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</a:t>
            </a:r>
            <a:endParaRPr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8" name="Table 158"/>
          <p:cNvGraphicFramePr/>
          <p:nvPr/>
        </p:nvGraphicFramePr>
        <p:xfrm>
          <a:off x="409988" y="1574957"/>
          <a:ext cx="1987989" cy="1593756"/>
        </p:xfrm>
        <a:graphic>
          <a:graphicData uri="http://schemas.openxmlformats.org/drawingml/2006/table">
            <a:tbl>
              <a:tblPr firstRow="1" bandRow="1"/>
              <a:tblGrid>
                <a:gridCol w="1987989"/>
              </a:tblGrid>
              <a:tr h="295503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 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827473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тематическим  планированием  в графике образовательных мероприятий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47078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60" name="Shape 160"/>
          <p:cNvSpPr/>
          <p:nvPr/>
        </p:nvSpPr>
        <p:spPr>
          <a:xfrm>
            <a:off x="123844" y="1513602"/>
            <a:ext cx="231793" cy="137333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ВХОД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4747134" y="4021649"/>
            <a:ext cx="288032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ВЫХОД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6171882" y="3592136"/>
            <a:ext cx="3457575" cy="307975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lIns="91440" tIns="45720" rIns="91440" bIns="45720">
            <a:spAutoFit/>
          </a:bodyPr>
          <a:lstStyle/>
          <a:p>
            <a:pPr marL="0" indent="0" algn="l"/>
            <a:r>
              <a:rPr sz="14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ПРОБЛЕМЫ:</a:t>
            </a:r>
            <a:endParaRPr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1590964" y="1011814"/>
            <a:ext cx="646112" cy="504825"/>
          </a:xfrm>
          <a:prstGeom prst="irregularSeal1">
            <a:avLst/>
          </a:prstGeom>
          <a:solidFill>
            <a:srgbClr val="FF0000"/>
          </a:solidFill>
          <a:ln w="25400">
            <a:solidFill>
              <a:srgbClr val="C00000"/>
            </a:solidFill>
            <a:prstDash val="solid"/>
          </a:ln>
        </p:spPr>
        <p:txBody>
          <a:bodyPr lIns="91440" tIns="45720" rIns="91440" bIns="45720"/>
          <a:lstStyle/>
          <a:p>
            <a:pPr marL="0" indent="0" algn="ctr"/>
            <a:r>
              <a:rPr sz="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6219830" y="1029472"/>
            <a:ext cx="646113" cy="504825"/>
          </a:xfrm>
          <a:prstGeom prst="irregularSeal1">
            <a:avLst/>
          </a:prstGeom>
          <a:solidFill>
            <a:srgbClr val="FF0000"/>
          </a:solidFill>
          <a:ln w="25400">
            <a:solidFill>
              <a:srgbClr val="C00000"/>
            </a:solidFill>
            <a:prstDash val="solid"/>
          </a:ln>
        </p:spPr>
        <p:txBody>
          <a:bodyPr lIns="91440" tIns="45720" rIns="91440" bIns="45720"/>
          <a:lstStyle/>
          <a:p>
            <a:pPr marL="0" indent="0" algn="ctr"/>
            <a:r>
              <a:rPr sz="8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3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8303434" y="1070133"/>
            <a:ext cx="644525" cy="504825"/>
          </a:xfrm>
          <a:prstGeom prst="irregularSeal1">
            <a:avLst/>
          </a:prstGeom>
          <a:solidFill>
            <a:srgbClr val="FF0000"/>
          </a:solidFill>
          <a:ln w="25400">
            <a:solidFill>
              <a:srgbClr val="C00000"/>
            </a:solidFill>
            <a:prstDash val="solid"/>
          </a:ln>
        </p:spPr>
        <p:txBody>
          <a:bodyPr lIns="91440" tIns="45720" rIns="91440" bIns="45720"/>
          <a:lstStyle/>
          <a:p>
            <a:pPr marL="0" indent="0" algn="ctr"/>
            <a:r>
              <a:rPr sz="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994388" y="1071072"/>
            <a:ext cx="646112" cy="504825"/>
          </a:xfrm>
          <a:prstGeom prst="irregularSeal1">
            <a:avLst/>
          </a:prstGeom>
          <a:solidFill>
            <a:srgbClr val="FF0000"/>
          </a:solidFill>
          <a:ln w="25400">
            <a:solidFill>
              <a:srgbClr val="C00000"/>
            </a:solidFill>
            <a:prstDash val="solid"/>
          </a:ln>
        </p:spPr>
        <p:txBody>
          <a:bodyPr lIns="91440" tIns="45720" rIns="91440" bIns="45720"/>
          <a:lstStyle/>
          <a:p>
            <a:pPr marL="0" indent="0" algn="ctr"/>
            <a:r>
              <a:rPr sz="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9" name="Picture 169"/>
          <p:cNvPicPr/>
          <p:nvPr/>
        </p:nvPicPr>
        <p:blipFill>
          <a:blip r:embed="rId1"/>
          <a:stretch>
            <a:fillRect/>
          </a:stretch>
        </p:blipFill>
        <p:spPr>
          <a:xfrm>
            <a:off x="1990113" y="283198"/>
            <a:ext cx="6957846" cy="285338"/>
          </a:xfrm>
          <a:prstGeom prst="rect">
            <a:avLst/>
          </a:prstGeom>
          <a:ln>
            <a:noFill/>
          </a:ln>
        </p:spPr>
      </p:pic>
      <p:pic>
        <p:nvPicPr>
          <p:cNvPr id="171" name="Picture 171"/>
          <p:cNvPicPr/>
          <p:nvPr/>
        </p:nvPicPr>
        <p:blipFill>
          <a:blip r:embed="rId2"/>
          <a:stretch>
            <a:fillRect/>
          </a:stretch>
        </p:blipFill>
        <p:spPr>
          <a:xfrm>
            <a:off x="123844" y="34058"/>
            <a:ext cx="720000" cy="925920"/>
          </a:xfrm>
          <a:prstGeom prst="rect">
            <a:avLst/>
          </a:prstGeom>
        </p:spPr>
      </p:pic>
      <p:sp>
        <p:nvSpPr>
          <p:cNvPr id="172" name="Shape 172"/>
          <p:cNvSpPr txBox="1"/>
          <p:nvPr/>
        </p:nvSpPr>
        <p:spPr>
          <a:xfrm>
            <a:off x="1031459" y="63171"/>
            <a:ext cx="3312369" cy="360040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ctr"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1600" b="1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Челябинская</a:t>
            </a:r>
            <a:r>
              <a:rPr sz="1600" b="1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600" b="1" dirty="0" err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область</a:t>
            </a:r>
            <a:endParaRPr sz="1600" b="1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889166" y="465221"/>
            <a:ext cx="8202222" cy="646331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18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Карта</a:t>
            </a:r>
            <a:r>
              <a:rPr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текущего</a:t>
            </a:r>
            <a:r>
              <a:rPr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состояния</a:t>
            </a:r>
            <a:r>
              <a:rPr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8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процесса</a:t>
            </a:r>
            <a:r>
              <a:rPr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«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Оптимизация процесса подготовки воспитателя к проведению родительского собрания</a:t>
            </a:r>
            <a:r>
              <a:rPr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»</a:t>
            </a:r>
            <a:endParaRPr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4" name="Table 174"/>
          <p:cNvGraphicFramePr/>
          <p:nvPr/>
        </p:nvGraphicFramePr>
        <p:xfrm>
          <a:off x="2740598" y="1603535"/>
          <a:ext cx="1751856" cy="1577324"/>
        </p:xfrm>
        <a:graphic>
          <a:graphicData uri="http://schemas.openxmlformats.org/drawingml/2006/table">
            <a:tbl>
              <a:tblPr firstRow="1" bandRow="1"/>
              <a:tblGrid>
                <a:gridCol w="1751856"/>
              </a:tblGrid>
              <a:tr h="23886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92338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информации для тематического родительского собрания  в сети Интернет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312404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27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5" name="Table 175"/>
          <p:cNvGraphicFramePr/>
          <p:nvPr/>
        </p:nvGraphicFramePr>
        <p:xfrm>
          <a:off x="4889426" y="1603533"/>
          <a:ext cx="1751856" cy="1556125"/>
        </p:xfrm>
        <a:graphic>
          <a:graphicData uri="http://schemas.openxmlformats.org/drawingml/2006/table">
            <a:tbl>
              <a:tblPr firstRow="1" bandRow="1"/>
              <a:tblGrid>
                <a:gridCol w="1751856"/>
              </a:tblGrid>
              <a:tr h="294472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876515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подготовленного  материала на проверку старшему воспитателю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385138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6" name="Table 176"/>
          <p:cNvGraphicFramePr/>
          <p:nvPr/>
        </p:nvGraphicFramePr>
        <p:xfrm>
          <a:off x="7072076" y="1646379"/>
          <a:ext cx="1850876" cy="1540440"/>
        </p:xfrm>
        <a:graphic>
          <a:graphicData uri="http://schemas.openxmlformats.org/drawingml/2006/table">
            <a:tbl>
              <a:tblPr firstRow="1" bandRow="1"/>
              <a:tblGrid>
                <a:gridCol w="1850876"/>
              </a:tblGrid>
              <a:tr h="291504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Старший 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86768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предоставленной информации для корректировки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38125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12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7" name="Table 177"/>
          <p:cNvGraphicFramePr/>
          <p:nvPr/>
        </p:nvGraphicFramePr>
        <p:xfrm>
          <a:off x="374668" y="4198989"/>
          <a:ext cx="1751856" cy="1461046"/>
        </p:xfrm>
        <a:graphic>
          <a:graphicData uri="http://schemas.openxmlformats.org/drawingml/2006/table">
            <a:tbl>
              <a:tblPr firstRow="1" bandRow="1"/>
              <a:tblGrid>
                <a:gridCol w="1751856"/>
              </a:tblGrid>
              <a:tr h="27648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9680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Вносит корректировки в  материал для родительского собрания 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36160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8" name="Table 178"/>
          <p:cNvGraphicFramePr/>
          <p:nvPr/>
        </p:nvGraphicFramePr>
        <p:xfrm>
          <a:off x="2796672" y="4181204"/>
          <a:ext cx="1751856" cy="1477658"/>
        </p:xfrm>
        <a:graphic>
          <a:graphicData uri="http://schemas.openxmlformats.org/drawingml/2006/table">
            <a:tbl>
              <a:tblPr firstRow="1" bandRow="1"/>
              <a:tblGrid>
                <a:gridCol w="1751856"/>
              </a:tblGrid>
              <a:tr h="319632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739982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материала  родительского собрания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418044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8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9" name="Table 179"/>
          <p:cNvGraphicFramePr/>
          <p:nvPr/>
        </p:nvGraphicFramePr>
        <p:xfrm>
          <a:off x="8987248" y="7533065"/>
          <a:ext cx="208280" cy="276480"/>
        </p:xfrm>
        <a:graphic>
          <a:graphicData uri="http://schemas.openxmlformats.org/drawingml/2006/table">
            <a:tbl>
              <a:tblPr firstRow="1" bandRow="1"/>
              <a:tblGrid>
                <a:gridCol w="208280"/>
              </a:tblGrid>
              <a:tr h="27648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0" name="Table 180"/>
          <p:cNvGraphicFramePr/>
          <p:nvPr/>
        </p:nvGraphicFramePr>
        <p:xfrm>
          <a:off x="8991599" y="7386899"/>
          <a:ext cx="208280" cy="259080"/>
        </p:xfrm>
        <a:graphic>
          <a:graphicData uri="http://schemas.openxmlformats.org/drawingml/2006/table">
            <a:tbl>
              <a:tblPr firstRow="1" bandRow="1"/>
              <a:tblGrid>
                <a:gridCol w="208280"/>
              </a:tblGrid>
              <a:tr h="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1" name="Table 181"/>
          <p:cNvGraphicFramePr/>
          <p:nvPr/>
        </p:nvGraphicFramePr>
        <p:xfrm>
          <a:off x="8991599" y="7226514"/>
          <a:ext cx="208280" cy="259080"/>
        </p:xfrm>
        <a:graphic>
          <a:graphicData uri="http://schemas.openxmlformats.org/drawingml/2006/table">
            <a:tbl>
              <a:tblPr firstRow="1" bandRow="1"/>
              <a:tblGrid>
                <a:gridCol w="208280"/>
              </a:tblGrid>
              <a:tr h="208349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183" name="Shape 183"/>
          <p:cNvSpPr/>
          <p:nvPr/>
        </p:nvSpPr>
        <p:spPr>
          <a:xfrm>
            <a:off x="3275855" y="1122217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2</a:t>
            </a:r>
            <a:r>
              <a:rPr sz="12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5469036" y="1104697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3</a:t>
            </a:r>
            <a:r>
              <a:rPr sz="12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7520769" y="1134413"/>
            <a:ext cx="642936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ШАГ4</a:t>
            </a:r>
            <a:r>
              <a:rPr sz="12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824792" y="3653755"/>
            <a:ext cx="642937" cy="36036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5</a:t>
            </a:r>
            <a:r>
              <a:rPr sz="12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3307632" y="3653754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6</a:t>
            </a:r>
            <a:r>
              <a:rPr sz="12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4548528" y="1999692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6679001" y="1999692"/>
            <a:ext cx="342621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2397977" y="1989682"/>
            <a:ext cx="342621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080" y="3585295"/>
            <a:ext cx="670618" cy="530398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165517" y="3961409"/>
          <a:ext cx="3662645" cy="19659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62645"/>
              </a:tblGrid>
              <a:tr h="395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Поиск темы родительского собрания в календарно-тематическом плане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395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Обработка большого количества материала  для подготовке к тематическому родительскому собранию 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2403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Лишняя транспортировка  материала на проверку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395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 Временные затраты на корректировку представленного материала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395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Избыточная обработка материала в</a:t>
                      </a:r>
                      <a:r>
                        <a:rPr lang="ru-RU" altLang="ru-RU" sz="11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подготовке к родительскому собранию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8643938" y="6429375"/>
            <a:ext cx="347661" cy="28575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1">
                <a:solidFill>
                  <a:schemeClr val="accent5">
                    <a:lumMod val="50000"/>
                  </a:schemeClr>
                </a:solidFill>
              </a:rPr>
              <a:t>8</a:t>
            </a:r>
            <a:endParaRPr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4834933" y="1500188"/>
            <a:ext cx="3952201" cy="71437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Проблемы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решение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которых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требуется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на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федеральном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уровне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ОТСУТСТВУЮТ</a:t>
            </a:r>
            <a:endParaRPr sz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4857749" y="2903826"/>
            <a:ext cx="3915145" cy="71437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Проблемы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решение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которых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требуется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на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региональном</a:t>
            </a:r>
            <a:r>
              <a:rPr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уровне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ОТСУТСТВУЮТ</a:t>
            </a:r>
            <a:endParaRPr sz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4871989" y="4056845"/>
            <a:ext cx="3915145" cy="22524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lIns="91440" tIns="45720" rIns="91440" bIns="45720" anchor="ctr"/>
          <a:lstStyle/>
          <a:p>
            <a:pPr algn="just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Поиск темы родительского собрания в календарно-тематическом плане</a:t>
            </a:r>
            <a:endParaRPr lang="ru-RU" sz="1200" dirty="0">
              <a:latin typeface="Arial" panose="020B0604020202020204" pitchFamily="34" charset="0"/>
            </a:endParaRPr>
          </a:p>
          <a:p>
            <a:pPr algn="just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Обработка большого количества материала  для подготовке к тематическому родительскому собранию </a:t>
            </a:r>
            <a:endParaRPr lang="ru-RU" sz="1200" dirty="0">
              <a:latin typeface="Arial" panose="020B0604020202020204" pitchFamily="34" charset="0"/>
            </a:endParaRPr>
          </a:p>
          <a:p>
            <a:pPr algn="just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Лишняя транспортировка  материала на проверку</a:t>
            </a:r>
            <a:endParaRPr lang="ru-RU" sz="1200" dirty="0">
              <a:latin typeface="Arial" panose="020B0604020202020204" pitchFamily="34" charset="0"/>
            </a:endParaRPr>
          </a:p>
          <a:p>
            <a:pPr algn="just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Временные затраты на корректировку представленного материала</a:t>
            </a:r>
            <a:endParaRPr lang="ru-RU" sz="1200" dirty="0">
              <a:latin typeface="Arial" panose="020B0604020202020204" pitchFamily="34" charset="0"/>
            </a:endParaRPr>
          </a:p>
          <a:p>
            <a:pPr algn="just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Избыточная обработка материала в подготовке к родительскому собранию</a:t>
            </a:r>
            <a:endParaRPr lang="ru-RU" sz="1200" b="0" i="0" u="none" strike="noStrik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18" name="Picture 218"/>
          <p:cNvPicPr/>
          <p:nvPr/>
        </p:nvPicPr>
        <p:blipFill>
          <a:blip r:embed="rId1"/>
          <a:stretch>
            <a:fillRect/>
          </a:stretch>
        </p:blipFill>
        <p:spPr>
          <a:xfrm>
            <a:off x="123844" y="34058"/>
            <a:ext cx="720000" cy="925920"/>
          </a:xfrm>
          <a:prstGeom prst="rect">
            <a:avLst/>
          </a:prstGeom>
        </p:spPr>
      </p:pic>
      <p:sp>
        <p:nvSpPr>
          <p:cNvPr id="219" name="Shape 219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ctr"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16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Челябинская область</a:t>
            </a:r>
            <a:endParaRPr sz="16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221" name="Picture 221"/>
          <p:cNvPicPr/>
          <p:nvPr/>
        </p:nvPicPr>
        <p:blipFill>
          <a:blip r:embed="rId2"/>
          <a:stretch>
            <a:fillRect/>
          </a:stretch>
        </p:blipFill>
        <p:spPr>
          <a:xfrm>
            <a:off x="1171443" y="522303"/>
            <a:ext cx="6957846" cy="285338"/>
          </a:xfrm>
          <a:prstGeom prst="rect">
            <a:avLst/>
          </a:prstGeom>
          <a:ln>
            <a:noFill/>
          </a:ln>
        </p:spPr>
      </p:pic>
      <p:pic>
        <p:nvPicPr>
          <p:cNvPr id="223" name="Picture 223"/>
          <p:cNvPicPr/>
          <p:nvPr/>
        </p:nvPicPr>
        <p:blipFill>
          <a:blip r:embed="rId2"/>
          <a:stretch>
            <a:fillRect/>
          </a:stretch>
        </p:blipFill>
        <p:spPr>
          <a:xfrm>
            <a:off x="1192373" y="6309320"/>
            <a:ext cx="6957846" cy="285338"/>
          </a:xfrm>
          <a:prstGeom prst="rect">
            <a:avLst/>
          </a:prstGeom>
          <a:ln>
            <a:noFill/>
          </a:ln>
        </p:spPr>
      </p:pic>
      <p:sp>
        <p:nvSpPr>
          <p:cNvPr id="224" name="Shape 224"/>
          <p:cNvSpPr/>
          <p:nvPr/>
        </p:nvSpPr>
        <p:spPr>
          <a:xfrm>
            <a:off x="2458318" y="797801"/>
            <a:ext cx="4798863" cy="461664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 b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Пирамида  проблем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10" y="986828"/>
            <a:ext cx="1505843" cy="1731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44" y="2718242"/>
            <a:ext cx="3005588" cy="1731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1" y="4476506"/>
            <a:ext cx="4505334" cy="1731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806" y="4708566"/>
            <a:ext cx="670618" cy="524301"/>
          </a:xfrm>
          <a:prstGeom prst="rect">
            <a:avLst/>
          </a:prstGeom>
        </p:spPr>
      </p:pic>
      <p:sp>
        <p:nvSpPr>
          <p:cNvPr id="28" name="Пятно 1 60"/>
          <p:cNvSpPr/>
          <p:nvPr/>
        </p:nvSpPr>
        <p:spPr>
          <a:xfrm>
            <a:off x="761358" y="5605083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endParaRPr lang="ru-RU" sz="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Пятно 1 60"/>
          <p:cNvSpPr/>
          <p:nvPr/>
        </p:nvSpPr>
        <p:spPr>
          <a:xfrm>
            <a:off x="2544252" y="4600179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endParaRPr lang="ru-RU" sz="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" name="Пятно 1 60"/>
          <p:cNvSpPr/>
          <p:nvPr/>
        </p:nvSpPr>
        <p:spPr>
          <a:xfrm>
            <a:off x="1907337" y="5565002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anose="020B0604020202020204" pitchFamily="34" charset="0"/>
              </a:rPr>
              <a:t>4</a:t>
            </a:r>
            <a:endParaRPr lang="ru-RU" sz="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364" y="5552215"/>
            <a:ext cx="670618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Table 199"/>
          <p:cNvGraphicFramePr>
            <a:graphicFrameLocks noGrp="1"/>
          </p:cNvGraphicFramePr>
          <p:nvPr>
            <p:ph type="body" idx="1"/>
          </p:nvPr>
        </p:nvGraphicFramePr>
        <p:xfrm>
          <a:off x="361949" y="1000369"/>
          <a:ext cx="8324851" cy="4724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566"/>
                <a:gridCol w="2707689"/>
                <a:gridCol w="2605596"/>
              </a:tblGrid>
              <a:tr h="50227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sz="1400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Проблема</a:t>
                      </a:r>
                      <a:r>
                        <a:rPr sz="14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endParaRPr lang="ru-RU"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ctr"/>
                      <a:r>
                        <a:rPr sz="1400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Коренная</a:t>
                      </a:r>
                      <a:r>
                        <a:rPr sz="140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400" dirty="0" err="1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причина</a:t>
                      </a:r>
                      <a:endParaRPr sz="140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Способ</a:t>
                      </a:r>
                      <a:r>
                        <a:rPr sz="1400" baseline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решения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</a:tr>
              <a:tr h="494610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400" b="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1.</a:t>
                      </a:r>
                      <a:r>
                        <a:rPr lang="ru-RU" sz="1400" b="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Поиск темы родительского собрания</a:t>
                      </a:r>
                      <a:endParaRPr sz="1400" b="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Отсутствие</a:t>
                      </a:r>
                      <a:r>
                        <a:rPr lang="ru-RU" sz="1400" b="1" baseline="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графика проведения образовательных мероприятий</a:t>
                      </a:r>
                      <a:endParaRPr lang="ru-RU"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just"/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Составления графика образовательных мероприятий</a:t>
                      </a:r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</a:tr>
              <a:tr h="494610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2.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Обработка большого количества материала  для подготовке к тематическому родительскому собранию 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/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Отсутствие банка данных</a:t>
                      </a:r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Систематизация виртуального методического кабинета</a:t>
                      </a:r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/>
                </a:tc>
              </a:tr>
              <a:tr h="35137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3.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Лишняя транспортировка  материала на проверку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just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4. Временные затраты на корректировку представленного материала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just"/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Отсутствие Чек-листа по темам родительского собрания</a:t>
                      </a:r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Создание Чек-листа по темам родительского собрания</a:t>
                      </a:r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</a:tr>
              <a:tr h="331914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Избыточная обработка материала в подготовке к родительскому собранию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just"/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/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Отсутствие проекта протокола родительского собрания</a:t>
                      </a:r>
                      <a:endParaRPr lang="ru-RU"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Составление проекта протокола родительского собрания</a:t>
                      </a:r>
                      <a:endParaRPr sz="1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/>
                </a:tc>
              </a:tr>
            </a:tbl>
          </a:graphicData>
        </a:graphic>
      </p:graphicFrame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7</a:t>
            </a:r>
          </a:p>
        </p:txBody>
      </p:sp>
      <p:sp>
        <p:nvSpPr>
          <p:cNvPr id="201" name="Shape 201"/>
          <p:cNvSpPr/>
          <p:nvPr/>
        </p:nvSpPr>
        <p:spPr>
          <a:xfrm>
            <a:off x="1997351" y="539649"/>
            <a:ext cx="4798864" cy="461665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Анализ</a:t>
            </a:r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проблем</a:t>
            </a:r>
            <a:endParaRPr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3" name="Picture 203"/>
          <p:cNvPicPr/>
          <p:nvPr/>
        </p:nvPicPr>
        <p:blipFill>
          <a:blip r:embed="rId1"/>
          <a:stretch>
            <a:fillRect/>
          </a:stretch>
        </p:blipFill>
        <p:spPr>
          <a:xfrm>
            <a:off x="1165082" y="384436"/>
            <a:ext cx="6957846" cy="285338"/>
          </a:xfrm>
          <a:prstGeom prst="rect">
            <a:avLst/>
          </a:prstGeom>
          <a:ln>
            <a:noFill/>
          </a:ln>
        </p:spPr>
      </p:pic>
      <p:pic>
        <p:nvPicPr>
          <p:cNvPr id="205" name="Picture 205"/>
          <p:cNvPicPr/>
          <p:nvPr/>
        </p:nvPicPr>
        <p:blipFill>
          <a:blip r:embed="rId1"/>
          <a:stretch>
            <a:fillRect/>
          </a:stretch>
        </p:blipFill>
        <p:spPr>
          <a:xfrm>
            <a:off x="1203407" y="6309320"/>
            <a:ext cx="6957846" cy="285338"/>
          </a:xfrm>
          <a:prstGeom prst="rect">
            <a:avLst/>
          </a:prstGeom>
          <a:ln>
            <a:noFill/>
          </a:ln>
        </p:spPr>
      </p:pic>
      <p:pic>
        <p:nvPicPr>
          <p:cNvPr id="207" name="Picture 207"/>
          <p:cNvPicPr/>
          <p:nvPr/>
        </p:nvPicPr>
        <p:blipFill>
          <a:blip r:embed="rId2"/>
          <a:stretch>
            <a:fillRect/>
          </a:stretch>
        </p:blipFill>
        <p:spPr>
          <a:xfrm>
            <a:off x="123844" y="34058"/>
            <a:ext cx="720000" cy="925920"/>
          </a:xfrm>
          <a:prstGeom prst="rect">
            <a:avLst/>
          </a:prstGeom>
        </p:spPr>
      </p:pic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just">
              <a:spcAft>
                <a:spcPts val="0"/>
              </a:spcAft>
            </a:pPr>
            <a:r>
              <a:rPr sz="16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Челябинская область</a:t>
            </a:r>
            <a:endParaRPr sz="16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8643938" y="6429375"/>
            <a:ext cx="347661" cy="28575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b="1">
                <a:solidFill>
                  <a:schemeClr val="accent5">
                    <a:lumMod val="50000"/>
                  </a:schemeClr>
                </a:solidFill>
              </a:rPr>
              <a:t>9</a:t>
            </a:r>
            <a:endParaRPr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674789" y="5745101"/>
            <a:ext cx="4714875" cy="338554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lIns="91440" tIns="45720" rIns="91440" bIns="45720">
            <a:spAutoFit/>
          </a:bodyPr>
          <a:lstStyle/>
          <a:p>
            <a:pPr marL="0" indent="0" algn="l"/>
            <a:r>
              <a:rPr sz="16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Время</a:t>
            </a:r>
            <a:r>
              <a:rPr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6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протекания</a:t>
            </a:r>
            <a:r>
              <a:rPr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16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процесса</a:t>
            </a:r>
            <a:r>
              <a:rPr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–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21 мин.</a:t>
            </a:r>
            <a:endParaRPr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3796793" y="4028715"/>
            <a:ext cx="288032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ВЫХОД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188245" y="2471272"/>
            <a:ext cx="251520" cy="122413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8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ВХОД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3" name="Picture 233"/>
          <p:cNvPicPr/>
          <p:nvPr/>
        </p:nvPicPr>
        <p:blipFill>
          <a:blip r:embed="rId1"/>
          <a:stretch>
            <a:fillRect/>
          </a:stretch>
        </p:blipFill>
        <p:spPr>
          <a:xfrm>
            <a:off x="123844" y="34058"/>
            <a:ext cx="720000" cy="925920"/>
          </a:xfrm>
          <a:prstGeom prst="rect">
            <a:avLst/>
          </a:prstGeom>
        </p:spPr>
      </p:pic>
      <p:sp>
        <p:nvSpPr>
          <p:cNvPr id="234" name="Shape 234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defPPr/>
            <a:lvl1pPr marL="0" lvl="0" indent="0" algn="ctr"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sz="16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Челябинская область</a:t>
            </a:r>
            <a:endParaRPr sz="16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236" name="Picture 236"/>
          <p:cNvPicPr/>
          <p:nvPr/>
        </p:nvPicPr>
        <p:blipFill>
          <a:blip r:embed="rId2"/>
          <a:stretch>
            <a:fillRect/>
          </a:stretch>
        </p:blipFill>
        <p:spPr>
          <a:xfrm>
            <a:off x="1246842" y="559501"/>
            <a:ext cx="6957846" cy="285338"/>
          </a:xfrm>
          <a:prstGeom prst="rect">
            <a:avLst/>
          </a:prstGeom>
          <a:ln>
            <a:noFill/>
          </a:ln>
        </p:spPr>
      </p:pic>
      <p:pic>
        <p:nvPicPr>
          <p:cNvPr id="238" name="Picture 238"/>
          <p:cNvPicPr/>
          <p:nvPr/>
        </p:nvPicPr>
        <p:blipFill>
          <a:blip r:embed="rId2"/>
          <a:stretch>
            <a:fillRect/>
          </a:stretch>
        </p:blipFill>
        <p:spPr>
          <a:xfrm>
            <a:off x="1246842" y="6447771"/>
            <a:ext cx="6957846" cy="285338"/>
          </a:xfrm>
          <a:prstGeom prst="rect">
            <a:avLst/>
          </a:prstGeom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618186" y="580471"/>
            <a:ext cx="8757634" cy="1014730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Карта</a:t>
            </a:r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целевого</a:t>
            </a:r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состояния</a:t>
            </a:r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процесса</a:t>
            </a:r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ctr"/>
            <a:r>
              <a:rPr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«</a:t>
            </a:r>
            <a:r>
              <a:rPr lang="ru-RU" b="1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О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птимизации процесса подготовки воспитателя к проведению родительского   собрания в МАДОУ «ДС №50 г. Челябинска»</a:t>
            </a:r>
            <a:r>
              <a:rPr sz="18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»</a:t>
            </a:r>
            <a:endParaRPr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40" name="Table 240"/>
          <p:cNvGraphicFramePr/>
          <p:nvPr/>
        </p:nvGraphicFramePr>
        <p:xfrm>
          <a:off x="808520" y="2333055"/>
          <a:ext cx="2114852" cy="1400086"/>
        </p:xfrm>
        <a:graphic>
          <a:graphicData uri="http://schemas.openxmlformats.org/drawingml/2006/table">
            <a:tbl>
              <a:tblPr firstRow="1" bandRow="1"/>
              <a:tblGrid>
                <a:gridCol w="2114852"/>
              </a:tblGrid>
              <a:tr h="27648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9680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Выбор темы родительского собрания из графика образовательных мероприятий</a:t>
                      </a:r>
                      <a:endParaRPr sz="11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36160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3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241" name="Shape 241"/>
          <p:cNvSpPr/>
          <p:nvPr/>
        </p:nvSpPr>
        <p:spPr>
          <a:xfrm>
            <a:off x="1601337" y="1859194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1</a:t>
            </a:r>
            <a:r>
              <a:rPr sz="12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2979882" y="2935309"/>
            <a:ext cx="471656" cy="377211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43" name="Table 243"/>
          <p:cNvGraphicFramePr/>
          <p:nvPr/>
        </p:nvGraphicFramePr>
        <p:xfrm>
          <a:off x="3542843" y="2312890"/>
          <a:ext cx="2036003" cy="1411362"/>
        </p:xfrm>
        <a:graphic>
          <a:graphicData uri="http://schemas.openxmlformats.org/drawingml/2006/table">
            <a:tbl>
              <a:tblPr firstRow="1" bandRow="1"/>
              <a:tblGrid>
                <a:gridCol w="2036003"/>
              </a:tblGrid>
              <a:tr h="333651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59953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Распечатка Чек-листа родительского собрания</a:t>
                      </a:r>
                      <a:endParaRPr sz="11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478175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 мин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4" name="Table 244"/>
          <p:cNvGraphicFramePr/>
          <p:nvPr/>
        </p:nvGraphicFramePr>
        <p:xfrm>
          <a:off x="6175956" y="2262176"/>
          <a:ext cx="2159524" cy="1433232"/>
        </p:xfrm>
        <a:graphic>
          <a:graphicData uri="http://schemas.openxmlformats.org/drawingml/2006/table">
            <a:tbl>
              <a:tblPr firstRow="1" bandRow="1"/>
              <a:tblGrid>
                <a:gridCol w="2159524"/>
              </a:tblGrid>
              <a:tr h="338821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60882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Берет информацию из</a:t>
                      </a:r>
                      <a:r>
                        <a:rPr lang="ru-RU" sz="1100" b="1" baseline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виртуального методического кабинета кабинета</a:t>
                      </a:r>
                      <a:endParaRPr sz="1100" b="1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485585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12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5" name="Table 245"/>
          <p:cNvGraphicFramePr/>
          <p:nvPr/>
        </p:nvGraphicFramePr>
        <p:xfrm>
          <a:off x="1384547" y="4176382"/>
          <a:ext cx="2066991" cy="1264255"/>
        </p:xfrm>
        <a:graphic>
          <a:graphicData uri="http://schemas.openxmlformats.org/drawingml/2006/table">
            <a:tbl>
              <a:tblPr firstRow="1" bandRow="1"/>
              <a:tblGrid>
                <a:gridCol w="2066991"/>
              </a:tblGrid>
              <a:tr h="283616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воспитатель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60970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indent="0"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Распечатывает протокол родительского собрания и 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готовит проект протокола </a:t>
                      </a:r>
                      <a:endParaRPr sz="12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</a:tr>
              <a:tr h="370939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 </a:t>
                      </a:r>
                      <a:r>
                        <a:rPr sz="1000" dirty="0" err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мин</a:t>
                      </a:r>
                      <a:r>
                        <a:rPr sz="1000" dirty="0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sz="1000" dirty="0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247" name="Shape 247"/>
          <p:cNvSpPr/>
          <p:nvPr/>
        </p:nvSpPr>
        <p:spPr>
          <a:xfrm>
            <a:off x="5678760" y="2935308"/>
            <a:ext cx="474944" cy="377211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8407695" y="2927989"/>
            <a:ext cx="410074" cy="377211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43844" y="4509120"/>
            <a:ext cx="519352" cy="377211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4108895" y="1843885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2</a:t>
            </a:r>
            <a:r>
              <a:rPr sz="12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6894805" y="1843884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3</a:t>
            </a:r>
            <a:r>
              <a:rPr sz="12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1934046" y="3769004"/>
            <a:ext cx="642936" cy="360362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/>
            <a:r>
              <a:rPr sz="12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ШАГ 4</a:t>
            </a:r>
            <a:r>
              <a:rPr sz="12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2267744" y="1958448"/>
            <a:ext cx="677992" cy="328830"/>
          </a:xfrm>
          <a:prstGeom prst="cloud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0">
            <a:scrgbClr r="0" g="0" b="0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sz="1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1</a:t>
            </a:r>
            <a:endParaRPr sz="180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5578847" y="1993575"/>
            <a:ext cx="674770" cy="318720"/>
          </a:xfrm>
          <a:prstGeom prst="cloud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0">
            <a:scrgbClr r="0" g="0" b="0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sz="1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2</a:t>
            </a:r>
            <a:endParaRPr sz="18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7862963" y="1697715"/>
            <a:ext cx="631934" cy="351614"/>
          </a:xfrm>
          <a:prstGeom prst="cloud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0">
            <a:scrgbClr r="0" g="0" b="0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sz="1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3</a:t>
            </a:r>
            <a:endParaRPr sz="180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5452531" y="3900371"/>
            <a:ext cx="316020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улучшению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2864851" y="3724252"/>
            <a:ext cx="677993" cy="328830"/>
          </a:xfrm>
          <a:prstGeom prst="cloud">
            <a:avLst/>
          </a:prstGeom>
          <a:ln w="25400">
            <a:solidFill>
              <a:srgbClr val="00B050"/>
            </a:solidFill>
            <a:prstDash val="solid"/>
          </a:ln>
        </p:spPr>
        <p:style>
          <a:lnRef idx="0">
            <a:scrgbClr r="0" g="0" b="0"/>
          </a:lnRef>
          <a:fillRef idx="1">
            <a:schemeClr val="lt1"/>
          </a:fillRef>
          <a:effectRef idx="0">
            <a:scrgbClr r="0" g="0" b="0"/>
          </a:effectRef>
          <a:fontRef idx="none"/>
        </p:style>
        <p:txBody>
          <a:bodyPr lIns="91440" tIns="45720" rIns="91440" bIns="4572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sz="18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4</a:t>
            </a:r>
            <a:endParaRPr sz="180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5063482" y="4441008"/>
          <a:ext cx="3831943" cy="192833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31943"/>
              </a:tblGrid>
              <a:tr h="349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Составления графика образовательных мероприятий (родительских собраний)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349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чек-листа подготовки к тематическому  родительскому собранию 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349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виртуального методического кабинета с материалами по тематике родительского собрания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324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шаблона протокола родительского собрания</a:t>
                      </a: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  <a:tr h="3240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alt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02" marR="91402" marT="45717" marB="45717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6590" y="702869"/>
            <a:ext cx="6962235" cy="286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06" y="256547"/>
            <a:ext cx="3346994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5" y="92076"/>
            <a:ext cx="719390" cy="920576"/>
          </a:xfrm>
          <a:prstGeom prst="rect">
            <a:avLst/>
          </a:prstGeom>
        </p:spPr>
      </p:pic>
      <p:sp>
        <p:nvSpPr>
          <p:cNvPr id="9" name="Shape 272"/>
          <p:cNvSpPr/>
          <p:nvPr/>
        </p:nvSpPr>
        <p:spPr>
          <a:xfrm>
            <a:off x="1494851" y="886556"/>
            <a:ext cx="6311032" cy="461665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wrap="square" lIns="91440" tIns="45720" rIns="91440" bIns="45720">
            <a:spAutoFit/>
          </a:bodyPr>
          <a:lstStyle/>
          <a:p>
            <a:pPr marL="0" indent="0" algn="ctr"/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План</a:t>
            </a:r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реализации</a:t>
            </a:r>
            <a:r>
              <a:rPr sz="2400" b="1" dirty="0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400" b="1" dirty="0" err="1">
                <a:solidFill>
                  <a:schemeClr val="tx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проекта</a:t>
            </a:r>
            <a:endParaRPr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Table 271"/>
          <p:cNvGraphicFramePr>
            <a:graphicFrameLocks noGrp="1"/>
          </p:cNvGraphicFramePr>
          <p:nvPr>
            <p:ph type="body" idx="1"/>
          </p:nvPr>
        </p:nvGraphicFramePr>
        <p:xfrm>
          <a:off x="136141" y="1527718"/>
          <a:ext cx="8871717" cy="5133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891"/>
                <a:gridCol w="3180896"/>
                <a:gridCol w="1331538"/>
                <a:gridCol w="872239"/>
                <a:gridCol w="1682153"/>
              </a:tblGrid>
              <a:tr h="351305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sz="1300" dirty="0"/>
                        <a:t> </a:t>
                      </a:r>
                      <a:r>
                        <a:rPr sz="1300" dirty="0" err="1"/>
                        <a:t>Проблема</a:t>
                      </a:r>
                      <a:endParaRPr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sz="1300"/>
                        <a:t>Мероприятия  по решению проблемы</a:t>
                      </a:r>
                      <a:endParaRPr sz="130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sz="1300"/>
                        <a:t>Ответственный</a:t>
                      </a:r>
                      <a:r>
                        <a:rPr sz="1300" baseline="0"/>
                        <a:t> </a:t>
                      </a:r>
                      <a:endParaRPr sz="130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sz="1300" dirty="0" err="1"/>
                        <a:t>срок</a:t>
                      </a:r>
                      <a:endParaRPr sz="1300" dirty="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sz="1300"/>
                        <a:t>Ожидаемый результат</a:t>
                      </a:r>
                      <a:endParaRPr sz="1300"/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</a:tr>
              <a:tr h="658668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1.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Поиск темы родительского собрания</a:t>
                      </a:r>
                      <a:endParaRPr kumimoji="0" lang="ru-RU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endParaRPr sz="1200" b="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Составления графика образовательных мероприятий (родительских собраний)</a:t>
                      </a:r>
                      <a:endParaRPr kumimoji="0" lang="ru-RU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just"/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ctr"/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Дворкина М.Н</a:t>
                      </a:r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Март-апрель</a:t>
                      </a:r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График образовательных мероприятий</a:t>
                      </a:r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</a:tr>
              <a:tr h="1427089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2. </a:t>
                      </a: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Обработка большого количества материала  для подготовке к тематическому родительскому собранию </a:t>
                      </a:r>
                      <a:endParaRPr kumimoji="0" lang="ru-RU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Систематизация виртуального методического кабинета</a:t>
                      </a:r>
                      <a:endParaRPr kumimoji="0" lang="ru-RU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algn="just"/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Дворкина М.Н.</a:t>
                      </a: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Март-апрель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sz="1200" b="1" i="0" u="none" strike="noStrike" cap="none" baseline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i="0" u="none" strike="noStrike" cap="none" baseline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Чек-лист</a:t>
                      </a:r>
                      <a:endParaRPr sz="1200" b="1" i="0" u="none" strike="noStrike" cap="none" baseline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51450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3.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Лишняя транспортировка  материала на проверку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 Временные затраты на корректировку представленного материала</a:t>
                      </a:r>
                      <a:endParaRPr lang="ru-RU" sz="1200" b="0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Создание Чек-листа по темам родительского собрания</a:t>
                      </a:r>
                      <a:endParaRPr kumimoji="0" lang="ru-RU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Зайцева Ю.М.</a:t>
                      </a: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Шакирова Е.В</a:t>
                      </a: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Март-апрель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Создание банка данных на платформе</a:t>
                      </a:r>
                      <a:r>
                        <a:rPr lang="ru-RU" sz="1200" b="1" baseline="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ru-RU" sz="1200" b="1" baseline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Облако  </a:t>
                      </a:r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(алгоритм)</a:t>
                      </a:r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</a:tr>
              <a:tr h="1119721"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5.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kumimoji="0" lang="ru-RU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Избыточная обработка материала в подготовке к родительскому собранию</a:t>
                      </a:r>
                      <a:endParaRPr kumimoji="0" lang="ru-RU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sz="1200" b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27" marR="91427" marT="45735" marB="45735"/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Составление проекта протокола родительского собрания</a:t>
                      </a:r>
                      <a:endParaRPr kumimoji="0" lang="ru-RU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+mn-ea"/>
                        </a:rPr>
                        <a:t>Зайцева Ю.М.</a:t>
                      </a: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+mn-ea"/>
                        </a:rPr>
                        <a:t>Шакирова Е.В</a:t>
                      </a: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Март-апрель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>
                      <a:defPPr/>
                      <a:lvl1pPr lvl="0"/>
                    </a:lstStyle>
                    <a:p>
                      <a:pPr algn="just"/>
                      <a:r>
                        <a:rPr lang="ru-RU" sz="1200" b="1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Протоколы</a:t>
                      </a:r>
                      <a:r>
                        <a:rPr lang="ru-RU" sz="1200" b="1" baseline="0" dirty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родительских собраний</a:t>
                      </a:r>
                      <a:endParaRPr sz="12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91438" marR="91438" marT="45739" marB="45739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Заголовок 1"/>
          <p:cNvSpPr>
            <a:spLocks noGrp="1"/>
          </p:cNvSpPr>
          <p:nvPr>
            <p:ph type="title"/>
          </p:nvPr>
        </p:nvSpPr>
        <p:spPr>
          <a:xfrm>
            <a:off x="483844" y="959978"/>
            <a:ext cx="8229600" cy="4905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dirty="0">
                <a:solidFill>
                  <a:srgbClr val="0070C0"/>
                </a:solidFill>
              </a:rPr>
              <a:t>Достигнутые результаты (было и стало) </a:t>
            </a:r>
            <a:endParaRPr lang="ru-RU" altLang="ru-RU" sz="2800" b="1" dirty="0">
              <a:solidFill>
                <a:srgbClr val="0070C0"/>
              </a:solidFill>
            </a:endParaRPr>
          </a:p>
        </p:txBody>
      </p:sp>
      <p:sp>
        <p:nvSpPr>
          <p:cNvPr id="23555" name="Содержимое 4"/>
          <p:cNvSpPr>
            <a:spLocks noGrp="1"/>
          </p:cNvSpPr>
          <p:nvPr>
            <p:ph idx="1"/>
          </p:nvPr>
        </p:nvSpPr>
        <p:spPr>
          <a:xfrm>
            <a:off x="461606" y="1484784"/>
            <a:ext cx="8229600" cy="461665"/>
          </a:xfrm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B0F0"/>
                </a:solidFill>
              </a:rPr>
              <a:t>Время протекания процесса:</a:t>
            </a:r>
            <a:r>
              <a:rPr lang="en-US" altLang="ru-RU" sz="2400" b="1" dirty="0">
                <a:solidFill>
                  <a:srgbClr val="00B0F0"/>
                </a:solidFill>
                <a:latin typeface="Franklin Gothic Book" panose="020B0503020102020204" pitchFamily="34" charset="0"/>
              </a:rPr>
              <a:t> </a:t>
            </a:r>
            <a:endParaRPr lang="ru-RU" altLang="ru-RU" sz="2400" b="1" dirty="0">
              <a:solidFill>
                <a:srgbClr val="00B0F0"/>
              </a:solidFill>
            </a:endParaRPr>
          </a:p>
        </p:txBody>
      </p:sp>
      <p:sp>
        <p:nvSpPr>
          <p:cNvPr id="2355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pPr eaLnBrk="0" hangingPunct="0"/>
            <a:fld id="{73995617-6FF0-4B41-9B11-82E5C3F61D0B}" type="slidenum">
              <a:rPr lang="ru-RU" altLang="ru-RU" smtClean="0">
                <a:latin typeface="Arial" panose="020B0604020202020204" pitchFamily="34" charset="0"/>
              </a:rPr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420892"/>
            <a:ext cx="371475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БЫЛО</a:t>
            </a:r>
            <a:r>
              <a:rPr lang="ru-RU" sz="2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:</a:t>
            </a:r>
            <a:endParaRPr lang="ru-RU" sz="28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2800" dirty="0">
                <a:solidFill>
                  <a:srgbClr val="2992A7"/>
                </a:solidFill>
                <a:latin typeface="+mn-lt"/>
                <a:cs typeface="Arial" panose="020B0604020202020204" pitchFamily="34" charset="0"/>
              </a:rPr>
              <a:t>   </a:t>
            </a:r>
            <a:r>
              <a:rPr lang="ru-RU" sz="2800" dirty="0" smtClean="0">
                <a:solidFill>
                  <a:srgbClr val="2992A7"/>
                </a:solidFill>
                <a:latin typeface="+mn-lt"/>
                <a:cs typeface="Arial" panose="020B0604020202020204" pitchFamily="34" charset="0"/>
              </a:rPr>
              <a:t>60 минут</a:t>
            </a:r>
            <a:endParaRPr lang="ru-RU" sz="2800" dirty="0">
              <a:solidFill>
                <a:srgbClr val="2992A7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accent3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409" y="2513452"/>
            <a:ext cx="379244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СТАЛО</a:t>
            </a:r>
            <a:r>
              <a:rPr lang="ru-RU" sz="2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:</a:t>
            </a:r>
            <a:endParaRPr lang="ru-RU" sz="2800" dirty="0">
              <a:solidFill>
                <a:srgbClr val="0B7B87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минута</a:t>
            </a:r>
            <a:endParaRPr lang="ru-RU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9" name="Прямоугольник 23"/>
          <p:cNvSpPr>
            <a:spLocks noChangeArrowheads="1"/>
          </p:cNvSpPr>
          <p:nvPr/>
        </p:nvSpPr>
        <p:spPr bwMode="auto">
          <a:xfrm>
            <a:off x="611560" y="4077072"/>
            <a:ext cx="7704856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ЭКОНОМИЯ ВРЕМЕНИ или  других ресурсов:  </a:t>
            </a:r>
            <a:endParaRPr lang="ru-RU" altLang="ru-RU" b="1" dirty="0">
              <a:solidFill>
                <a:srgbClr val="002060"/>
              </a:solidFill>
            </a:endParaRPr>
          </a:p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Экономия времени–единицы измерения</a:t>
            </a:r>
            <a:endParaRPr lang="ru-RU" altLang="ru-RU" b="1" dirty="0">
              <a:solidFill>
                <a:srgbClr val="002060"/>
              </a:solidFill>
            </a:endParaRPr>
          </a:p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6</a:t>
            </a:r>
            <a:r>
              <a:rPr lang="ru-RU" altLang="ru-RU" b="1" dirty="0" smtClean="0">
                <a:solidFill>
                  <a:srgbClr val="002060"/>
                </a:solidFill>
              </a:rPr>
              <a:t>5 </a:t>
            </a:r>
            <a:r>
              <a:rPr lang="ru-RU" altLang="ru-RU" b="1" dirty="0">
                <a:solidFill>
                  <a:srgbClr val="002060"/>
                </a:solidFill>
              </a:rPr>
              <a:t>%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5400000">
            <a:off x="3534873" y="2953970"/>
            <a:ext cx="1501379" cy="317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331647" y="3789042"/>
            <a:ext cx="6429375" cy="119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190256" y="4982770"/>
            <a:ext cx="7269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СНИЖЕНИЕ ВРЕМЕННЫХ ПОТЕРЬ  ЗА СЧЕТ 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342900" indent="-342900">
              <a:buAutoNum type="arabicPeriod"/>
              <a:defRPr/>
            </a:pPr>
            <a:r>
              <a:rPr lang="ru-RU" sz="1600" b="1" dirty="0" smtClean="0">
                <a:solidFill>
                  <a:srgbClr val="2992A7"/>
                </a:solidFill>
                <a:latin typeface="Arial" panose="020B0604020202020204" pitchFamily="34" charset="0"/>
              </a:rPr>
              <a:t>Создания </a:t>
            </a:r>
            <a:r>
              <a:rPr lang="ru-RU" sz="1600" b="1" dirty="0">
                <a:solidFill>
                  <a:srgbClr val="2992A7"/>
                </a:solidFill>
                <a:latin typeface="Arial" panose="020B0604020202020204" pitchFamily="34" charset="0"/>
              </a:rPr>
              <a:t>графика </a:t>
            </a:r>
            <a:r>
              <a:rPr lang="ru-RU" sz="1600" b="1" dirty="0" smtClean="0">
                <a:solidFill>
                  <a:srgbClr val="2992A7"/>
                </a:solidFill>
                <a:latin typeface="Arial" panose="020B0604020202020204" pitchFamily="34" charset="0"/>
              </a:rPr>
              <a:t>мероприятий </a:t>
            </a:r>
            <a:endParaRPr lang="ru-RU" sz="1600" b="1" dirty="0" smtClean="0">
              <a:solidFill>
                <a:srgbClr val="2992A7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2992A7"/>
                </a:solidFill>
                <a:latin typeface="Arial" panose="020B0604020202020204" pitchFamily="34" charset="0"/>
              </a:rPr>
              <a:t>2.Систематизации </a:t>
            </a:r>
            <a:r>
              <a:rPr lang="ru-RU" sz="1600" b="1" dirty="0">
                <a:solidFill>
                  <a:srgbClr val="2992A7"/>
                </a:solidFill>
                <a:latin typeface="Arial" panose="020B0604020202020204" pitchFamily="34" charset="0"/>
              </a:rPr>
              <a:t>виртуального методического </a:t>
            </a:r>
            <a:r>
              <a:rPr lang="ru-RU" sz="1600" b="1" dirty="0" smtClean="0">
                <a:solidFill>
                  <a:srgbClr val="2992A7"/>
                </a:solidFill>
                <a:latin typeface="Arial" panose="020B0604020202020204" pitchFamily="34" charset="0"/>
              </a:rPr>
              <a:t>кабинета </a:t>
            </a:r>
            <a:endParaRPr lang="ru-RU" sz="1600" b="1" dirty="0" smtClean="0">
              <a:solidFill>
                <a:srgbClr val="2992A7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2992A7"/>
                </a:solidFill>
                <a:latin typeface="Arial" panose="020B0604020202020204" pitchFamily="34" charset="0"/>
              </a:rPr>
              <a:t>3</a:t>
            </a:r>
            <a:r>
              <a:rPr lang="ru-RU" sz="1600" b="1" dirty="0">
                <a:solidFill>
                  <a:srgbClr val="2992A7"/>
                </a:solidFill>
                <a:latin typeface="Arial" panose="020B0604020202020204" pitchFamily="34" charset="0"/>
              </a:rPr>
              <a:t>. Создание чек-листа по подготовке к родительскому </a:t>
            </a:r>
            <a:r>
              <a:rPr lang="ru-RU" sz="1600" b="1" dirty="0" smtClean="0">
                <a:solidFill>
                  <a:srgbClr val="2992A7"/>
                </a:solidFill>
                <a:latin typeface="Arial" panose="020B0604020202020204" pitchFamily="34" charset="0"/>
              </a:rPr>
              <a:t>собранию </a:t>
            </a:r>
            <a:endParaRPr lang="ru-RU" sz="1600" b="1" dirty="0" smtClean="0">
              <a:solidFill>
                <a:srgbClr val="2992A7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2992A7"/>
                </a:solidFill>
                <a:latin typeface="Arial" panose="020B0604020202020204" pitchFamily="34" charset="0"/>
              </a:rPr>
              <a:t>4</a:t>
            </a:r>
            <a:r>
              <a:rPr lang="ru-RU" sz="1600" b="1" dirty="0">
                <a:solidFill>
                  <a:srgbClr val="2992A7"/>
                </a:solidFill>
                <a:latin typeface="Arial" panose="020B0604020202020204" pitchFamily="34" charset="0"/>
              </a:rPr>
              <a:t>. Составление проекта протокола родительского собрания</a:t>
            </a:r>
            <a:endParaRPr lang="ru-RU" sz="1600" b="1" dirty="0">
              <a:solidFill>
                <a:srgbClr val="2992A7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/>
          <p:nvPr/>
        </p:nvSpPr>
        <p:spPr>
          <a:xfrm>
            <a:off x="1084414" y="179609"/>
            <a:ext cx="3312369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3" y="49352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56" y="630510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414" y="179609"/>
            <a:ext cx="3312369" cy="360040"/>
          </a:xfrm>
        </p:spPr>
        <p:txBody>
          <a:bodyPr rtlCol="0"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Челябинская область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</a:fld>
            <a:endParaRPr lang="ru-RU" sz="1400"/>
          </a:p>
        </p:txBody>
      </p:sp>
      <p:pic>
        <p:nvPicPr>
          <p:cNvPr id="10" name="Picture 3" descr="C:\Users\Администратор\Desktop\Coat_of_arms_of_Chelyabinsk_Oblast.svg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" y="34058"/>
            <a:ext cx="720000" cy="9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3844" y="977313"/>
            <a:ext cx="76240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плана реализации проекта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168" y="1623363"/>
            <a:ext cx="762401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rcRect l="8600" t="1943" r="5183" b="2134"/>
          <a:stretch>
            <a:fillRect/>
          </a:stretch>
        </p:blipFill>
        <p:spPr>
          <a:xfrm rot="5400000">
            <a:off x="2483981" y="652780"/>
            <a:ext cx="4321314" cy="64814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5961</Words>
  <Application>WPS Presentation</Application>
  <PresentationFormat>Экран (4:3)</PresentationFormat>
  <Paragraphs>370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Times New Roman</vt:lpstr>
      <vt:lpstr>Franklin Gothic Book</vt:lpstr>
      <vt:lpstr>Calibri</vt:lpstr>
      <vt:lpstr>Microsoft YaHei</vt:lpstr>
      <vt:lpstr>Arial Unicode MS</vt:lpstr>
      <vt:lpstr>Тема Office</vt:lpstr>
      <vt:lpstr>Word.Document.8</vt:lpstr>
      <vt:lpstr>Челябинская область</vt:lpstr>
      <vt:lpstr>PowerPoint 演示文稿</vt:lpstr>
      <vt:lpstr>PowerPoint 演示文稿</vt:lpstr>
      <vt:lpstr>PowerPoint 演示文稿</vt:lpstr>
      <vt:lpstr>Челябинская область</vt:lpstr>
      <vt:lpstr>PowerPoint 演示文稿</vt:lpstr>
      <vt:lpstr>PowerPoint 演示文稿</vt:lpstr>
      <vt:lpstr>Достигнутые результаты (было и стало) </vt:lpstr>
      <vt:lpstr>Челябинская область</vt:lpstr>
      <vt:lpstr>Челябинская область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admin</cp:lastModifiedBy>
  <cp:revision>142</cp:revision>
  <cp:lastPrinted>2019-04-25T09:14:00Z</cp:lastPrinted>
  <dcterms:created xsi:type="dcterms:W3CDTF">2018-08-20T14:01:00Z</dcterms:created>
  <dcterms:modified xsi:type="dcterms:W3CDTF">2025-04-21T04:23:43Z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DD89235BF5E040EF8FA5456D3564E6E0_12</vt:lpwstr>
  </property>
  <property fmtid="{D5CDD505-2E9C-101B-9397-08002B2CF9AE}" pid="3" name="KSOProductBuildVer">
    <vt:lpwstr>1049-12.2.0.20795</vt:lpwstr>
  </property>
</Properties>
</file>