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2" r:id="rId3"/>
    <p:sldId id="261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A3AC1-0BA8-46D6-BF87-00242FEFEB7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069CA-DDC3-45DD-9AF4-5BEB10737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9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69CA-DDC3-45DD-9AF4-5BEB10737E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69CA-DDC3-45DD-9AF4-5BEB10737E7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69CA-DDC3-45DD-9AF4-5BEB10737E7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69CA-DDC3-45DD-9AF4-5BEB10737E7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69CA-DDC3-45DD-9AF4-5BEB10737E7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69CA-DDC3-45DD-9AF4-5BEB10737E7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69CA-DDC3-45DD-9AF4-5BEB10737E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69CA-DDC3-45DD-9AF4-5BEB10737E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69CA-DDC3-45DD-9AF4-5BEB10737E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69CA-DDC3-45DD-9AF4-5BEB10737E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1392-3CE5-4F16-BC5C-84113976420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69CA-DDC3-45DD-9AF4-5BEB10737E7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69CA-DDC3-45DD-9AF4-5BEB10737E7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069CA-DDC3-45DD-9AF4-5BEB10737E7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228600"/>
            <a:ext cx="91439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0" y="4953000"/>
            <a:ext cx="5029200" cy="167640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МБОУ Дегтевская СОШ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533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810000" cy="662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В сопровождении организатора пройти в аудиторию, взяв с собой </a:t>
            </a:r>
            <a:r>
              <a:rPr lang="ru-RU" u="sng" dirty="0" smtClean="0"/>
              <a:t>только</a:t>
            </a:r>
            <a:r>
              <a:rPr lang="ru-RU" dirty="0" smtClean="0"/>
              <a:t> паспорт, пропуск, ручку и разрешенные для использования </a:t>
            </a:r>
            <a:r>
              <a:rPr lang="ru-RU" dirty="0" err="1" smtClean="0"/>
              <a:t>дополнит.материалы</a:t>
            </a:r>
            <a:endParaRPr lang="ru-RU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Занять место, указанное организатором, меняться местами без указания организаторов запрещено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0" y="0"/>
            <a:ext cx="5334000" cy="373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28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и процедура проведения ЕГЭ в ППЭ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6781800" y="2209800"/>
            <a:ext cx="2209800" cy="17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C:\Users\макс\Desktop\школа\Анимации\Надписи стрелки указатели линии и прочее\4b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95937">
            <a:off x="8172288" y="246965"/>
            <a:ext cx="553641" cy="553641"/>
          </a:xfrm>
          <a:prstGeom prst="rect">
            <a:avLst/>
          </a:prstGeom>
          <a:noFill/>
        </p:spPr>
      </p:pic>
      <p:pic>
        <p:nvPicPr>
          <p:cNvPr id="22" name="Содержимое 4" descr="L351RCAHXAZ88CAS8YOVACAKM40T2CA723BTHCAMZT48TCAHVUM26CA0D3CR4CADZ7Q69CA57DHJLCAX1MJJNCALUSEU8CAJ8VG9RCAJC0TU7CA8VUCMSCAWM84NTCAZUHXSLCAZQF374CA73HX4BCAIRG68G.jpg"/>
          <p:cNvPicPr>
            <a:picLocks noChangeAspect="1"/>
          </p:cNvPicPr>
          <p:nvPr/>
        </p:nvPicPr>
        <p:blipFill>
          <a:blip r:embed="rId6">
            <a:lum bright="20000"/>
          </a:blip>
          <a:srcRect/>
          <a:stretch>
            <a:fillRect/>
          </a:stretch>
        </p:blipFill>
        <p:spPr>
          <a:xfrm>
            <a:off x="304800" y="5029200"/>
            <a:ext cx="2082211" cy="155714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838200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В сопровождении организатора пройти в аудиторию, взяв с собой </a:t>
            </a:r>
            <a:r>
              <a:rPr lang="ru-RU" sz="2400" b="1" u="sng" dirty="0" smtClean="0">
                <a:latin typeface="+mj-lt"/>
                <a:cs typeface="Times New Roman" pitchFamily="18" charset="0"/>
              </a:rPr>
              <a:t>только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паспорт,  ручку и разрешенные для использования дополнительные материалы.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Занять место, указанное организатором, меняться местами без указания организаторов запрещено.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Внимательно прослушать инструктаж, проводимый организаторами в аудитории.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Получить от организаторов индивидуальные пакеты и черновики.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Вскрыть по указанию организаторов индивидуальные пакеты.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Проверить количество бланков ЕГЭ и </a:t>
            </a:r>
            <a:r>
              <a:rPr lang="ru-RU" sz="2400" b="1" dirty="0" err="1" smtClean="0">
                <a:latin typeface="+mj-lt"/>
                <a:cs typeface="Times New Roman" pitchFamily="18" charset="0"/>
              </a:rPr>
              <a:t>КИМов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в индивидуальном пакете и отсутствие в них полиграфических дефектов.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>
            <a:lum bright="10000" contrast="-10000"/>
          </a:blip>
          <a:srcRect/>
          <a:stretch>
            <a:fillRect/>
          </a:stretch>
        </p:blipFill>
        <p:spPr bwMode="auto">
          <a:xfrm>
            <a:off x="228600" y="3124200"/>
            <a:ext cx="868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304800"/>
            <a:ext cx="86868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Вскрыть </a:t>
            </a:r>
            <a:r>
              <a:rPr lang="ru-RU" dirty="0" err="1" smtClean="0"/>
              <a:t>повреморга</a:t>
            </a:r>
            <a:r>
              <a:rPr lang="ru-RU" dirty="0" smtClean="0"/>
              <a:t> индивидуальные пакеты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Проверить количество бланков ЕГЭ и в индивидуальном пакете и отсутствие в них полиграфических дефектов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 eaLnBrk="1" fontAlgn="auto" hangingPunct="1"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Разговоры</a:t>
            </a:r>
          </a:p>
          <a:p>
            <a:pPr marL="320040" indent="-320040" eaLnBrk="1" fontAlgn="auto" hangingPunct="1"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Вставания с мест</a:t>
            </a:r>
          </a:p>
          <a:p>
            <a:pPr marL="320040" indent="-320040" eaLnBrk="1" fontAlgn="auto" hangingPunct="1"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Пересаживания</a:t>
            </a:r>
          </a:p>
          <a:p>
            <a:pPr marL="320040" indent="-320040" eaLnBrk="1" fontAlgn="auto" hangingPunct="1"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Обмен любыми материалами и предметами</a:t>
            </a:r>
          </a:p>
          <a:p>
            <a:pPr marL="320040" indent="-320040" eaLnBrk="1" fontAlgn="auto" hangingPunct="1"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Наличие мобильного телефона и иных средств связи в  </a:t>
            </a:r>
          </a:p>
          <a:p>
            <a:pPr marL="320040" indent="-320040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пункте проведения экзамена</a:t>
            </a:r>
          </a:p>
          <a:p>
            <a:pPr marL="320040" indent="-320040" eaLnBrk="1" fontAlgn="auto" hangingPunct="1"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Пользование справочными материалами кроме тех, которые указаны  </a:t>
            </a:r>
            <a:r>
              <a:rPr lang="ru-RU" sz="2400" b="1" dirty="0" err="1" smtClean="0">
                <a:latin typeface="+mj-lt"/>
                <a:cs typeface="Times New Roman" pitchFamily="18" charset="0"/>
              </a:rPr>
              <a:t>Рособрнадзором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Движение по ППЭ во время экзамена без сопровождения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191000"/>
            <a:ext cx="628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228600"/>
            <a:ext cx="7239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и процедура проведения ЕГЭ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5181600"/>
            <a:ext cx="1899920" cy="142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5181600"/>
            <a:ext cx="2286000" cy="134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C:\Users\макс\Desktop\школа\Анимации\Предметы\17r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2133600"/>
            <a:ext cx="952500" cy="952500"/>
          </a:xfrm>
          <a:prstGeom prst="rect">
            <a:avLst/>
          </a:prstGeom>
          <a:noFill/>
        </p:spPr>
      </p:pic>
      <p:pic>
        <p:nvPicPr>
          <p:cNvPr id="15" name="Picture 8" descr="C:\Users\макс\Desktop\школа\Анимации\Надписи стрелки указатели линии и прочее\4b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082532">
            <a:off x="762000" y="762000"/>
            <a:ext cx="990600" cy="990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828800" y="914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 время экзамена запрещены: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7" name="Picture 8" descr="C:\Users\макс\Desktop\школа\Анимации\Надписи стрелки указатели линии и прочее\4b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082532">
            <a:off x="6909773" y="737573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2971800" y="3505200"/>
            <a:ext cx="5981700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" y="304800"/>
            <a:ext cx="2743200" cy="632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09800" y="381000"/>
            <a:ext cx="67818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Сдать все материалы организатором в аудитории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При сдаче материалов предъявить организаторам свой пропуск, на котором организатор фиксирует количество сданных бланков, ставит свою подпись, печать учреждения, в котором проводился экзамен, либо штамп «Бланки ЕГЭ сданы»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По указанию организаторов покинуть аудиторию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Сдать все материалы организатором в аудитории</a:t>
            </a:r>
          </a:p>
          <a:p>
            <a:pPr marL="320040" indent="-320040"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По указанию организаторов покинуть аудиторию</a:t>
            </a:r>
          </a:p>
          <a:p>
            <a:pPr marL="320040" indent="-320040">
              <a:defRPr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indent="-320040" algn="ctr"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Подача апелляции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 О нарушении установленного порядка проведения ЕГЭ – в день экзамена после сдачи бланков ЕГЭ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до выхода из ППЭ</a:t>
            </a:r>
          </a:p>
          <a:p>
            <a:pPr marL="320040" indent="-320040"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 О несогласии с выставленными баллами по ЕГЭ –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в течение двух рабочих дней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после официального объявления результатов экзамена и ознакомления с ними</a:t>
            </a:r>
          </a:p>
          <a:p>
            <a:pPr marL="320040" indent="-320040">
              <a:defRPr/>
            </a:pPr>
            <a:endParaRPr lang="ru-RU" sz="2000" dirty="0" smtClean="0"/>
          </a:p>
          <a:p>
            <a:pPr marL="320040" indent="-320040" eaLnBrk="1" fontAlgn="auto" hangingPunct="1">
              <a:spcAft>
                <a:spcPts val="0"/>
              </a:spcAft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9" descr="C:\Users\макс\Desktop\школа\Анимации\Предметы\J007613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52400"/>
            <a:ext cx="790998" cy="7048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381001"/>
            <a:ext cx="784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Правила и процедура проведения ЕГЭ</a:t>
            </a:r>
          </a:p>
          <a:p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724400"/>
            <a:ext cx="838200" cy="75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>
            <a:lum bright="10000" contrast="-10000"/>
          </a:blip>
          <a:srcRect/>
          <a:stretch>
            <a:fillRect/>
          </a:stretch>
        </p:blipFill>
        <p:spPr bwMode="auto">
          <a:xfrm>
            <a:off x="4984" y="1219200"/>
            <a:ext cx="913901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25637" y="-9258"/>
            <a:ext cx="9139015" cy="1304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Выдача свидетельств </a:t>
            </a:r>
            <a:br>
              <a:rPr lang="ru-RU" dirty="0" smtClean="0"/>
            </a:br>
            <a:r>
              <a:rPr lang="ru-RU" dirty="0" smtClean="0"/>
              <a:t>о результатах ЕГЭ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228600"/>
            <a:ext cx="7239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1000" y="2286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Нововведения ЕГЭ 2016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762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2000" dirty="0" smtClean="0"/>
              <a:t>Из всех экзаменов планируется убрать задания, содержащие в себе выбор ответа, где сдающий имеет возможность просто угадать. </a:t>
            </a:r>
          </a:p>
          <a:p>
            <a:endParaRPr lang="ru-RU" sz="2000" dirty="0" smtClean="0"/>
          </a:p>
          <a:p>
            <a:r>
              <a:rPr lang="ru-RU" sz="2000" dirty="0" smtClean="0"/>
              <a:t>     Будет введена устная часть экзамена не только по иностранному языку, но и по остальным гуманитарным предметам.</a:t>
            </a:r>
          </a:p>
          <a:p>
            <a:endParaRPr lang="ru-RU" sz="2000" dirty="0"/>
          </a:p>
          <a:p>
            <a:r>
              <a:rPr lang="ru-RU" sz="2000" dirty="0" smtClean="0"/>
              <a:t>    В список планируемых изменений входит и повышение максимального количества баллов, необходимых для дальнейшего поступления в высшие учебные заведения.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5181600" cy="2743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Цели и задачи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2514600"/>
            <a:ext cx="323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2057400"/>
            <a:ext cx="74116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Удачи!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У ВАС ВСЕ ПОЛУЧИТСЯ!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057400"/>
            <a:ext cx="9016123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Удачи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</a:p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 ВАС ВСЕ ПОЛУЧИТСЯ!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267200" cy="2743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Цели и задачи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9800"/>
            <a:ext cx="4343400" cy="4038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3100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31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 «Никогда не теряйте терпения – это последний ключ, открывающий двери.          </a:t>
            </a:r>
          </a:p>
          <a:p>
            <a:pPr algn="r">
              <a:buNone/>
            </a:pPr>
            <a:r>
              <a:rPr lang="ru-RU" sz="31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А.Сент-Экзюпери»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19600" y="152400"/>
            <a:ext cx="4495800" cy="6477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500" b="1" dirty="0" smtClean="0">
              <a:solidFill>
                <a:schemeClr val="tx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r>
              <a:rPr lang="ru-RU" sz="2500" b="1" dirty="0" smtClean="0">
                <a:solidFill>
                  <a:schemeClr val="tx1"/>
                </a:solidFill>
              </a:rPr>
              <a:t>1.  Информационно- разъяснительная работа о порядке проведения Единого государственного экзамена среди старшеклассников.</a:t>
            </a:r>
          </a:p>
          <a:p>
            <a:r>
              <a:rPr lang="ru-RU" sz="2500" b="1" dirty="0" smtClean="0">
                <a:solidFill>
                  <a:schemeClr val="tx1"/>
                </a:solidFill>
              </a:rPr>
              <a:t>2. Подготовка учащихся к государственной (итоговой ) аттестации. </a:t>
            </a:r>
          </a:p>
          <a:p>
            <a:r>
              <a:rPr lang="ru-RU" sz="2500" b="1" dirty="0" smtClean="0">
                <a:solidFill>
                  <a:schemeClr val="tx1"/>
                </a:solidFill>
              </a:rPr>
              <a:t>3.   Оказание психологической помощи обучающимся в снижении эмоционального напряжения.</a:t>
            </a: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b="1" dirty="0" smtClean="0">
              <a:solidFill>
                <a:schemeClr val="tx1"/>
              </a:solidFill>
            </a:endParaRPr>
          </a:p>
          <a:p>
            <a:endParaRPr lang="ru-RU" sz="2500" b="1" dirty="0" smtClean="0">
              <a:solidFill>
                <a:schemeClr val="tx1"/>
              </a:solidFill>
            </a:endParaRPr>
          </a:p>
          <a:p>
            <a:endParaRPr lang="ru-RU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CA4J2230.jpg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DE8C29"/>
              </a:clrFrom>
              <a:clrTo>
                <a:srgbClr val="DE8C29">
                  <a:alpha val="0"/>
                </a:srgbClr>
              </a:clrTo>
            </a:clrChange>
            <a:lum bright="2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28600" y="330437"/>
            <a:ext cx="3657600" cy="6248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По всем вопросам организации ЕГЭ вы можете обратиться на «горячие линии»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8 </a:t>
            </a:r>
            <a:r>
              <a:rPr lang="ru-RU" sz="2800" dirty="0">
                <a:solidFill>
                  <a:srgbClr val="FF0000"/>
                </a:solidFill>
              </a:rPr>
              <a:t>(863) </a:t>
            </a:r>
            <a:r>
              <a:rPr lang="ru-RU" sz="2800" dirty="0" smtClean="0">
                <a:solidFill>
                  <a:srgbClr val="FF0000"/>
                </a:solidFill>
              </a:rPr>
              <a:t>269-57-42,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8 (86385) 2-80-67,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8 (86385) 2-80-55.</a:t>
            </a:r>
          </a:p>
          <a:p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685800"/>
            <a:ext cx="472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Полезная информация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1752600" y="533400"/>
            <a:ext cx="6248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953000"/>
            <a:ext cx="883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Слово "экзамен" переводится с латинского как "испытание"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153400" cy="3733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 w="165100" prst="coolSlant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200" i="1" dirty="0" smtClean="0">
                <a:solidFill>
                  <a:schemeClr val="bg1"/>
                </a:solidFill>
              </a:rPr>
              <a:t>Единый государственный экзамен (ЕГЭ) является основной формой итоговой государственной аттестации в школе для всех выпускников школ Российской Федерации.</a:t>
            </a:r>
            <a:br>
              <a:rPr lang="ru-RU" sz="2200" i="1" dirty="0" smtClean="0">
                <a:solidFill>
                  <a:schemeClr val="bg1"/>
                </a:solidFill>
              </a:rPr>
            </a:br>
            <a:r>
              <a:rPr lang="ru-RU" sz="2200" i="1" dirty="0" smtClean="0">
                <a:solidFill>
                  <a:schemeClr val="bg1"/>
                </a:solidFill>
              </a:rPr>
              <a:t> Также участниками ЕГЭ являются закончившие российские школы иностранные граждане, лица без гражданства, беженцы и вынужденные переселенцы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CA4J2230.jpg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DE8C29"/>
              </a:clrFrom>
              <a:clrTo>
                <a:srgbClr val="DE8C29">
                  <a:alpha val="0"/>
                </a:srgbClr>
              </a:clrTo>
            </a:clrChange>
            <a:lum bright="20000" contrast="-1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04800"/>
            <a:ext cx="592201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04800" y="3276600"/>
            <a:ext cx="8610600" cy="3200400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Единый государственный экзамен (ЕГЭ) является основной формой государственной (итоговой ) аттестации в школе для всех выпускников школ Российской Федерации. Также участниками ЕГЭ являются закончившие российские школы иностранные граждане, лица без гражданства, беженцы и вынужденные переселенцы.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c9d27ad1ef5c70c52e2cb80c1bc849f.jpg"/>
          <p:cNvPicPr>
            <a:picLocks noChangeAspect="1"/>
          </p:cNvPicPr>
          <p:nvPr/>
        </p:nvPicPr>
        <p:blipFill>
          <a:blip r:embed="rId3" cstate="print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21664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         ЕГЭ проходит по единым правилам и с использованием стандартизированных экзаменационных заданий (</a:t>
            </a:r>
            <a:r>
              <a:rPr lang="ru-RU" b="1" dirty="0" err="1" smtClean="0">
                <a:solidFill>
                  <a:schemeClr val="tx1"/>
                </a:solidFill>
              </a:rPr>
              <a:t>КИМов</a:t>
            </a:r>
            <a:r>
              <a:rPr lang="ru-RU" b="1" dirty="0" smtClean="0">
                <a:solidFill>
                  <a:schemeClr val="tx1"/>
                </a:solidFill>
              </a:rPr>
              <a:t>). Это позволяет объективно оценивать знания и способности ученика. 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         ВУЗы и </a:t>
            </a:r>
            <a:r>
              <a:rPr lang="ru-RU" b="1" dirty="0" err="1" smtClean="0">
                <a:solidFill>
                  <a:schemeClr val="tx1"/>
                </a:solidFill>
              </a:rPr>
              <a:t>ССУЗы</a:t>
            </a:r>
            <a:r>
              <a:rPr lang="ru-RU" b="1" dirty="0" smtClean="0">
                <a:solidFill>
                  <a:schemeClr val="tx1"/>
                </a:solidFill>
              </a:rPr>
              <a:t> используют результаты ЕГЭ в качестве результатов вступительных испытаний.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</a:t>
            </a:r>
            <a:r>
              <a:rPr lang="ru-RU" b="1" u="sng" dirty="0" smtClean="0">
                <a:solidFill>
                  <a:srgbClr val="FF0000"/>
                </a:solidFill>
              </a:rPr>
              <a:t>Особенности ЕГЭ:</a:t>
            </a:r>
          </a:p>
          <a:p>
            <a:pPr marL="651510" indent="-5143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единые правила проведения</a:t>
            </a:r>
          </a:p>
          <a:p>
            <a:pPr marL="651510" indent="-5143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единое расписание </a:t>
            </a:r>
          </a:p>
          <a:p>
            <a:pPr marL="651510" indent="-5143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использование заданий стандартизированной формы (КИМ) </a:t>
            </a:r>
          </a:p>
          <a:p>
            <a:pPr marL="651510" indent="-5143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использование специальных бланков для оформления ответов на задания</a:t>
            </a:r>
          </a:p>
          <a:p>
            <a:pPr marL="651510" indent="-5143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проведение письменно на русском языке (за исключением ЕГЭ по иностранным языкам)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8" name="Picture 11" descr="C:\Users\макс\Desktop\школа\Анимации\Надписи стрелки указатели линии и прочее\17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895600"/>
            <a:ext cx="914400" cy="228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Как готовиться к экзамену: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5181600"/>
            <a:ext cx="1676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257800"/>
            <a:ext cx="1741170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" y="990601"/>
            <a:ext cx="89916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Занимайтесь в школе и дополнительно (самостоятельно или с      репетитором).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Больше тренировок в выполнении тестовых заданий.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Психотехнические навыки сдачи экзаменов повышают эффективность подготовки к экзаменам.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Зазубривание всего фактического материала малоэффективно.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Приучайтесь ориентироваться во времени.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Пробегайте глазами весь тест.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Выполняйте как можно больше различных опубликованных тестов по этому предмету.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Внимательно прочитывайте вопрос до конца.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                   Распределяйте темы подготовки по дням.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                   Контролируйте режим подготовки.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                    Повышайте уверенность в себе.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" name="Picture 10" descr="C:\Users\макс\Desktop\школа\Анимации\Надписи стрелки указатели линии и прочее\AG00041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57200"/>
            <a:ext cx="342900" cy="333375"/>
          </a:xfrm>
          <a:prstGeom prst="rect">
            <a:avLst/>
          </a:prstGeom>
          <a:noFill/>
        </p:spPr>
      </p:pic>
      <p:pic>
        <p:nvPicPr>
          <p:cNvPr id="25" name="Picture 23" descr="C:\Users\макс\Desktop\школа\Анимации\Предметы\30741df58539e844896dde437a57c76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304800"/>
            <a:ext cx="138112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971800" y="3505200"/>
            <a:ext cx="5981700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" y="304800"/>
            <a:ext cx="2743200" cy="632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09800" y="381000"/>
            <a:ext cx="67818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28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Расписание  экзаменов на </a:t>
            </a:r>
            <a:r>
              <a:rPr lang="ru-RU" sz="2800" b="1" dirty="0" smtClean="0">
                <a:solidFill>
                  <a:srgbClr val="FF0000"/>
                </a:solidFill>
              </a:rPr>
              <a:t>2021 </a:t>
            </a:r>
            <a:r>
              <a:rPr lang="ru-RU" sz="2800" b="1" dirty="0" smtClean="0">
                <a:solidFill>
                  <a:srgbClr val="FF0000"/>
                </a:solidFill>
              </a:rPr>
              <a:t>год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51204" y="1837277"/>
            <a:ext cx="60580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03</a:t>
            </a: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июня </a:t>
            </a:r>
            <a:r>
              <a:rPr lang="ru-RU" sz="2400" b="1" dirty="0" smtClean="0">
                <a:ea typeface="Times New Roman" pitchFamily="18" charset="0"/>
                <a:cs typeface="Times New Roman" pitchFamily="18" charset="0"/>
              </a:rPr>
              <a:t>– русский язык;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7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июня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математика (профильный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- 11 </a:t>
            </a:r>
            <a:r>
              <a:rPr lang="ru-RU" sz="2400" dirty="0">
                <a:latin typeface="+mj-lt"/>
                <a:ea typeface="Times New Roman" pitchFamily="18" charset="0"/>
                <a:cs typeface="Times New Roman" pitchFamily="18" charset="0"/>
              </a:rPr>
              <a:t>июня </a:t>
            </a:r>
            <a:r>
              <a:rPr lang="ru-RU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– физика</a:t>
            </a:r>
            <a:r>
              <a:rPr lang="ru-RU" sz="2400" dirty="0"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+mj-lt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15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июня – обществознание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- 28.06. – 2.07.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резервные дни</a:t>
            </a:r>
            <a:r>
              <a:rPr lang="ru-RU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mtClean="0">
                <a:latin typeface="+mj-lt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smtClean="0">
                <a:latin typeface="+mj-lt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>
            <a:lum bright="10000" contrast="-10000"/>
          </a:blip>
          <a:srcRect/>
          <a:stretch>
            <a:fillRect/>
          </a:stretch>
        </p:blipFill>
        <p:spPr bwMode="auto">
          <a:xfrm>
            <a:off x="228600" y="3124200"/>
            <a:ext cx="868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228600"/>
            <a:ext cx="86868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6" descr="C:\Users\макс\Desktop\школа\Анимации\Надписи стрелки указатели линии и прочее\3str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04800"/>
            <a:ext cx="707571" cy="495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066800"/>
            <a:ext cx="8686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Экзамены начинаются по местному времени в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10.00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На подготовительные мероприятия (проведение  инструктажа, заполнение области регистрации бланков ЕГЭ и    др.) выделяется время до 30 минут, которое не включается в продолжительность выполнения экзаменационной работы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Все участники ЕГЭ должны явиться в ППЭ в день и время, указанные в пропуске, имея при себе: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документ, удостоверяющий личность (свидетельство о   рождении не является таким документом);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гелиевую или капиллярную ручку с черными чернилами;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дополнительные устройства и материалы, которые можно использовать по отдельным предметам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752600" y="4191000"/>
            <a:ext cx="628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228600"/>
            <a:ext cx="6248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проведения ЕГЭ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5094" t="6670" r="9434" b="13295"/>
          <a:stretch>
            <a:fillRect/>
          </a:stretch>
        </p:blipFill>
        <p:spPr bwMode="auto">
          <a:xfrm>
            <a:off x="8077200" y="3048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1527</TotalTime>
  <Words>811</Words>
  <Application>Microsoft Office PowerPoint</Application>
  <PresentationFormat>Экран (4:3)</PresentationFormat>
  <Paragraphs>135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Цели и задачи</vt:lpstr>
      <vt:lpstr>Презентация PowerPoint</vt:lpstr>
      <vt:lpstr>Презентация PowerPoint</vt:lpstr>
      <vt:lpstr>Единый государственный экзамен (ЕГЭ) является основной формой итоговой государственной аттестации в школе для всех выпускников школ Российской Федерации.  Также участниками ЕГЭ являются закончившие российские школы иностранные граждане, лица без гражданства, беженцы и вынужденные переселенцы. </vt:lpstr>
      <vt:lpstr>Презентация PowerPoint</vt:lpstr>
      <vt:lpstr>         Как готовиться к экзамену: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и задачи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134</cp:revision>
  <dcterms:created xsi:type="dcterms:W3CDTF">2012-10-11T15:56:50Z</dcterms:created>
  <dcterms:modified xsi:type="dcterms:W3CDTF">2021-02-11T07:45:09Z</dcterms:modified>
</cp:coreProperties>
</file>