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9" r:id="rId6"/>
    <p:sldId id="264" r:id="rId7"/>
    <p:sldId id="270" r:id="rId8"/>
    <p:sldId id="271" r:id="rId9"/>
    <p:sldId id="272" r:id="rId10"/>
    <p:sldId id="273" r:id="rId11"/>
    <p:sldId id="274" r:id="rId12"/>
    <p:sldId id="262" r:id="rId13"/>
    <p:sldId id="263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A4F4C-7009-4519-9539-226847C270B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C9F5-8E6A-4C90-B242-25D77E96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0B231BB-DCFF-4FAF-93AC-4A8808216F2F}" type="slidenum">
              <a:rPr lang="ru-RU" smtClean="0">
                <a:latin typeface="Calibri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1AA0B4-47C7-4D3A-99D8-2BE72E640DC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D482B0-7A2D-4EBE-A748-A8AEFB7CE0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sy.tom.ru/photo/image/food_stuffs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042988" y="620713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/>
              <a:t>МБОУ Дегтевская СОШ</a:t>
            </a:r>
            <a:endParaRPr lang="ru-RU" altLang="ru-RU" sz="2400" b="1" dirty="0"/>
          </a:p>
        </p:txBody>
      </p:sp>
      <p:sp>
        <p:nvSpPr>
          <p:cNvPr id="2051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69850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 ждут экзамены...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92138" y="4221163"/>
            <a:ext cx="7796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u="sng"/>
              <a:t>Цель:</a:t>
            </a:r>
            <a:r>
              <a:rPr lang="ru-RU" altLang="ru-RU" b="1"/>
              <a:t>  </a:t>
            </a:r>
            <a:r>
              <a:rPr lang="ru-RU" altLang="ru-RU" b="1" i="1"/>
              <a:t>психологическая подготовка выпускников к экзаменам и знакомство с эффективными способами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7619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74882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a typeface="DejaVu Sans" charset="0"/>
                <a:cs typeface="DejaVu Sans" charset="0"/>
              </a:rPr>
              <a:t>ВАЖНО:</a:t>
            </a:r>
          </a:p>
          <a:p>
            <a:r>
              <a:rPr lang="ru-RU" sz="40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Последние 12 часов перед экзаменом должны уйти на подготовку организма, а не знаний.</a:t>
            </a:r>
          </a:p>
          <a:p>
            <a:endParaRPr lang="ru-RU" sz="40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  <a:endParaRPr lang="ru-RU" sz="28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222375" y="476250"/>
            <a:ext cx="745331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a typeface="DejaVu Sans" charset="0"/>
                <a:cs typeface="DejaVu Sans" charset="0"/>
              </a:rPr>
              <a:t>Как вести себя во время сдачи экзамена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  Перед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началом работы нужно сосредоточиться, расслабиться и успокоиться. Расслабленная сосредоточенность гораздо эффективнее, чем напряженное, скованное внимание.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Соблюдай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правила поведения на экзамене!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Будь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уверен в успехе!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Будь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внимателен!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Читай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задание до конца!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Начни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с </a:t>
            </a:r>
            <a:r>
              <a:rPr lang="ru-RU" sz="2400" dirty="0" err="1">
                <a:solidFill>
                  <a:srgbClr val="002060"/>
                </a:solidFill>
                <a:ea typeface="DejaVu Sans" charset="0"/>
                <a:cs typeface="DejaVu Sans" charset="0"/>
              </a:rPr>
              <a:t>лѐгкого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Думай 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только о текущем задании!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Исключай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  Проверяй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! </a:t>
            </a:r>
          </a:p>
          <a:p>
            <a:endParaRPr lang="ru-RU" sz="24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655161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Как подготовиться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психологически?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50913" y="1792288"/>
            <a:ext cx="736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3568" y="1865312"/>
            <a:ext cx="59769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 b="1" dirty="0"/>
              <a:t>Не терять головы и не ставить перед собой сверхзадач.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/>
              <a:t>Начинать готовиться к экзаменам заранее.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/>
              <a:t>Сначала повторить то, что даётся легко, затем перейти к более сложному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/>
              <a:t>Настроить себя на то, что экзамен – необходимость и сдавать его всё равно придётся</a:t>
            </a:r>
            <a:r>
              <a:rPr lang="ru-RU" altLang="ru-RU" sz="2400" dirty="0"/>
              <a:t>.</a:t>
            </a:r>
          </a:p>
          <a:p>
            <a:pPr eaLnBrk="1" hangingPunct="1">
              <a:buFontTx/>
              <a:buAutoNum type="arabicPeriod"/>
            </a:pPr>
            <a:endParaRPr lang="ru-RU" altLang="ru-RU" sz="2400" dirty="0"/>
          </a:p>
        </p:txBody>
      </p:sp>
      <p:pic>
        <p:nvPicPr>
          <p:cNvPr id="9221" name="Picture 7" descr="girl_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7368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6985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835696" y="0"/>
            <a:ext cx="4967288" cy="1655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Impact"/>
              </a:rPr>
              <a:t>Как поддержать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Impact"/>
              </a:rPr>
              <a:t>работоспособность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5576" y="1987106"/>
            <a:ext cx="756126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2" indent="0" eaLnBrk="1" hangingPunct="1"/>
            <a:r>
              <a:rPr lang="ru-RU" altLang="ru-RU" b="1" dirty="0" smtClean="0"/>
              <a:t>1. Чередовать </a:t>
            </a:r>
            <a:r>
              <a:rPr lang="ru-RU" altLang="ru-RU" b="1" dirty="0"/>
              <a:t>умственный и физический труд</a:t>
            </a:r>
          </a:p>
          <a:p>
            <a:pPr marL="0" indent="0" eaLnBrk="1" hangingPunct="1"/>
            <a:r>
              <a:rPr lang="ru-RU" altLang="ru-RU" b="1" dirty="0" smtClean="0"/>
              <a:t>2. Беречь </a:t>
            </a:r>
            <a:r>
              <a:rPr lang="ru-RU" altLang="ru-RU" b="1" dirty="0"/>
              <a:t>от переутомления глаза, давать им отдых</a:t>
            </a:r>
          </a:p>
          <a:p>
            <a:pPr marL="0" indent="0" eaLnBrk="1" hangingPunct="1"/>
            <a:r>
              <a:rPr lang="ru-RU" altLang="ru-RU" b="1" dirty="0" smtClean="0"/>
              <a:t>3. Научиться </a:t>
            </a:r>
            <a:r>
              <a:rPr lang="ru-RU" altLang="ru-RU" b="1" dirty="0"/>
              <a:t>быстро переключаться с одного вида умственной работы на другой</a:t>
            </a:r>
          </a:p>
          <a:p>
            <a:pPr marL="0" indent="0" eaLnBrk="1" hangingPunct="1"/>
            <a:r>
              <a:rPr lang="ru-RU" altLang="ru-RU" b="1" dirty="0" smtClean="0"/>
              <a:t>4. Минимум </a:t>
            </a:r>
            <a:r>
              <a:rPr lang="ru-RU" altLang="ru-RU" b="1" dirty="0"/>
              <a:t>телевизионных передач</a:t>
            </a:r>
          </a:p>
          <a:p>
            <a:pPr marL="0" indent="0" eaLnBrk="1" hangingPunct="1"/>
            <a:r>
              <a:rPr lang="ru-RU" altLang="ru-RU" b="1" dirty="0" smtClean="0"/>
              <a:t>5. Минимум </a:t>
            </a:r>
            <a:r>
              <a:rPr lang="ru-RU" altLang="ru-RU" b="1" dirty="0"/>
              <a:t>работы на компьютере</a:t>
            </a:r>
          </a:p>
          <a:p>
            <a:pPr marL="0" indent="0" eaLnBrk="1" hangingPunct="1"/>
            <a:r>
              <a:rPr lang="ru-RU" altLang="ru-RU" b="1" dirty="0" smtClean="0"/>
              <a:t>6. Знать </a:t>
            </a:r>
            <a:r>
              <a:rPr lang="ru-RU" altLang="ru-RU" b="1" dirty="0"/>
              <a:t>свои слабые стороны и пытаться их искоренять  (</a:t>
            </a:r>
            <a:r>
              <a:rPr lang="ru-RU" altLang="ru-RU" b="1" dirty="0" smtClean="0"/>
              <a:t>например</a:t>
            </a:r>
            <a:r>
              <a:rPr lang="ru-RU" altLang="ru-RU" b="1" dirty="0"/>
              <a:t>, лень…)</a:t>
            </a:r>
          </a:p>
          <a:p>
            <a:pPr marL="0" indent="0" eaLnBrk="1" hangingPunct="1"/>
            <a:r>
              <a:rPr lang="ru-RU" altLang="ru-RU" b="1" dirty="0" smtClean="0"/>
              <a:t>7. Знать </a:t>
            </a:r>
            <a:r>
              <a:rPr lang="ru-RU" altLang="ru-RU" b="1" dirty="0"/>
              <a:t>свои сильные стороны и умение их использовать на благо себе( выносливость, навыки составления плана, зрительная память, слуховая)</a:t>
            </a:r>
          </a:p>
          <a:p>
            <a:pPr marL="0" indent="0" eaLnBrk="1" hangingPunct="1"/>
            <a:r>
              <a:rPr lang="ru-RU" altLang="ru-RU" b="1" dirty="0" smtClean="0"/>
              <a:t>8. После </a:t>
            </a:r>
            <a:r>
              <a:rPr lang="ru-RU" altLang="ru-RU" b="1" dirty="0"/>
              <a:t>каждого часа работы делать зарядку</a:t>
            </a:r>
          </a:p>
          <a:p>
            <a:pPr marL="0" indent="0" eaLnBrk="1" hangingPunct="1"/>
            <a:r>
              <a:rPr lang="ru-RU" altLang="ru-RU" b="1" dirty="0" smtClean="0"/>
              <a:t>9. Организовать </a:t>
            </a:r>
            <a:r>
              <a:rPr lang="ru-RU" altLang="ru-RU" b="1" dirty="0"/>
              <a:t>своё рабочее место  так, чтобы никто</a:t>
            </a:r>
          </a:p>
          <a:p>
            <a:pPr eaLnBrk="1" hangingPunct="1"/>
            <a:r>
              <a:rPr lang="ru-RU" altLang="ru-RU" b="1" dirty="0"/>
              <a:t> и ничто не отвлекало во время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783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79388" y="476672"/>
            <a:ext cx="8785225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Советы психолога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2127250"/>
            <a:ext cx="755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Перед экзаменом следует хорошо выспаться, собраться с мыслями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31775" y="3135313"/>
            <a:ext cx="772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5288" y="3279775"/>
            <a:ext cx="8424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Будьте одеты и причёсаны соответственно случаю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23850" y="4503738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Входите в аудиторию спокойно. Не паникуйте, будьте уверены, что у вас всё получится</a:t>
            </a:r>
          </a:p>
        </p:txBody>
      </p:sp>
    </p:spTree>
    <p:extLst>
      <p:ext uri="{BB962C8B-B14F-4D97-AF65-F5344CB8AC3E}">
        <p14:creationId xmlns:p14="http://schemas.microsoft.com/office/powerpoint/2010/main" val="14951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540669" y="476672"/>
            <a:ext cx="6115050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Советы психолога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1775" y="3135313"/>
            <a:ext cx="772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9225" y="4503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400" b="1" i="1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63575" y="2198688"/>
            <a:ext cx="7869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Просмотрите вопросы и начните с тех, в ответах на которые вы не сомневаетесь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3422650"/>
            <a:ext cx="691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Когда приступаете к новому заданию, сосредоточьтесь на нём и временно забудьте о предыдущем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3575" y="5080000"/>
            <a:ext cx="7221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Обязательно оставьте время для проверки своей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737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70580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Если экзамен сдан успешно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27175" y="1047750"/>
            <a:ext cx="65008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i="1"/>
              <a:t>Похвалите себя за положительные действия и качества</a:t>
            </a: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547813" y="2924175"/>
            <a:ext cx="698500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Если вы "завалили " экзамен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8820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dirty="0"/>
              <a:t>1. Задумайтесь, почему это произошло</a:t>
            </a:r>
          </a:p>
          <a:p>
            <a:pPr eaLnBrk="1" hangingPunct="1"/>
            <a:r>
              <a:rPr lang="ru-RU" altLang="ru-RU" sz="2800" b="1" i="1" dirty="0"/>
              <a:t>2. Скажите себе: «Отрицательный результат – это тоже определённый опыт, из которого надо извлечь урок»</a:t>
            </a:r>
          </a:p>
          <a:p>
            <a:pPr eaLnBrk="1" hangingPunct="1"/>
            <a:r>
              <a:rPr lang="ru-RU" altLang="ru-RU" sz="2800" b="1" i="1" dirty="0"/>
              <a:t>3. Хорошенько разозлитесь на себя и с удвоенной силой беритесь за изучение материала</a:t>
            </a:r>
          </a:p>
        </p:txBody>
      </p:sp>
      <p:pic>
        <p:nvPicPr>
          <p:cNvPr id="17414" name="Picture 9" descr="BGFA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331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BGHEL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-main-pic" descr="Картинка 149 из 1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-main-pic" descr="Картинка 211 из 1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2860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611188" y="3933825"/>
            <a:ext cx="8210550" cy="179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Желаем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всем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успешной сдачи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228158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3671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1495992" y="-11069"/>
            <a:ext cx="7667625" cy="4292600"/>
          </a:xfrm>
          <a:prstGeom prst="wedgeRoundRectCallout">
            <a:avLst>
              <a:gd name="adj1" fmla="val -48056"/>
              <a:gd name="adj2" fmla="val 677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176463" y="549275"/>
            <a:ext cx="56356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Жизнь – это вечный экзамен,</a:t>
            </a:r>
          </a:p>
          <a:p>
            <a:pPr eaLnBrk="1" hangingPunct="1"/>
            <a:r>
              <a:rPr lang="ru-RU" altLang="ru-RU" sz="2400" b="1"/>
              <a:t>Да жаль, расписания нет.</a:t>
            </a:r>
          </a:p>
          <a:p>
            <a:pPr eaLnBrk="1" hangingPunct="1"/>
            <a:r>
              <a:rPr lang="ru-RU" altLang="ru-RU" sz="2400" b="1"/>
              <a:t>И в жизни мы часто тянем</a:t>
            </a:r>
          </a:p>
          <a:p>
            <a:pPr eaLnBrk="1" hangingPunct="1"/>
            <a:r>
              <a:rPr lang="ru-RU" altLang="ru-RU" sz="2400" b="1"/>
              <a:t>Невыученный билет.</a:t>
            </a:r>
          </a:p>
          <a:p>
            <a:pPr eaLnBrk="1" hangingPunct="1"/>
            <a:r>
              <a:rPr lang="ru-RU" altLang="ru-RU" sz="2400" b="1"/>
              <a:t>И вспоминаем старательно, </a:t>
            </a:r>
          </a:p>
          <a:p>
            <a:pPr eaLnBrk="1" hangingPunct="1"/>
            <a:r>
              <a:rPr lang="ru-RU" altLang="ru-RU" sz="2400" b="1"/>
              <a:t>задумчиво в пол глядим, </a:t>
            </a:r>
          </a:p>
          <a:p>
            <a:pPr eaLnBrk="1" hangingPunct="1"/>
            <a:r>
              <a:rPr lang="ru-RU" altLang="ru-RU" sz="2400" b="1"/>
              <a:t>Но некому подсказать нам:</a:t>
            </a:r>
          </a:p>
          <a:p>
            <a:pPr eaLnBrk="1" hangingPunct="1"/>
            <a:r>
              <a:rPr lang="ru-RU" altLang="ru-RU" sz="2400" b="1"/>
              <a:t>Мы с жизнью один на один</a:t>
            </a:r>
          </a:p>
        </p:txBody>
      </p:sp>
    </p:spTree>
    <p:extLst>
      <p:ext uri="{BB962C8B-B14F-4D97-AF65-F5344CB8AC3E}">
        <p14:creationId xmlns:p14="http://schemas.microsoft.com/office/powerpoint/2010/main" val="8267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3821" y="692696"/>
            <a:ext cx="64801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b="1" dirty="0" smtClean="0"/>
              <a:t>      Экзамены </a:t>
            </a:r>
            <a:r>
              <a:rPr lang="ru-RU" altLang="ru-RU" b="1" dirty="0"/>
              <a:t>–это ответственный период в жизни любого человека и от их результатов во многом зависит будущее. </a:t>
            </a:r>
            <a:endParaRPr lang="ru-RU" altLang="ru-RU" b="1" dirty="0" smtClean="0"/>
          </a:p>
          <a:p>
            <a:pPr eaLnBrk="1" hangingPunct="1">
              <a:spcBef>
                <a:spcPts val="600"/>
              </a:spcBef>
            </a:pPr>
            <a:r>
              <a:rPr lang="ru-RU" altLang="ru-RU" b="1" dirty="0"/>
              <a:t> </a:t>
            </a:r>
            <a:r>
              <a:rPr lang="ru-RU" altLang="ru-RU" b="1" dirty="0" smtClean="0"/>
              <a:t>    Давайте </a:t>
            </a:r>
            <a:r>
              <a:rPr lang="ru-RU" altLang="ru-RU" b="1" dirty="0"/>
              <a:t>поговорим о проблемах и трудностях экзаменационного периода, попытаемся найти возможные пути их преодоления. </a:t>
            </a:r>
            <a:endParaRPr lang="ru-RU" altLang="ru-RU" b="1" dirty="0" smtClean="0"/>
          </a:p>
          <a:p>
            <a:pPr eaLnBrk="1" hangingPunct="1">
              <a:spcBef>
                <a:spcPts val="600"/>
              </a:spcBef>
            </a:pPr>
            <a:r>
              <a:rPr lang="ru-RU" altLang="ru-RU" b="1" dirty="0"/>
              <a:t> </a:t>
            </a:r>
            <a:r>
              <a:rPr lang="ru-RU" altLang="ru-RU" b="1" dirty="0" smtClean="0"/>
              <a:t>    Продумаем </a:t>
            </a:r>
            <a:r>
              <a:rPr lang="ru-RU" altLang="ru-RU" b="1" dirty="0"/>
              <a:t>своё поведение и состояние перед экзаменом, ведь на экзамене происходит не только проверка знаний, но и  проверка сил личности, мобилизация умственных и душевных  сил.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b="1" dirty="0" smtClean="0"/>
              <a:t>     Экзамен </a:t>
            </a:r>
            <a:r>
              <a:rPr lang="ru-RU" altLang="ru-RU" b="1" dirty="0"/>
              <a:t>– сложная стрессовая ситуация 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b="1" dirty="0"/>
              <a:t>и очень важно не теряться в экстремальной ситуации.</a:t>
            </a:r>
          </a:p>
        </p:txBody>
      </p:sp>
      <p:pic>
        <p:nvPicPr>
          <p:cNvPr id="4099" name="i-main-pic" descr="Картинка 170 из 1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0_e90a_1c37734f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65625"/>
            <a:ext cx="2743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1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5761037" cy="2303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Экзамен.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Успешность его сдачи.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31913" y="3357563"/>
            <a:ext cx="693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           Факторы</a:t>
            </a:r>
            <a:r>
              <a:rPr lang="ru-RU" altLang="ru-RU" sz="2400" b="1" dirty="0"/>
              <a:t>, влияющие на успех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1835150" y="3933825"/>
            <a:ext cx="10080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139952" y="39338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508625" y="3923685"/>
            <a:ext cx="10080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3213" y="4889500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Уровень знаний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00338" y="5392738"/>
            <a:ext cx="309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Эмоцион.способность выдержать экзамен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84888" y="4673600"/>
            <a:ext cx="266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Умение преодолевать</a:t>
            </a:r>
          </a:p>
          <a:p>
            <a:pPr eaLnBrk="1" hangingPunct="1"/>
            <a:r>
              <a:rPr lang="ru-RU" altLang="ru-RU" b="1"/>
              <a:t>трудности</a:t>
            </a:r>
          </a:p>
        </p:txBody>
      </p:sp>
      <p:pic>
        <p:nvPicPr>
          <p:cNvPr id="6154" name="Picture 10" descr="2009061915045189740c41d3b4f4b5aa8a01ee8ed26af0de10_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987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403350" y="333375"/>
            <a:ext cx="6121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подготовка к экзаменам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52288"/>
            <a:ext cx="7416824" cy="3906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899592" y="5733256"/>
            <a:ext cx="77057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3-4 - разовое питание, витамины</a:t>
            </a:r>
          </a:p>
        </p:txBody>
      </p:sp>
    </p:spTree>
    <p:extLst>
      <p:ext uri="{BB962C8B-B14F-4D97-AF65-F5344CB8AC3E}">
        <p14:creationId xmlns:p14="http://schemas.microsoft.com/office/powerpoint/2010/main" val="2130962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4751387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Питание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72009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b="1"/>
              <a:t>Четырёхразовое, богатое витаминами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Предпочтение молочным продуктам, овощам, фруктам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Включить в питание белок (мясо и рыбу)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Не питаться всухомятку и на скорую руку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Улучшает память морковь с растительным маслом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Каждый день половинку репчатого лука (улучшает снабжение мозга кислородом)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Пить травяные чаи 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Лимон освежает мысли за счёт витамина С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Капуста снимает нервозность</a:t>
            </a:r>
          </a:p>
          <a:p>
            <a:pPr eaLnBrk="1" hangingPunct="1">
              <a:buFontTx/>
              <a:buAutoNum type="arabicPeriod"/>
            </a:pPr>
            <a:r>
              <a:rPr lang="ru-RU" altLang="ru-RU" b="1"/>
              <a:t>Банан поддержит хорошее настроение</a:t>
            </a:r>
          </a:p>
          <a:p>
            <a:pPr eaLnBrk="1" hangingPunct="1">
              <a:buFontTx/>
              <a:buAutoNum type="arabicPeriod"/>
            </a:pPr>
            <a:endParaRPr lang="ru-RU" altLang="ru-RU" b="1"/>
          </a:p>
          <a:p>
            <a:pPr eaLnBrk="1" hangingPunct="1">
              <a:buFontTx/>
              <a:buAutoNum type="arabicPeriod"/>
            </a:pPr>
            <a:endParaRPr lang="ru-RU" altLang="ru-RU" b="1"/>
          </a:p>
        </p:txBody>
      </p:sp>
      <p:pic>
        <p:nvPicPr>
          <p:cNvPr id="14340" name="Picture 6" descr="Картинка 55 из 3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836712"/>
            <a:ext cx="809148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57594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645024"/>
            <a:ext cx="63900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900113" y="188913"/>
            <a:ext cx="824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Продукты, улучшающие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29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3645024"/>
            <a:ext cx="583247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25482"/>
            <a:ext cx="6624786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187450" y="260350"/>
            <a:ext cx="7559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Продукты, улучшающие ПАМЯТЬ</a:t>
            </a:r>
          </a:p>
        </p:txBody>
      </p:sp>
    </p:spTree>
    <p:extLst>
      <p:ext uri="{BB962C8B-B14F-4D97-AF65-F5344CB8AC3E}">
        <p14:creationId xmlns:p14="http://schemas.microsoft.com/office/powerpoint/2010/main" val="3419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623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2015-12-18T05:49:21Z</dcterms:created>
  <dcterms:modified xsi:type="dcterms:W3CDTF">2015-12-18T06:14:14Z</dcterms:modified>
</cp:coreProperties>
</file>