
<file path=[Content_Types].xml><?xml version="1.0" encoding="utf-8"?>
<Types xmlns="http://schemas.openxmlformats.org/package/2006/content-types">
  <Default Extension="jpeg" ContentType="image/jpeg"/>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6"/>
  </p:notesMasterIdLst>
  <p:sldIdLst>
    <p:sldId id="257" r:id="rId2"/>
    <p:sldId id="281" r:id="rId3"/>
    <p:sldId id="280" r:id="rId4"/>
    <p:sldId id="276" r:id="rId5"/>
    <p:sldId id="287" r:id="rId6"/>
    <p:sldId id="275" r:id="rId7"/>
    <p:sldId id="271" r:id="rId8"/>
    <p:sldId id="310" r:id="rId9"/>
    <p:sldId id="311" r:id="rId10"/>
    <p:sldId id="305" r:id="rId11"/>
    <p:sldId id="277" r:id="rId12"/>
    <p:sldId id="283" r:id="rId13"/>
    <p:sldId id="285" r:id="rId14"/>
    <p:sldId id="286" r:id="rId15"/>
    <p:sldId id="273" r:id="rId16"/>
    <p:sldId id="279" r:id="rId17"/>
    <p:sldId id="288" r:id="rId18"/>
    <p:sldId id="269" r:id="rId19"/>
    <p:sldId id="270" r:id="rId20"/>
    <p:sldId id="265" r:id="rId21"/>
    <p:sldId id="263" r:id="rId22"/>
    <p:sldId id="307" r:id="rId23"/>
    <p:sldId id="292" r:id="rId24"/>
    <p:sldId id="299" r:id="rId25"/>
    <p:sldId id="300" r:id="rId26"/>
    <p:sldId id="301" r:id="rId27"/>
    <p:sldId id="291" r:id="rId28"/>
    <p:sldId id="304" r:id="rId29"/>
    <p:sldId id="290" r:id="rId30"/>
    <p:sldId id="289" r:id="rId31"/>
    <p:sldId id="297" r:id="rId32"/>
    <p:sldId id="303" r:id="rId33"/>
    <p:sldId id="296" r:id="rId34"/>
    <p:sldId id="302" r:id="rId35"/>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90" d="100"/>
          <a:sy n="90" d="100"/>
        </p:scale>
        <p:origin x="-370" y="187"/>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1B0A58B-0909-4E05-8A3A-51D04724AEB6}" type="datetimeFigureOut">
              <a:rPr lang="ru-RU" smtClean="0"/>
              <a:t>01.03.2023</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95A9B38-C17E-45B1-B16B-7A6ACAE307D1}" type="slidenum">
              <a:rPr lang="ru-RU" smtClean="0"/>
              <a:t>‹#›</a:t>
            </a:fld>
            <a:endParaRPr lang="ru-RU"/>
          </a:p>
        </p:txBody>
      </p:sp>
    </p:spTree>
    <p:extLst>
      <p:ext uri="{BB962C8B-B14F-4D97-AF65-F5344CB8AC3E}">
        <p14:creationId xmlns:p14="http://schemas.microsoft.com/office/powerpoint/2010/main" val="90832381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fld id="{75BCB929-1375-4F8A-A42A-50FF0A90040C}" type="slidenum">
              <a:rPr lang="ru-RU" smtClean="0"/>
              <a:t>1</a:t>
            </a:fld>
            <a:endParaRPr lang="ru-RU"/>
          </a:p>
        </p:txBody>
      </p:sp>
    </p:spTree>
    <p:extLst>
      <p:ext uri="{BB962C8B-B14F-4D97-AF65-F5344CB8AC3E}">
        <p14:creationId xmlns:p14="http://schemas.microsoft.com/office/powerpoint/2010/main" val="26580221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p:cNvSpPr>
            <a:spLocks noGrp="1"/>
          </p:cNvSpPr>
          <p:nvPr>
            <p:ph type="dt" sz="half" idx="10"/>
          </p:nvPr>
        </p:nvSpPr>
        <p:spPr/>
        <p:txBody>
          <a:bodyPr/>
          <a:lstStyle/>
          <a:p>
            <a:fld id="{40630AC9-C9BB-4E37-AACE-EF60B6130DBF}" type="datetimeFigureOut">
              <a:rPr lang="ru-RU" smtClean="0"/>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30298742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Вертикальный текст 2"/>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30AC9-C9BB-4E37-AACE-EF60B6130DBF}" type="datetimeFigureOut">
              <a:rPr lang="ru-RU" smtClean="0"/>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229167302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30AC9-C9BB-4E37-AACE-EF60B6130DBF}" type="datetimeFigureOut">
              <a:rPr lang="ru-RU" smtClean="0"/>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57479062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10"/>
          </p:nvPr>
        </p:nvSpPr>
        <p:spPr/>
        <p:txBody>
          <a:bodyPr/>
          <a:lstStyle/>
          <a:p>
            <a:fld id="{40630AC9-C9BB-4E37-AACE-EF60B6130DBF}" type="datetimeFigureOut">
              <a:rPr lang="ru-RU" smtClean="0"/>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38155904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p:cNvSpPr>
            <a:spLocks noGrp="1"/>
          </p:cNvSpPr>
          <p:nvPr>
            <p:ph type="dt" sz="half" idx="10"/>
          </p:nvPr>
        </p:nvSpPr>
        <p:spPr/>
        <p:txBody>
          <a:bodyPr/>
          <a:lstStyle/>
          <a:p>
            <a:fld id="{40630AC9-C9BB-4E37-AACE-EF60B6130DBF}" type="datetimeFigureOut">
              <a:rPr lang="ru-RU" smtClean="0"/>
              <a:t>01.03.2023</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41008346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Объект 2"/>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p:cNvSpPr>
            <a:spLocks noGrp="1"/>
          </p:cNvSpPr>
          <p:nvPr>
            <p:ph type="dt" sz="half" idx="10"/>
          </p:nvPr>
        </p:nvSpPr>
        <p:spPr/>
        <p:txBody>
          <a:bodyPr/>
          <a:lstStyle/>
          <a:p>
            <a:fld id="{40630AC9-C9BB-4E37-AACE-EF60B6130DBF}" type="datetimeFigureOut">
              <a:rPr lang="ru-RU" smtClean="0"/>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7097660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p:cNvSpPr>
            <a:spLocks noGrp="1"/>
          </p:cNvSpPr>
          <p:nvPr>
            <p:ph type="dt" sz="half" idx="10"/>
          </p:nvPr>
        </p:nvSpPr>
        <p:spPr/>
        <p:txBody>
          <a:bodyPr/>
          <a:lstStyle/>
          <a:p>
            <a:fld id="{40630AC9-C9BB-4E37-AACE-EF60B6130DBF}" type="datetimeFigureOut">
              <a:rPr lang="ru-RU" smtClean="0"/>
              <a:t>01.03.2023</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99132025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a:t>Образец заголовка</a:t>
            </a:r>
          </a:p>
        </p:txBody>
      </p:sp>
      <p:sp>
        <p:nvSpPr>
          <p:cNvPr id="3" name="Дата 2"/>
          <p:cNvSpPr>
            <a:spLocks noGrp="1"/>
          </p:cNvSpPr>
          <p:nvPr>
            <p:ph type="dt" sz="half" idx="10"/>
          </p:nvPr>
        </p:nvSpPr>
        <p:spPr/>
        <p:txBody>
          <a:bodyPr/>
          <a:lstStyle/>
          <a:p>
            <a:fld id="{40630AC9-C9BB-4E37-AACE-EF60B6130DBF}" type="datetimeFigureOut">
              <a:rPr lang="ru-RU" smtClean="0"/>
              <a:t>01.03.2023</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44878213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40630AC9-C9BB-4E37-AACE-EF60B6130DBF}" type="datetimeFigureOut">
              <a:rPr lang="ru-RU" smtClean="0"/>
              <a:t>01.03.2023</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27245621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0630AC9-C9BB-4E37-AACE-EF60B6130DBF}" type="datetimeFigureOut">
              <a:rPr lang="ru-RU" smtClean="0"/>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25654223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p:cNvSpPr>
            <a:spLocks noGrp="1"/>
          </p:cNvSpPr>
          <p:nvPr>
            <p:ph type="dt" sz="half" idx="10"/>
          </p:nvPr>
        </p:nvSpPr>
        <p:spPr/>
        <p:txBody>
          <a:bodyPr/>
          <a:lstStyle/>
          <a:p>
            <a:fld id="{40630AC9-C9BB-4E37-AACE-EF60B6130DBF}" type="datetimeFigureOut">
              <a:rPr lang="ru-RU" smtClean="0"/>
              <a:t>01.03.2023</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8BCD6C6E-3743-4ECF-9ABA-A68E4FF361F7}" type="slidenum">
              <a:rPr lang="ru-RU" smtClean="0"/>
              <a:t>‹#›</a:t>
            </a:fld>
            <a:endParaRPr lang="ru-RU"/>
          </a:p>
        </p:txBody>
      </p:sp>
    </p:spTree>
    <p:extLst>
      <p:ext uri="{BB962C8B-B14F-4D97-AF65-F5344CB8AC3E}">
        <p14:creationId xmlns:p14="http://schemas.microsoft.com/office/powerpoint/2010/main" val="121905162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0630AC9-C9BB-4E37-AACE-EF60B6130DBF}" type="datetimeFigureOut">
              <a:rPr lang="ru-RU" smtClean="0"/>
              <a:t>01.03.2023</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BCD6C6E-3743-4ECF-9ABA-A68E4FF361F7}" type="slidenum">
              <a:rPr lang="ru-RU" smtClean="0"/>
              <a:t>‹#›</a:t>
            </a:fld>
            <a:endParaRPr lang="ru-RU"/>
          </a:p>
        </p:txBody>
      </p:sp>
    </p:spTree>
    <p:extLst>
      <p:ext uri="{BB962C8B-B14F-4D97-AF65-F5344CB8AC3E}">
        <p14:creationId xmlns:p14="http://schemas.microsoft.com/office/powerpoint/2010/main" val="22135841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0" y="0"/>
            <a:ext cx="12192000" cy="4274341"/>
          </a:xfrm>
          <a:solidFill>
            <a:srgbClr val="CCFFCC"/>
          </a:solidFill>
        </p:spPr>
        <p:style>
          <a:lnRef idx="1">
            <a:schemeClr val="accent1"/>
          </a:lnRef>
          <a:fillRef idx="2">
            <a:schemeClr val="accent1"/>
          </a:fillRef>
          <a:effectRef idx="1">
            <a:schemeClr val="accent1"/>
          </a:effectRef>
          <a:fontRef idx="minor">
            <a:schemeClr val="dk1"/>
          </a:fontRef>
        </p:style>
        <p:txBody>
          <a:bodyPr>
            <a:noAutofit/>
          </a:bodyPr>
          <a:lstStyle/>
          <a:p>
            <a:pPr algn="ctr"/>
            <a:r>
              <a:rPr lang="ru-RU" sz="3200" b="1" i="1" dirty="0" smtClean="0">
                <a:solidFill>
                  <a:schemeClr val="accent1">
                    <a:lumMod val="50000"/>
                  </a:schemeClr>
                </a:solidFill>
                <a:latin typeface="Times New Roman" panose="02020603050405020304" pitchFamily="18" charset="0"/>
                <a:cs typeface="Times New Roman" panose="02020603050405020304" pitchFamily="18" charset="0"/>
              </a:rPr>
              <a:t>    ДЛЯ РОДИТЕЛЕЙ ОБ ОБНОВЛЕННЫХ ФГОС</a:t>
            </a:r>
            <a:r>
              <a:rPr lang="ru-RU" sz="3200" b="1" i="1" dirty="0">
                <a:solidFill>
                  <a:schemeClr val="accent1">
                    <a:lumMod val="50000"/>
                  </a:schemeClr>
                </a:solidFill>
                <a:latin typeface="Times New Roman" panose="02020603050405020304" pitchFamily="18" charset="0"/>
                <a:cs typeface="Times New Roman" panose="02020603050405020304" pitchFamily="18" charset="0"/>
              </a:rPr>
              <a:t/>
            </a:r>
            <a:br>
              <a:rPr lang="ru-RU" sz="3200" b="1" i="1" dirty="0">
                <a:solidFill>
                  <a:schemeClr val="accent1">
                    <a:lumMod val="50000"/>
                  </a:schemeClr>
                </a:solidFill>
                <a:latin typeface="Times New Roman" panose="02020603050405020304" pitchFamily="18" charset="0"/>
                <a:cs typeface="Times New Roman" panose="02020603050405020304" pitchFamily="18" charset="0"/>
              </a:rPr>
            </a:br>
            <a:endParaRPr lang="ru-RU" sz="3200" b="1" dirty="0">
              <a:solidFill>
                <a:schemeClr val="accent1">
                  <a:lumMod val="50000"/>
                </a:schemeClr>
              </a:solidFill>
              <a:latin typeface="Times New Roman" panose="02020603050405020304" pitchFamily="18" charset="0"/>
              <a:cs typeface="Times New Roman" panose="02020603050405020304" pitchFamily="18" charset="0"/>
            </a:endParaRPr>
          </a:p>
        </p:txBody>
      </p:sp>
      <p:pic>
        <p:nvPicPr>
          <p:cNvPr id="1026" name="Picture 2" descr="https://image.jimcdn.com/app/cms/image/transf/dimension=544x10000:format=jpg/path/s6a4dfd09a5bd1ee9/image/ie65dd24adf199785/version/1520769514/ima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34274" y="4274342"/>
            <a:ext cx="4018085" cy="234754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1677334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Что дают обновленные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  Приводят стандарты в соответствие Федеральному Закону «Об образовании в Российской Федерации» </a:t>
            </a:r>
          </a:p>
          <a:p>
            <a:pPr marL="0" indent="0" algn="just">
              <a:buNone/>
            </a:pPr>
            <a:r>
              <a:rPr lang="ru-RU" sz="3200" dirty="0">
                <a:latin typeface="Times New Roman" panose="02020603050405020304" pitchFamily="18" charset="0"/>
                <a:cs typeface="Times New Roman" panose="02020603050405020304" pitchFamily="18" charset="0"/>
              </a:rPr>
              <a:t>-  Устанавливают вариативность сроков реализации программ.</a:t>
            </a:r>
          </a:p>
          <a:p>
            <a:pPr marL="0" indent="0" algn="just">
              <a:buNone/>
            </a:pPr>
            <a:r>
              <a:rPr lang="ru-RU" sz="3200" dirty="0">
                <a:latin typeface="Times New Roman" panose="02020603050405020304" pitchFamily="18" charset="0"/>
                <a:cs typeface="Times New Roman" panose="02020603050405020304" pitchFamily="18" charset="0"/>
              </a:rPr>
              <a:t>-  Детализируют условия реализации образовательных программ.</a:t>
            </a:r>
          </a:p>
          <a:p>
            <a:pPr marL="0" indent="0" algn="just">
              <a:buNone/>
            </a:pPr>
            <a:r>
              <a:rPr lang="ru-RU" sz="3200" dirty="0">
                <a:latin typeface="Times New Roman" panose="02020603050405020304" pitchFamily="18" charset="0"/>
                <a:cs typeface="Times New Roman" panose="02020603050405020304" pitchFamily="18" charset="0"/>
              </a:rPr>
              <a:t>- Конкретизируют содержание образовательных результатов, осовременивают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результаты.</a:t>
            </a:r>
          </a:p>
          <a:p>
            <a:pPr marL="0" indent="0" algn="just">
              <a:buNone/>
            </a:pPr>
            <a:r>
              <a:rPr lang="ru-RU" sz="3200" dirty="0">
                <a:latin typeface="Times New Roman" panose="02020603050405020304" pitchFamily="18" charset="0"/>
                <a:cs typeface="Times New Roman" panose="02020603050405020304" pitchFamily="18" charset="0"/>
              </a:rPr>
              <a:t> - Оптимизируют требования к образовательным рабочим программам. </a:t>
            </a:r>
          </a:p>
        </p:txBody>
      </p:sp>
    </p:spTree>
    <p:extLst>
      <p:ext uri="{BB962C8B-B14F-4D97-AF65-F5344CB8AC3E}">
        <p14:creationId xmlns:p14="http://schemas.microsoft.com/office/powerpoint/2010/main" val="374083734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Какие бывают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r>
              <a:rPr lang="ru-RU" sz="1600" dirty="0">
                <a:latin typeface="Times New Roman" panose="02020603050405020304" pitchFamily="18" charset="0"/>
                <a:cs typeface="Times New Roman" panose="02020603050405020304" pitchFamily="18" charset="0"/>
              </a:rPr>
              <a:t> </a:t>
            </a:r>
            <a:r>
              <a:rPr lang="ru-RU" sz="2400" dirty="0">
                <a:latin typeface="Times New Roman" panose="02020603050405020304" pitchFamily="18" charset="0"/>
                <a:cs typeface="Times New Roman" panose="02020603050405020304" pitchFamily="18" charset="0"/>
              </a:rPr>
              <a:t>- ФГОС дошкольного образования</a:t>
            </a:r>
          </a:p>
          <a:p>
            <a:pPr marL="0" indent="0">
              <a:buNone/>
            </a:pPr>
            <a:r>
              <a:rPr lang="ru-RU" sz="2400" dirty="0">
                <a:latin typeface="Times New Roman" panose="02020603050405020304" pitchFamily="18" charset="0"/>
                <a:cs typeface="Times New Roman" panose="02020603050405020304" pitchFamily="18" charset="0"/>
              </a:rPr>
              <a:t>Дошкольного образовательного учреждения (ДОУ) — воспитатели развивают у детей речь, должны заниматься с ними физкультурой, прививать базовые навыки самообслуживания, общения, игры в коллективе.</a:t>
            </a:r>
          </a:p>
          <a:p>
            <a:pPr>
              <a:buFontTx/>
              <a:buChar char="-"/>
            </a:pPr>
            <a:r>
              <a:rPr lang="ru-RU" sz="2400" dirty="0">
                <a:latin typeface="Times New Roman" panose="02020603050405020304" pitchFamily="18" charset="0"/>
                <a:cs typeface="Times New Roman" panose="02020603050405020304" pitchFamily="18" charset="0"/>
              </a:rPr>
              <a:t>ФГОС начального общего образования (1-4 классы):</a:t>
            </a:r>
          </a:p>
          <a:p>
            <a:pPr marL="0" indent="0">
              <a:buNone/>
            </a:pPr>
            <a:r>
              <a:rPr lang="ru-RU" sz="2400" dirty="0">
                <a:latin typeface="Times New Roman" panose="02020603050405020304" pitchFamily="18" charset="0"/>
                <a:cs typeface="Times New Roman" panose="02020603050405020304" pitchFamily="18" charset="0"/>
              </a:rPr>
              <a:t>Начального общего образования (1-4 класс) — здесь у детей формируются знания о языке и культуре страны, закладываются базовые математические навыки и развивается логическое мышление.</a:t>
            </a:r>
          </a:p>
          <a:p>
            <a:pPr>
              <a:buFontTx/>
              <a:buChar char="-"/>
            </a:pPr>
            <a:r>
              <a:rPr lang="ru-RU" sz="2400" dirty="0">
                <a:latin typeface="Times New Roman" panose="02020603050405020304" pitchFamily="18" charset="0"/>
                <a:cs typeface="Times New Roman" panose="02020603050405020304" pitchFamily="18" charset="0"/>
              </a:rPr>
              <a:t>ФГОС основного общего образования (5-9 классы):</a:t>
            </a:r>
          </a:p>
          <a:p>
            <a:pPr marL="0" indent="0">
              <a:buNone/>
            </a:pPr>
            <a:r>
              <a:rPr lang="ru-RU" sz="2400" dirty="0">
                <a:latin typeface="Times New Roman" panose="02020603050405020304" pitchFamily="18" charset="0"/>
                <a:cs typeface="Times New Roman" panose="02020603050405020304" pitchFamily="18" charset="0"/>
              </a:rPr>
              <a:t>Основного общего образования (5-9 класс) — на этом этапе у детей формируется ответственное отношение к учебе и самообразованию, экологическая культура, развитие эстетического сознания, начинается изучение литературного наследия и иностранных языков.</a:t>
            </a:r>
          </a:p>
          <a:p>
            <a:pPr>
              <a:buFontTx/>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4937594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Какие бывают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endParaRPr lang="ru-RU" sz="16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среднего общего образования (10-11 классы): </a:t>
            </a:r>
          </a:p>
          <a:p>
            <a:pPr marL="0" indent="0">
              <a:buNone/>
            </a:pPr>
            <a:r>
              <a:rPr lang="ru-RU" sz="2400" dirty="0">
                <a:latin typeface="Times New Roman" panose="02020603050405020304" pitchFamily="18" charset="0"/>
                <a:cs typeface="Times New Roman" panose="02020603050405020304" pitchFamily="18" charset="0"/>
              </a:rPr>
              <a:t>Среднего общего образования (10-11 класс) — ученики должны уметь самостоятельно решать сложные задачи, понимать функции и значение различных социальных институтов, следить за своей речью, знать основы государственной системы.</a:t>
            </a:r>
          </a:p>
          <a:p>
            <a:pPr marL="0" indent="0">
              <a:buNone/>
            </a:pP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образования обучающихся с ограниченными возможностями здоровья (ОВЗ): </a:t>
            </a:r>
          </a:p>
          <a:p>
            <a:pPr marL="0" indent="0">
              <a:buNone/>
            </a:pPr>
            <a:r>
              <a:rPr lang="ru-RU" sz="2400" dirty="0">
                <a:latin typeface="Times New Roman" panose="02020603050405020304" pitchFamily="18" charset="0"/>
                <a:cs typeface="Times New Roman" panose="02020603050405020304" pitchFamily="18" charset="0"/>
              </a:rPr>
              <a:t>Стандарты для обучения детей с ограниченными возможностями здоровья в детских садах, школах, учреждениях дополнительного образования. </a:t>
            </a:r>
          </a:p>
          <a:p>
            <a:pPr marL="0" indent="0">
              <a:buNone/>
            </a:pPr>
            <a:endParaRPr lang="ru-RU" sz="2400" dirty="0">
              <a:latin typeface="Times New Roman" panose="02020603050405020304" pitchFamily="18" charset="0"/>
              <a:cs typeface="Times New Roman" panose="02020603050405020304" pitchFamily="18" charset="0"/>
            </a:endParaRPr>
          </a:p>
          <a:p>
            <a:pPr>
              <a:buFontTx/>
              <a:buChar char="-"/>
            </a:pPr>
            <a:r>
              <a:rPr lang="ru-RU" sz="2400" dirty="0">
                <a:latin typeface="Times New Roman" panose="02020603050405020304" pitchFamily="18" charset="0"/>
                <a:cs typeface="Times New Roman" panose="02020603050405020304" pitchFamily="18" charset="0"/>
              </a:rPr>
              <a:t>ФГОС для </a:t>
            </a:r>
            <a:r>
              <a:rPr lang="ru-RU" sz="2400" dirty="0" err="1">
                <a:latin typeface="Times New Roman" panose="02020603050405020304" pitchFamily="18" charset="0"/>
                <a:cs typeface="Times New Roman" panose="02020603050405020304" pitchFamily="18" charset="0"/>
              </a:rPr>
              <a:t>бакалавриата</a:t>
            </a:r>
            <a:r>
              <a:rPr lang="ru-RU" sz="2400" dirty="0">
                <a:latin typeface="Times New Roman" panose="02020603050405020304" pitchFamily="18" charset="0"/>
                <a:cs typeface="Times New Roman" panose="02020603050405020304" pitchFamily="18" charset="0"/>
              </a:rPr>
              <a:t>, магистратуры, ординатуры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 всего 12 документов.</a:t>
            </a:r>
          </a:p>
          <a:p>
            <a:pPr>
              <a:buFontTx/>
              <a:buChar char="-"/>
            </a:pPr>
            <a:endParaRPr lang="ru-RU" sz="24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864872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t>  </a:t>
            </a:r>
            <a:r>
              <a:rPr lang="ru-RU" b="1" dirty="0">
                <a:solidFill>
                  <a:srgbClr val="002060"/>
                </a:solidFill>
                <a:latin typeface="Times New Roman" panose="02020603050405020304" pitchFamily="18" charset="0"/>
                <a:cs typeface="Times New Roman" panose="02020603050405020304" pitchFamily="18" charset="0"/>
              </a:rPr>
              <a:t>Основные задачи ФГОС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нового поколения</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dirty="0">
                <a:latin typeface="Times New Roman" panose="02020603050405020304" pitchFamily="18" charset="0"/>
                <a:cs typeface="Times New Roman" panose="02020603050405020304" pitchFamily="18" charset="0"/>
              </a:rPr>
              <a:t>Единство образовательного пространства России.</a:t>
            </a:r>
          </a:p>
          <a:p>
            <a:r>
              <a:rPr lang="ru-RU" sz="2400" dirty="0">
                <a:latin typeface="Times New Roman" panose="02020603050405020304" pitchFamily="18" charset="0"/>
                <a:cs typeface="Times New Roman" panose="02020603050405020304" pitchFamily="18" charset="0"/>
              </a:rPr>
              <a:t> Вариативность содержания образовательных программ.</a:t>
            </a:r>
          </a:p>
          <a:p>
            <a:r>
              <a:rPr lang="ru-RU" sz="2400" dirty="0">
                <a:latin typeface="Times New Roman" panose="02020603050405020304" pitchFamily="18" charset="0"/>
                <a:cs typeface="Times New Roman" panose="02020603050405020304" pitchFamily="18" charset="0"/>
              </a:rPr>
              <a:t> Применение методик обучения, направленных на формирование гармоничного физического и психического развития, а также на сохранение и укрепление здоровья.</a:t>
            </a:r>
          </a:p>
          <a:p>
            <a:r>
              <a:rPr lang="ru-RU" sz="2400" dirty="0">
                <a:latin typeface="Times New Roman" panose="02020603050405020304" pitchFamily="18" charset="0"/>
                <a:cs typeface="Times New Roman" panose="02020603050405020304" pitchFamily="18" charset="0"/>
              </a:rPr>
              <a:t> Развитие личностных качеств, необходимых для решения повседневных и нетиповых задач для адекватной ориентации в окружающем мире.</a:t>
            </a:r>
          </a:p>
          <a:p>
            <a:r>
              <a:rPr lang="ru-RU" sz="2400" dirty="0">
                <a:latin typeface="Times New Roman" panose="02020603050405020304" pitchFamily="18" charset="0"/>
                <a:cs typeface="Times New Roman" panose="02020603050405020304" pitchFamily="18" charset="0"/>
              </a:rPr>
              <a:t> Благоприятные условия воспитания и обучения.</a:t>
            </a:r>
          </a:p>
          <a:p>
            <a:r>
              <a:rPr lang="ru-RU" sz="2400" dirty="0">
                <a:latin typeface="Times New Roman" panose="02020603050405020304" pitchFamily="18" charset="0"/>
                <a:cs typeface="Times New Roman" panose="02020603050405020304" pitchFamily="18" charset="0"/>
              </a:rPr>
              <a:t> Единство учебной и воспитательной деятельности.</a:t>
            </a:r>
          </a:p>
          <a:p>
            <a:r>
              <a:rPr lang="ru-RU" sz="2400" dirty="0">
                <a:latin typeface="Times New Roman" panose="02020603050405020304" pitchFamily="18" charset="0"/>
                <a:cs typeface="Times New Roman" panose="02020603050405020304" pitchFamily="18" charset="0"/>
              </a:rPr>
              <a:t> Формирование культуры непрерывного образования и саморазвития на протяжении всей жизни.</a:t>
            </a:r>
          </a:p>
          <a:p>
            <a:r>
              <a:rPr lang="ru-RU" sz="2400" dirty="0">
                <a:latin typeface="Times New Roman" panose="02020603050405020304" pitchFamily="18" charset="0"/>
                <a:cs typeface="Times New Roman" panose="02020603050405020304" pitchFamily="18" charset="0"/>
              </a:rPr>
              <a:t> Разумное и безопасное использование цифровых технологий.</a:t>
            </a:r>
          </a:p>
          <a:p>
            <a:endParaRPr lang="ru-RU" sz="1400" dirty="0"/>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257363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t>  </a:t>
            </a:r>
            <a:r>
              <a:rPr lang="ru-RU" b="1" dirty="0">
                <a:solidFill>
                  <a:srgbClr val="002060"/>
                </a:solidFill>
                <a:latin typeface="Times New Roman" panose="02020603050405020304" pitchFamily="18" charset="0"/>
                <a:cs typeface="Times New Roman" panose="02020603050405020304" pitchFamily="18" charset="0"/>
              </a:rPr>
              <a:t>Основные задачи ФГОС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нового поколения</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dirty="0">
                <a:latin typeface="Times New Roman" panose="02020603050405020304" pitchFamily="18" charset="0"/>
                <a:cs typeface="Times New Roman" panose="02020603050405020304" pitchFamily="18" charset="0"/>
              </a:rPr>
              <a:t> Формирование российской гражданской идентичности.</a:t>
            </a:r>
          </a:p>
          <a:p>
            <a:r>
              <a:rPr lang="ru-RU" sz="2400" dirty="0">
                <a:latin typeface="Times New Roman" panose="02020603050405020304" pitchFamily="18" charset="0"/>
                <a:cs typeface="Times New Roman" panose="02020603050405020304" pitchFamily="18" charset="0"/>
              </a:rPr>
              <a:t> Личностное развитие обучающихся, в том числе гражданское, патриотическое, духовно-нравственное, эстетическое, физическое, трудовое, экологическое воспитание.</a:t>
            </a:r>
          </a:p>
          <a:p>
            <a:r>
              <a:rPr lang="ru-RU" sz="2400" dirty="0">
                <a:latin typeface="Times New Roman" panose="02020603050405020304" pitchFamily="18" charset="0"/>
                <a:cs typeface="Times New Roman" panose="02020603050405020304" pitchFamily="18" charset="0"/>
              </a:rPr>
              <a:t> Формирование у школьников системных знаний о месте РФ в мире, а также о её исторической роли, территориальной целостности, культурном и технологическом развитии, вкладе в мировое научное наследие и формирование представлений о современной России.</a:t>
            </a:r>
          </a:p>
          <a:p>
            <a:r>
              <a:rPr lang="ru-RU" sz="2400" dirty="0">
                <a:latin typeface="Times New Roman" panose="02020603050405020304" pitchFamily="18" charset="0"/>
                <a:cs typeface="Times New Roman" panose="02020603050405020304" pitchFamily="18" charset="0"/>
              </a:rPr>
              <a:t>Одно из основных нововведений в учебном плане обновлённого ФГОС ООО касается </a:t>
            </a:r>
            <a:r>
              <a:rPr lang="ru-RU" sz="2400" b="1" dirty="0">
                <a:latin typeface="Times New Roman" panose="02020603050405020304" pitchFamily="18" charset="0"/>
                <a:cs typeface="Times New Roman" panose="02020603050405020304" pitchFamily="18" charset="0"/>
              </a:rPr>
              <a:t>второго иностранного языка</a:t>
            </a:r>
            <a:r>
              <a:rPr lang="ru-RU" sz="2400" dirty="0">
                <a:latin typeface="Times New Roman" panose="02020603050405020304" pitchFamily="18" charset="0"/>
                <a:cs typeface="Times New Roman" panose="02020603050405020304" pitchFamily="18" charset="0"/>
              </a:rPr>
              <a:t>. Он </a:t>
            </a:r>
            <a:r>
              <a:rPr lang="ru-RU" sz="2400" b="1" dirty="0">
                <a:latin typeface="Times New Roman" panose="02020603050405020304" pitchFamily="18" charset="0"/>
                <a:cs typeface="Times New Roman" panose="02020603050405020304" pitchFamily="18" charset="0"/>
              </a:rPr>
              <a:t>перестанет быть обязательным предметом</a:t>
            </a:r>
            <a:r>
              <a:rPr lang="ru-RU" sz="2400" dirty="0">
                <a:latin typeface="Times New Roman" panose="02020603050405020304" pitchFamily="18" charset="0"/>
                <a:cs typeface="Times New Roman" panose="02020603050405020304" pitchFamily="18" charset="0"/>
              </a:rPr>
              <a:t>.</a:t>
            </a:r>
          </a:p>
          <a:p>
            <a:r>
              <a:rPr lang="ru-RU" sz="2400" dirty="0">
                <a:latin typeface="Times New Roman" panose="02020603050405020304" pitchFamily="18" charset="0"/>
                <a:cs typeface="Times New Roman" panose="02020603050405020304" pitchFamily="18" charset="0"/>
              </a:rPr>
              <a:t>В новой редакции стандартов указано, что обучать второму иностранному языку станут по заявлению учащихся или родителей и только при наличии в школе необходимых для этого условий.</a:t>
            </a:r>
          </a:p>
          <a:p>
            <a:pPr marL="0" indent="0">
              <a:buNone/>
            </a:pPr>
            <a:endParaRPr lang="ru-RU" sz="1400" dirty="0"/>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3850009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126835"/>
          </a:xfrm>
          <a:solidFill>
            <a:srgbClr val="CCFFCC"/>
          </a:solidFill>
        </p:spPr>
        <p:txBody>
          <a:bodyPr>
            <a:normAutofit fontScale="90000"/>
          </a:bodyPr>
          <a:lstStyle/>
          <a:p>
            <a:pPr algn="ctr"/>
            <a:r>
              <a:rPr lang="ru-RU" sz="900" dirty="0"/>
              <a:t/>
            </a:r>
            <a:br>
              <a:rPr lang="ru-RU" sz="900" dirty="0"/>
            </a:br>
            <a:r>
              <a:rPr lang="ru-RU" dirty="0">
                <a:solidFill>
                  <a:srgbClr val="002060"/>
                </a:solidFill>
              </a:rPr>
              <a:t> </a:t>
            </a:r>
            <a:r>
              <a:rPr lang="ru-RU" sz="3600" b="1" dirty="0">
                <a:solidFill>
                  <a:srgbClr val="002060"/>
                </a:solidFill>
                <a:latin typeface="Times New Roman" panose="02020603050405020304" pitchFamily="18" charset="0"/>
                <a:cs typeface="Times New Roman" panose="02020603050405020304" pitchFamily="18" charset="0"/>
              </a:rPr>
              <a:t>Изменения во ФГОС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основного общего образования. </a:t>
            </a:r>
          </a:p>
        </p:txBody>
      </p:sp>
      <p:sp>
        <p:nvSpPr>
          <p:cNvPr id="5" name="Объект 4"/>
          <p:cNvSpPr>
            <a:spLocks noGrp="1"/>
          </p:cNvSpPr>
          <p:nvPr>
            <p:ph idx="1"/>
          </p:nvPr>
        </p:nvSpPr>
        <p:spPr>
          <a:xfrm>
            <a:off x="0" y="1126836"/>
            <a:ext cx="12192000" cy="5731164"/>
          </a:xfrm>
          <a:solidFill>
            <a:schemeClr val="accent1">
              <a:lumMod val="40000"/>
              <a:lumOff val="60000"/>
            </a:schemeClr>
          </a:solidFill>
        </p:spPr>
        <p:txBody>
          <a:bodyPr>
            <a:noAutofit/>
          </a:bodyPr>
          <a:lstStyle/>
          <a:p>
            <a:pPr marL="0" indent="0">
              <a:buNone/>
            </a:pPr>
            <a:r>
              <a:rPr lang="ru-RU" sz="2600" dirty="0">
                <a:latin typeface="Times New Roman" panose="02020603050405020304" pitchFamily="18" charset="0"/>
                <a:cs typeface="Times New Roman" panose="02020603050405020304" pitchFamily="18" charset="0"/>
              </a:rPr>
              <a:t>1. По-новому сформулировали предметные результаты </a:t>
            </a:r>
          </a:p>
          <a:p>
            <a:pPr marL="0" indent="0">
              <a:buNone/>
            </a:pPr>
            <a:r>
              <a:rPr lang="ru-RU" sz="2600" dirty="0">
                <a:latin typeface="Times New Roman" panose="02020603050405020304" pitchFamily="18" charset="0"/>
                <a:cs typeface="Times New Roman" panose="02020603050405020304" pitchFamily="18" charset="0"/>
              </a:rPr>
              <a:t>2. Изменили требования к образовательным результатам разбили по годам обучения </a:t>
            </a:r>
          </a:p>
          <a:p>
            <a:pPr marL="0" indent="0">
              <a:buNone/>
            </a:pPr>
            <a:r>
              <a:rPr lang="ru-RU" sz="2600" b="1" dirty="0">
                <a:latin typeface="Times New Roman" panose="02020603050405020304" pitchFamily="18" charset="0"/>
                <a:cs typeface="Times New Roman" panose="02020603050405020304" pitchFamily="18" charset="0"/>
              </a:rPr>
              <a:t>(</a:t>
            </a:r>
            <a:r>
              <a:rPr lang="ru-RU" sz="2600" dirty="0">
                <a:latin typeface="Times New Roman" panose="02020603050405020304" pitchFamily="18" charset="0"/>
                <a:cs typeface="Times New Roman" panose="02020603050405020304" pitchFamily="18" charset="0"/>
              </a:rPr>
              <a:t>Раньше педагоги распределяли предметные образовательные результаты по годам обучения самостоятельно, теперь на промежуточной аттестации школа должна проверять те результаты и в таком порядке, который прописан во ФГОС основного общего образования)</a:t>
            </a:r>
          </a:p>
          <a:p>
            <a:pPr marL="0" indent="0">
              <a:buNone/>
            </a:pPr>
            <a:r>
              <a:rPr lang="ru-RU" sz="2600" dirty="0">
                <a:latin typeface="Times New Roman" panose="02020603050405020304" pitchFamily="18" charset="0"/>
                <a:cs typeface="Times New Roman" panose="02020603050405020304" pitchFamily="18" charset="0"/>
              </a:rPr>
              <a:t>3. Расширили содержание воспитательной деятельности </a:t>
            </a:r>
          </a:p>
          <a:p>
            <a:pPr marL="0" indent="0">
              <a:buNone/>
            </a:pPr>
            <a:r>
              <a:rPr lang="ru-RU" sz="2600" dirty="0">
                <a:latin typeface="Times New Roman" panose="02020603050405020304" pitchFamily="18" charset="0"/>
                <a:cs typeface="Times New Roman" panose="02020603050405020304" pitchFamily="18" charset="0"/>
              </a:rPr>
              <a:t>4.</a:t>
            </a:r>
            <a:r>
              <a:rPr lang="ru-RU" sz="2600" dirty="0"/>
              <a:t> </a:t>
            </a:r>
            <a:r>
              <a:rPr lang="ru-RU" sz="2600" dirty="0">
                <a:latin typeface="Times New Roman" panose="02020603050405020304" pitchFamily="18" charset="0"/>
                <a:cs typeface="Times New Roman" panose="02020603050405020304" pitchFamily="18" charset="0"/>
              </a:rPr>
              <a:t>Ввели понятие «функциональная грамотность» Новый проект ФГОС ООО заявляет функциональную грамотность в составе государственных гарантий качества основного общего образования (п. 3 проекта). Школа должна обеспечить при реализации ООП формирование функциональной грамотности, в том числе школьники должны овладеть компетенциями, которые помогут им в дальнейшем получить образование и ориентироваться в мире профессий </a:t>
            </a:r>
          </a:p>
          <a:p>
            <a:pPr marL="0" indent="0">
              <a:buNone/>
            </a:pPr>
            <a:r>
              <a:rPr lang="ru-RU" dirty="0">
                <a:latin typeface="Times New Roman" panose="02020603050405020304" pitchFamily="18" charset="0"/>
                <a:cs typeface="Times New Roman" panose="02020603050405020304" pitchFamily="18" charset="0"/>
              </a:rPr>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895902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Как применяются ФГОС на практике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buNone/>
            </a:pPr>
            <a:r>
              <a:rPr lang="ru-RU" dirty="0">
                <a:latin typeface="Times New Roman" panose="02020603050405020304" pitchFamily="18" charset="0"/>
                <a:cs typeface="Times New Roman" panose="02020603050405020304" pitchFamily="18" charset="0"/>
              </a:rPr>
              <a:t>Все ФГОС опубликованы и состоят из четырех разделов:</a:t>
            </a:r>
          </a:p>
          <a:p>
            <a:pPr lvl="0"/>
            <a:r>
              <a:rPr lang="ru-RU" dirty="0">
                <a:latin typeface="Times New Roman" panose="02020603050405020304" pitchFamily="18" charset="0"/>
                <a:cs typeface="Times New Roman" panose="02020603050405020304" pitchFamily="18" charset="0"/>
              </a:rPr>
              <a:t>Общие положения — что включено, какова цель документа.</a:t>
            </a:r>
          </a:p>
          <a:p>
            <a:pPr lvl="0"/>
            <a:r>
              <a:rPr lang="ru-RU" dirty="0">
                <a:latin typeface="Times New Roman" panose="02020603050405020304" pitchFamily="18" charset="0"/>
                <a:cs typeface="Times New Roman" panose="02020603050405020304" pitchFamily="18" charset="0"/>
              </a:rPr>
              <a:t>Требования к результатам освоения основных образовательных программ — что после обучения должны знать и уметь учащиеся, есть ли у них собственная позиция по ключевым вопросам, умеют ли они общаться, чего достигли за время обучения.</a:t>
            </a:r>
          </a:p>
          <a:p>
            <a:pPr lvl="0"/>
            <a:r>
              <a:rPr lang="ru-RU" dirty="0">
                <a:latin typeface="Times New Roman" panose="02020603050405020304" pitchFamily="18" charset="0"/>
                <a:cs typeface="Times New Roman" panose="02020603050405020304" pitchFamily="18" charset="0"/>
              </a:rPr>
              <a:t>Требования к структуре этих программ — как составить учебный план, что в него включить, как помочь детям учиться.</a:t>
            </a:r>
          </a:p>
          <a:p>
            <a:pPr lvl="0"/>
            <a:r>
              <a:rPr lang="ru-RU" dirty="0">
                <a:latin typeface="Times New Roman" panose="02020603050405020304" pitchFamily="18" charset="0"/>
                <a:cs typeface="Times New Roman" panose="02020603050405020304" pitchFamily="18" charset="0"/>
              </a:rPr>
              <a:t>Требования к условиям реализации программ — какое количество пособий и книг понадобится в школе, количество учителей, хватит ли места всем ученикам в учреждении, какое оборудование необходимо.</a:t>
            </a:r>
          </a:p>
          <a:p>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9862548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sz="3600" b="1" dirty="0">
                <a:solidFill>
                  <a:srgbClr val="002060"/>
                </a:solidFill>
                <a:latin typeface="Times New Roman" panose="02020603050405020304" pitchFamily="18" charset="0"/>
                <a:cs typeface="Times New Roman" panose="02020603050405020304" pitchFamily="18" charset="0"/>
              </a:rPr>
              <a:t>Как применяются ФГОС на практике</a:t>
            </a:r>
            <a:endParaRPr lang="ru-RU" sz="3600"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endParaRPr lang="ru-RU" dirty="0"/>
          </a:p>
          <a:p>
            <a:r>
              <a:rPr lang="ru-RU" sz="3200" dirty="0">
                <a:latin typeface="Times New Roman" panose="02020603050405020304" pitchFamily="18" charset="0"/>
                <a:cs typeface="Times New Roman" panose="02020603050405020304" pitchFamily="18" charset="0"/>
              </a:rPr>
              <a:t>Чтобы соблюсти необходимые требования, школе нужно разработать основную образовательную программу (ООП) с учебным планом, программами учебных предметов, курсов, дисциплин, а также оценочные и методические материалы по ним.</a:t>
            </a:r>
          </a:p>
          <a:p>
            <a:pPr marL="0" indent="0">
              <a:buNone/>
            </a:pPr>
            <a:r>
              <a:rPr lang="ru-RU" sz="3200" dirty="0">
                <a:latin typeface="Times New Roman" panose="02020603050405020304" pitchFamily="18" charset="0"/>
                <a:cs typeface="Times New Roman" panose="02020603050405020304" pitchFamily="18" charset="0"/>
              </a:rPr>
              <a:t> </a:t>
            </a:r>
          </a:p>
          <a:p>
            <a:r>
              <a:rPr lang="ru-RU" sz="3200" dirty="0">
                <a:latin typeface="Times New Roman" panose="02020603050405020304" pitchFamily="18" charset="0"/>
                <a:cs typeface="Times New Roman" panose="02020603050405020304" pitchFamily="18" charset="0"/>
              </a:rPr>
              <a:t>Учитель должен составлять рабочую программу и проводить уроки в соответствии с требованиями ФГОС.</a:t>
            </a:r>
          </a:p>
          <a:p>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39904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12683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Вариативность</a:t>
            </a:r>
          </a:p>
        </p:txBody>
      </p:sp>
      <p:sp>
        <p:nvSpPr>
          <p:cNvPr id="5" name="Объект 4"/>
          <p:cNvSpPr>
            <a:spLocks noGrp="1"/>
          </p:cNvSpPr>
          <p:nvPr>
            <p:ph idx="1"/>
          </p:nvPr>
        </p:nvSpPr>
        <p:spPr>
          <a:xfrm>
            <a:off x="0" y="1126836"/>
            <a:ext cx="12192000" cy="5731164"/>
          </a:xfrm>
          <a:solidFill>
            <a:schemeClr val="accent1">
              <a:lumMod val="40000"/>
              <a:lumOff val="60000"/>
            </a:schemeClr>
          </a:solidFill>
        </p:spPr>
        <p:txBody>
          <a:bodyPr>
            <a:noAutofit/>
          </a:bodyPr>
          <a:lstStyle/>
          <a:p>
            <a:pPr marL="0" indent="0" algn="just">
              <a:buNone/>
            </a:pPr>
            <a:r>
              <a:rPr lang="ru-RU" sz="2400" dirty="0"/>
              <a:t>    </a:t>
            </a:r>
            <a:r>
              <a:rPr lang="ru-RU" sz="3200" dirty="0">
                <a:latin typeface="Times New Roman" panose="02020603050405020304" pitchFamily="18" charset="0"/>
                <a:cs typeface="Times New Roman" panose="02020603050405020304" pitchFamily="18" charset="0"/>
              </a:rPr>
              <a:t>Новые стандарты НОО и ООО требуют, чтобы содержание ООП НОО и ООО было вариативным. Это значит, что школы все больше должны ориентироваться на потребности учеников и предлагать им различные варианты программ в рамках одного уровня образования.  </a:t>
            </a:r>
          </a:p>
          <a:p>
            <a:pPr marL="0" indent="0" algn="just">
              <a:buNone/>
            </a:pPr>
            <a:r>
              <a:rPr lang="ru-RU" sz="3200" dirty="0">
                <a:latin typeface="Times New Roman" panose="02020603050405020304" pitchFamily="18" charset="0"/>
                <a:cs typeface="Times New Roman" panose="02020603050405020304" pitchFamily="18" charset="0"/>
              </a:rPr>
              <a:t>Школа может обеспечить вариативность ООП тремя способами.</a:t>
            </a:r>
          </a:p>
          <a:p>
            <a:pPr marL="0" indent="0" algn="just">
              <a:buNone/>
            </a:pPr>
            <a:r>
              <a:rPr lang="ru-RU" sz="3200" dirty="0">
                <a:latin typeface="Times New Roman" panose="02020603050405020304" pitchFamily="18" charset="0"/>
                <a:cs typeface="Times New Roman" panose="02020603050405020304" pitchFamily="18" charset="0"/>
              </a:rPr>
              <a:t> Первый – в структуре программ НОО и ООО школа может предусмотреть учебные предметы, учебные курсы и учебные модули. </a:t>
            </a:r>
          </a:p>
          <a:p>
            <a:pPr marL="0" indent="0" algn="just">
              <a:buNone/>
            </a:pPr>
            <a:r>
              <a:rPr lang="ru-RU" sz="3200" dirty="0">
                <a:latin typeface="Times New Roman" panose="02020603050405020304" pitchFamily="18" charset="0"/>
                <a:cs typeface="Times New Roman" panose="02020603050405020304" pitchFamily="18" charset="0"/>
              </a:rPr>
              <a:t>Второй – школа может разрабатывать и реализовывать программы углубленного изучения отдельных предметов. Для этого на уровне ООО добавили предметные результаты на углубленном уровне для математики, информатики, физики, химии и биологии. </a:t>
            </a:r>
          </a:p>
        </p:txBody>
      </p:sp>
    </p:spTree>
    <p:extLst>
      <p:ext uri="{BB962C8B-B14F-4D97-AF65-F5344CB8AC3E}">
        <p14:creationId xmlns:p14="http://schemas.microsoft.com/office/powerpoint/2010/main" val="12254460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Вариативность</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Третий способ – школа может разрабатывать и реализовывать индивидуальные учебные планы в соответствии с образовательными потребностями и интересами учеников. </a:t>
            </a:r>
          </a:p>
          <a:p>
            <a:pPr marL="0" indent="0" algn="just">
              <a:buNone/>
            </a:pPr>
            <a:r>
              <a:rPr lang="ru-RU" sz="3200" dirty="0">
                <a:latin typeface="Times New Roman" panose="02020603050405020304" pitchFamily="18" charset="0"/>
                <a:cs typeface="Times New Roman" panose="02020603050405020304" pitchFamily="18" charset="0"/>
              </a:rPr>
              <a:t>Вариативность дает школе возможность выбирать, как именно формировать программы. Учителя смогут обучать учеников в соответствии с их способностями и запросами и так, как считают нужным. При этом, однако, нужно учитывать и требования к предметным результатам.</a:t>
            </a:r>
          </a:p>
          <a:p>
            <a:pPr marL="0" indent="0" algn="just">
              <a:buNone/>
            </a:pPr>
            <a:r>
              <a:rPr lang="ru-RU" sz="3200" dirty="0">
                <a:latin typeface="Times New Roman" panose="02020603050405020304" pitchFamily="18" charset="0"/>
                <a:cs typeface="Times New Roman" panose="02020603050405020304" pitchFamily="18" charset="0"/>
              </a:rPr>
              <a:t>Планируемые результаты В новых ФГОС подробнее описывают результаты освоения ООП НОО и ООО –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предметные.</a:t>
            </a:r>
          </a:p>
          <a:p>
            <a:pPr marL="0" indent="0" algn="just">
              <a:buNone/>
            </a:pPr>
            <a:endParaRPr lang="ru-RU" sz="3200" dirty="0">
              <a:latin typeface="Times New Roman" panose="02020603050405020304" pitchFamily="18" charset="0"/>
              <a:cs typeface="Times New Roman" panose="02020603050405020304" pitchFamily="18" charset="0"/>
            </a:endParaRPr>
          </a:p>
          <a:p>
            <a:pPr marL="0" indent="0" algn="just">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7490939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Что такое ФГОС?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b="1" dirty="0">
                <a:latin typeface="Times New Roman" panose="02020603050405020304" pitchFamily="18" charset="0"/>
                <a:cs typeface="Times New Roman" panose="02020603050405020304" pitchFamily="18" charset="0"/>
              </a:rPr>
              <a:t>ФГОС </a:t>
            </a:r>
            <a:r>
              <a:rPr lang="ru-RU" dirty="0">
                <a:latin typeface="Times New Roman" panose="02020603050405020304" pitchFamily="18" charset="0"/>
                <a:cs typeface="Times New Roman" panose="02020603050405020304" pitchFamily="18" charset="0"/>
              </a:rPr>
              <a:t>— это федеральные государственные образовательные стандарты, представляющие собой совокупность требований к программам образования.</a:t>
            </a:r>
          </a:p>
          <a:p>
            <a:pPr marL="0" indent="0" algn="just">
              <a:buNone/>
            </a:pPr>
            <a:r>
              <a:rPr lang="ru-RU" dirty="0">
                <a:latin typeface="Times New Roman" panose="02020603050405020304" pitchFamily="18" charset="0"/>
                <a:cs typeface="Times New Roman" panose="02020603050405020304" pitchFamily="18" charset="0"/>
              </a:rPr>
              <a:t>Они разработаны, чтобы жители и крупных городов, и небольших населенных пунктов учились по одной программе и получали равноценные знания. Объясняем, как работает система, что нового в ней и как это применять на практике.</a:t>
            </a:r>
          </a:p>
          <a:p>
            <a:pPr marL="0" indent="0" algn="just">
              <a:buNone/>
            </a:pPr>
            <a:r>
              <a:rPr lang="ru-RU" dirty="0">
                <a:latin typeface="Times New Roman" panose="02020603050405020304" pitchFamily="18" charset="0"/>
                <a:cs typeface="Times New Roman" panose="02020603050405020304" pitchFamily="18" charset="0"/>
              </a:rPr>
              <a:t>Образовательные учреждения России — даже частные — должны при составлении своей программы руководствоваться требованиями ФГОС. Они касаются детских садов, школ, </a:t>
            </a:r>
            <a:r>
              <a:rPr lang="ru-RU" dirty="0" err="1">
                <a:latin typeface="Times New Roman" panose="02020603050405020304" pitchFamily="18" charset="0"/>
                <a:cs typeface="Times New Roman" panose="02020603050405020304" pitchFamily="18" charset="0"/>
              </a:rPr>
              <a:t>ссузов</a:t>
            </a:r>
            <a:r>
              <a:rPr lang="ru-RU" dirty="0">
                <a:latin typeface="Times New Roman" panose="02020603050405020304" pitchFamily="18" charset="0"/>
                <a:cs typeface="Times New Roman" panose="02020603050405020304" pitchFamily="18" charset="0"/>
              </a:rPr>
              <a:t>, вузов, курсов — всех, кто руководствуется в работе законом «Об образовании» и имеет соответствующую аккредитацию. Все нюансы перечислены в статье 11 Федерального закона от 29.12.2012 N 273-ФЗ (ред. от 20.04.2021) «Об образовании в Российской Федерации».</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p>
          <a:p>
            <a:pPr marL="0" indent="0" algn="just">
              <a:buNone/>
            </a:pPr>
            <a:r>
              <a:rPr lang="ru-RU" u="sng" dirty="0"/>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70791665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Предметные результаты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Новые ФГОС 2021 года определяют четкие требования к предметным результатам по каждой учебной дисциплине. </a:t>
            </a:r>
          </a:p>
          <a:p>
            <a:pPr marL="0" indent="0" algn="just">
              <a:buNone/>
            </a:pPr>
            <a:r>
              <a:rPr lang="ru-RU" dirty="0">
                <a:latin typeface="Times New Roman" panose="02020603050405020304" pitchFamily="18" charset="0"/>
                <a:cs typeface="Times New Roman" panose="02020603050405020304" pitchFamily="18" charset="0"/>
              </a:rPr>
              <a:t>Появилось конкретное содержание по каждой предметной области. </a:t>
            </a:r>
          </a:p>
          <a:p>
            <a:pPr marL="0" indent="0" algn="just">
              <a:buNone/>
            </a:pPr>
            <a:r>
              <a:rPr lang="ru-RU" dirty="0">
                <a:latin typeface="Times New Roman" panose="02020603050405020304" pitchFamily="18" charset="0"/>
                <a:cs typeface="Times New Roman" panose="02020603050405020304" pitchFamily="18" charset="0"/>
              </a:rPr>
              <a:t>Например, во ФГОС НОО конкретизировали предметные результаты по каждому модулю ОРКСЭ – «Основы православной культуры», «Основы иудейской культуры», «Основы буддийской культуры», «Основы исламской культуры», «Основы религиозных культур народов России», «Основы светской этики». </a:t>
            </a:r>
          </a:p>
          <a:p>
            <a:pPr marL="0" indent="0" algn="just">
              <a:buNone/>
            </a:pPr>
            <a:r>
              <a:rPr lang="ru-RU" dirty="0">
                <a:latin typeface="Times New Roman" panose="02020603050405020304" pitchFamily="18" charset="0"/>
                <a:cs typeface="Times New Roman" panose="02020603050405020304" pitchFamily="18" charset="0"/>
              </a:rPr>
              <a:t>Во ФГОС ООО отдельно описали предметные результаты для учебного предмета «История» и учебных курсов «История России» и «Всеобщая история»</a:t>
            </a:r>
          </a:p>
        </p:txBody>
      </p:sp>
    </p:spTree>
    <p:extLst>
      <p:ext uri="{BB962C8B-B14F-4D97-AF65-F5344CB8AC3E}">
        <p14:creationId xmlns:p14="http://schemas.microsoft.com/office/powerpoint/2010/main" val="152131066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366981"/>
          </a:xfrm>
          <a:solidFill>
            <a:srgbClr val="CCFFCC"/>
          </a:solidFill>
        </p:spPr>
        <p:txBody>
          <a:bodyPr/>
          <a:lstStyle/>
          <a:p>
            <a:pPr algn="ctr"/>
            <a:r>
              <a:rPr lang="ru-RU" b="1" dirty="0" err="1">
                <a:solidFill>
                  <a:srgbClr val="002060"/>
                </a:solidFill>
                <a:latin typeface="Times New Roman" panose="02020603050405020304" pitchFamily="18" charset="0"/>
                <a:cs typeface="Times New Roman" panose="02020603050405020304" pitchFamily="18" charset="0"/>
              </a:rPr>
              <a:t>Метапредметные</a:t>
            </a:r>
            <a:r>
              <a:rPr lang="ru-RU" b="1" dirty="0">
                <a:solidFill>
                  <a:srgbClr val="002060"/>
                </a:solidFill>
                <a:latin typeface="Times New Roman" panose="02020603050405020304" pitchFamily="18" charset="0"/>
                <a:cs typeface="Times New Roman" panose="02020603050405020304" pitchFamily="18" charset="0"/>
              </a:rPr>
              <a:t> и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личностные результаты</a:t>
            </a:r>
          </a:p>
        </p:txBody>
      </p:sp>
      <p:sp>
        <p:nvSpPr>
          <p:cNvPr id="5" name="Объект 4"/>
          <p:cNvSpPr>
            <a:spLocks noGrp="1"/>
          </p:cNvSpPr>
          <p:nvPr>
            <p:ph idx="1"/>
          </p:nvPr>
        </p:nvSpPr>
        <p:spPr>
          <a:xfrm>
            <a:off x="0" y="1358137"/>
            <a:ext cx="12192000" cy="5499863"/>
          </a:xfrm>
          <a:solidFill>
            <a:schemeClr val="accent1">
              <a:lumMod val="40000"/>
              <a:lumOff val="60000"/>
            </a:schemeClr>
          </a:solidFill>
        </p:spPr>
        <p:txBody>
          <a:bodyPr>
            <a:noAutofit/>
          </a:bodyPr>
          <a:lstStyle/>
          <a:p>
            <a:pPr marL="0" indent="0" algn="just">
              <a:buNone/>
            </a:pPr>
            <a:r>
              <a:rPr lang="ru-RU" sz="2400" dirty="0">
                <a:latin typeface="Times New Roman" panose="02020603050405020304" pitchFamily="18" charset="0"/>
                <a:cs typeface="Times New Roman" panose="02020603050405020304" pitchFamily="18" charset="0"/>
              </a:rPr>
              <a:t>Новые ФГОС, как и прежде, требуют системно-</a:t>
            </a:r>
            <a:r>
              <a:rPr lang="ru-RU" sz="2400" dirty="0" err="1">
                <a:latin typeface="Times New Roman" panose="02020603050405020304" pitchFamily="18" charset="0"/>
                <a:cs typeface="Times New Roman" panose="02020603050405020304" pitchFamily="18" charset="0"/>
              </a:rPr>
              <a:t>деятельностного</a:t>
            </a:r>
            <a:r>
              <a:rPr lang="ru-RU" sz="2400" dirty="0">
                <a:latin typeface="Times New Roman" panose="02020603050405020304" pitchFamily="18" charset="0"/>
                <a:cs typeface="Times New Roman" panose="02020603050405020304" pitchFamily="18" charset="0"/>
              </a:rPr>
              <a:t> подхода. Они конкретно определяют требования к личностным и </a:t>
            </a:r>
            <a:r>
              <a:rPr lang="ru-RU" sz="2400" dirty="0" err="1">
                <a:latin typeface="Times New Roman" panose="02020603050405020304" pitchFamily="18" charset="0"/>
                <a:cs typeface="Times New Roman" panose="02020603050405020304" pitchFamily="18" charset="0"/>
              </a:rPr>
              <a:t>метапредметным</a:t>
            </a:r>
            <a:r>
              <a:rPr lang="ru-RU" sz="2400" dirty="0">
                <a:latin typeface="Times New Roman" panose="02020603050405020304" pitchFamily="18" charset="0"/>
                <a:cs typeface="Times New Roman" panose="02020603050405020304" pitchFamily="18" charset="0"/>
              </a:rPr>
              <a:t> образовательным результатам.</a:t>
            </a:r>
          </a:p>
          <a:p>
            <a:pPr marL="0" indent="0" algn="just">
              <a:buNone/>
            </a:pPr>
            <a:r>
              <a:rPr lang="ru-RU" sz="2400" dirty="0">
                <a:latin typeface="Times New Roman" panose="02020603050405020304" pitchFamily="18" charset="0"/>
                <a:cs typeface="Times New Roman" panose="02020603050405020304" pitchFamily="18" charset="0"/>
              </a:rPr>
              <a:t> Если в старых стандартах эти результаты были просто перечислены, то в новых они описаны по группам. </a:t>
            </a:r>
          </a:p>
          <a:p>
            <a:pPr marL="0" indent="0" algn="just">
              <a:buNone/>
            </a:pPr>
            <a:r>
              <a:rPr lang="ru-RU" sz="2400" dirty="0">
                <a:latin typeface="Times New Roman" panose="02020603050405020304" pitchFamily="18" charset="0"/>
                <a:cs typeface="Times New Roman" panose="02020603050405020304" pitchFamily="18" charset="0"/>
              </a:rPr>
              <a:t>Личностные результаты группируются по направлениям воспитания: </a:t>
            </a:r>
          </a:p>
          <a:p>
            <a:pPr marL="0" indent="0" algn="just">
              <a:buNone/>
            </a:pPr>
            <a:r>
              <a:rPr lang="ru-RU" sz="2400" dirty="0">
                <a:latin typeface="Times New Roman" panose="02020603050405020304" pitchFamily="18" charset="0"/>
                <a:cs typeface="Times New Roman" panose="02020603050405020304" pitchFamily="18" charset="0"/>
              </a:rPr>
              <a:t>• гражданско-патриотическое; </a:t>
            </a:r>
          </a:p>
          <a:p>
            <a:pPr marL="0" indent="0" algn="just">
              <a:buNone/>
            </a:pPr>
            <a:r>
              <a:rPr lang="ru-RU" sz="2400" dirty="0">
                <a:latin typeface="Times New Roman" panose="02020603050405020304" pitchFamily="18" charset="0"/>
                <a:cs typeface="Times New Roman" panose="02020603050405020304" pitchFamily="18" charset="0"/>
              </a:rPr>
              <a:t>• духовно-нравственное; </a:t>
            </a:r>
          </a:p>
          <a:p>
            <a:pPr marL="0" indent="0" algn="just">
              <a:buNone/>
            </a:pPr>
            <a:r>
              <a:rPr lang="ru-RU" sz="2400" dirty="0">
                <a:latin typeface="Times New Roman" panose="02020603050405020304" pitchFamily="18" charset="0"/>
                <a:cs typeface="Times New Roman" panose="02020603050405020304" pitchFamily="18" charset="0"/>
              </a:rPr>
              <a:t>• эстетическое; </a:t>
            </a:r>
          </a:p>
          <a:p>
            <a:pPr marL="0" indent="0" algn="just">
              <a:buNone/>
            </a:pPr>
            <a:r>
              <a:rPr lang="ru-RU" sz="2400" dirty="0">
                <a:latin typeface="Times New Roman" panose="02020603050405020304" pitchFamily="18" charset="0"/>
                <a:cs typeface="Times New Roman" panose="02020603050405020304" pitchFamily="18" charset="0"/>
              </a:rPr>
              <a:t>• физическое воспитание, формирование культуры здоровья и эмоционального благополучия;</a:t>
            </a:r>
          </a:p>
          <a:p>
            <a:pPr marL="0" indent="0" algn="just">
              <a:buNone/>
            </a:pPr>
            <a:r>
              <a:rPr lang="ru-RU" sz="2400" dirty="0">
                <a:latin typeface="Times New Roman" panose="02020603050405020304" pitchFamily="18" charset="0"/>
                <a:cs typeface="Times New Roman" panose="02020603050405020304" pitchFamily="18" charset="0"/>
              </a:rPr>
              <a:t> • трудовое; </a:t>
            </a:r>
          </a:p>
          <a:p>
            <a:pPr marL="0" indent="0" algn="just">
              <a:buNone/>
            </a:pPr>
            <a:r>
              <a:rPr lang="ru-RU" sz="2400" dirty="0">
                <a:latin typeface="Times New Roman" panose="02020603050405020304" pitchFamily="18" charset="0"/>
                <a:cs typeface="Times New Roman" panose="02020603050405020304" pitchFamily="18" charset="0"/>
              </a:rPr>
              <a:t>• экологическое; </a:t>
            </a:r>
          </a:p>
          <a:p>
            <a:pPr marL="0" indent="0" algn="just">
              <a:buNone/>
            </a:pPr>
            <a:r>
              <a:rPr lang="ru-RU" sz="2400" dirty="0">
                <a:latin typeface="Times New Roman" panose="02020603050405020304" pitchFamily="18" charset="0"/>
                <a:cs typeface="Times New Roman" panose="02020603050405020304" pitchFamily="18" charset="0"/>
              </a:rPr>
              <a:t>• ценность научного познания. </a:t>
            </a:r>
          </a:p>
          <a:p>
            <a:pPr marL="0" indent="0" algn="just">
              <a:buNone/>
            </a:pPr>
            <a:endParaRPr lang="ru-RU" sz="1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248915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err="1">
                <a:solidFill>
                  <a:srgbClr val="002060"/>
                </a:solidFill>
                <a:latin typeface="Times New Roman" panose="02020603050405020304" pitchFamily="18" charset="0"/>
                <a:cs typeface="Times New Roman" panose="02020603050405020304" pitchFamily="18" charset="0"/>
              </a:rPr>
              <a:t>Метапредметные</a:t>
            </a:r>
            <a:r>
              <a:rPr lang="ru-RU" b="1" dirty="0">
                <a:solidFill>
                  <a:srgbClr val="002060"/>
                </a:solidFill>
                <a:latin typeface="Times New Roman" panose="02020603050405020304" pitchFamily="18" charset="0"/>
                <a:cs typeface="Times New Roman" panose="02020603050405020304" pitchFamily="18" charset="0"/>
              </a:rPr>
              <a:t> и </a:t>
            </a:r>
            <a:br>
              <a:rPr lang="ru-RU" b="1" dirty="0">
                <a:solidFill>
                  <a:srgbClr val="002060"/>
                </a:solidFill>
                <a:latin typeface="Times New Roman" panose="02020603050405020304" pitchFamily="18" charset="0"/>
                <a:cs typeface="Times New Roman" panose="02020603050405020304" pitchFamily="18" charset="0"/>
              </a:rPr>
            </a:br>
            <a:r>
              <a:rPr lang="ru-RU" b="1" dirty="0">
                <a:solidFill>
                  <a:srgbClr val="002060"/>
                </a:solidFill>
                <a:latin typeface="Times New Roman" panose="02020603050405020304" pitchFamily="18" charset="0"/>
                <a:cs typeface="Times New Roman" panose="02020603050405020304" pitchFamily="18" charset="0"/>
              </a:rPr>
              <a:t>личностные результаты</a:t>
            </a:r>
          </a:p>
        </p:txBody>
      </p:sp>
      <p:sp>
        <p:nvSpPr>
          <p:cNvPr id="5" name="Объект 4"/>
          <p:cNvSpPr>
            <a:spLocks noGrp="1"/>
          </p:cNvSpPr>
          <p:nvPr>
            <p:ph idx="1"/>
          </p:nvPr>
        </p:nvSpPr>
        <p:spPr>
          <a:xfrm>
            <a:off x="0" y="1317086"/>
            <a:ext cx="12192000" cy="5540914"/>
          </a:xfrm>
          <a:solidFill>
            <a:schemeClr val="accent1">
              <a:lumMod val="40000"/>
              <a:lumOff val="60000"/>
            </a:schemeClr>
          </a:solidFill>
        </p:spPr>
        <p:txBody>
          <a:bodyPr>
            <a:noAutofit/>
          </a:bodyPr>
          <a:lstStyle/>
          <a:p>
            <a:pPr marL="0" indent="0" algn="just">
              <a:buNone/>
            </a:pPr>
            <a:r>
              <a:rPr lang="ru-RU" sz="2400" dirty="0" err="1">
                <a:latin typeface="Times New Roman" panose="02020603050405020304" pitchFamily="18" charset="0"/>
                <a:cs typeface="Times New Roman" panose="02020603050405020304" pitchFamily="18" charset="0"/>
              </a:rPr>
              <a:t>Метапредметные</a:t>
            </a:r>
            <a:r>
              <a:rPr lang="ru-RU" sz="2400" dirty="0">
                <a:latin typeface="Times New Roman" panose="02020603050405020304" pitchFamily="18" charset="0"/>
                <a:cs typeface="Times New Roman" panose="02020603050405020304" pitchFamily="18" charset="0"/>
              </a:rPr>
              <a:t> результаты группируются по видам универсальных учебных действий: </a:t>
            </a:r>
          </a:p>
          <a:p>
            <a:pPr marL="0" indent="0" algn="just">
              <a:buNone/>
            </a:pPr>
            <a:r>
              <a:rPr lang="ru-RU" sz="2400" dirty="0">
                <a:latin typeface="Times New Roman" panose="02020603050405020304" pitchFamily="18" charset="0"/>
                <a:cs typeface="Times New Roman" panose="02020603050405020304" pitchFamily="18" charset="0"/>
              </a:rPr>
              <a:t>• овладение универсальными учебными познавательными действиями – базовые логические, базовые исследовательские, работа с информацией; </a:t>
            </a:r>
          </a:p>
          <a:p>
            <a:pPr marL="0" indent="0" algn="just">
              <a:buNone/>
            </a:pPr>
            <a:r>
              <a:rPr lang="ru-RU" sz="2400" dirty="0">
                <a:latin typeface="Times New Roman" panose="02020603050405020304" pitchFamily="18" charset="0"/>
                <a:cs typeface="Times New Roman" panose="02020603050405020304" pitchFamily="18" charset="0"/>
              </a:rPr>
              <a:t>• овладение универсальными учебными коммуникативными действиями – общение, совместная деятельность;</a:t>
            </a:r>
          </a:p>
          <a:p>
            <a:pPr marL="0" indent="0" algn="just">
              <a:buNone/>
            </a:pPr>
            <a:r>
              <a:rPr lang="ru-RU" sz="2400" dirty="0">
                <a:latin typeface="Times New Roman" panose="02020603050405020304" pitchFamily="18" charset="0"/>
                <a:cs typeface="Times New Roman" panose="02020603050405020304" pitchFamily="18" charset="0"/>
              </a:rPr>
              <a:t> • овладение универсальными учебными регулятивными действиями – самоорганизация, самоконтроль.</a:t>
            </a:r>
          </a:p>
          <a:p>
            <a:pPr marL="0" indent="0" algn="just">
              <a:buNone/>
            </a:pPr>
            <a:r>
              <a:rPr lang="ru-RU" sz="2400" dirty="0">
                <a:latin typeface="Times New Roman" panose="02020603050405020304" pitchFamily="18" charset="0"/>
                <a:cs typeface="Times New Roman" panose="02020603050405020304" pitchFamily="18" charset="0"/>
              </a:rPr>
              <a:t>В прежних ФГОС личностные и </a:t>
            </a:r>
            <a:r>
              <a:rPr lang="ru-RU" sz="2400" dirty="0" err="1">
                <a:latin typeface="Times New Roman" panose="02020603050405020304" pitchFamily="18" charset="0"/>
                <a:cs typeface="Times New Roman" panose="02020603050405020304" pitchFamily="18" charset="0"/>
              </a:rPr>
              <a:t>метапредметные</a:t>
            </a:r>
            <a:r>
              <a:rPr lang="ru-RU" sz="2400" dirty="0">
                <a:latin typeface="Times New Roman" panose="02020603050405020304" pitchFamily="18" charset="0"/>
                <a:cs typeface="Times New Roman" panose="02020603050405020304" pitchFamily="18" charset="0"/>
              </a:rPr>
              <a:t> результаты описывались обобщенно. А в новых – каждое из УУД содержит критерии их </a:t>
            </a:r>
            <a:r>
              <a:rPr lang="ru-RU" sz="2400" dirty="0" err="1">
                <a:latin typeface="Times New Roman" panose="02020603050405020304" pitchFamily="18" charset="0"/>
                <a:cs typeface="Times New Roman" panose="02020603050405020304" pitchFamily="18" charset="0"/>
              </a:rPr>
              <a:t>сформированности</a:t>
            </a:r>
            <a:r>
              <a:rPr lang="ru-RU" sz="2400" dirty="0">
                <a:latin typeface="Times New Roman" panose="02020603050405020304" pitchFamily="18" charset="0"/>
                <a:cs typeface="Times New Roman" panose="02020603050405020304" pitchFamily="18" charset="0"/>
              </a:rPr>
              <a:t>. </a:t>
            </a:r>
          </a:p>
          <a:p>
            <a:pPr marL="0" indent="0" algn="just">
              <a:buNone/>
            </a:pPr>
            <a:r>
              <a:rPr lang="ru-RU" sz="2400" dirty="0">
                <a:latin typeface="Times New Roman" panose="02020603050405020304" pitchFamily="18" charset="0"/>
                <a:cs typeface="Times New Roman" panose="02020603050405020304" pitchFamily="18" charset="0"/>
              </a:rPr>
              <a:t>Например, один из критериев, по которому нужно будет оценивать </a:t>
            </a:r>
            <a:r>
              <a:rPr lang="ru-RU" sz="2400" dirty="0" err="1">
                <a:latin typeface="Times New Roman" panose="02020603050405020304" pitchFamily="18" charset="0"/>
                <a:cs typeface="Times New Roman" panose="02020603050405020304" pitchFamily="18" charset="0"/>
              </a:rPr>
              <a:t>сформированность</a:t>
            </a:r>
            <a:r>
              <a:rPr lang="ru-RU" sz="2400" dirty="0">
                <a:latin typeface="Times New Roman" panose="02020603050405020304" pitchFamily="18" charset="0"/>
                <a:cs typeface="Times New Roman" panose="02020603050405020304" pitchFamily="18" charset="0"/>
              </a:rPr>
              <a:t> регулятивного УУД «Самоорганизация», – это умение ученика выявлять проблемы для решения в жизненных и учебных ситуациях. Теперь с таким подробным и конкретным описанием планируемых результатов педагогам будет проще организовывать на уроках систему формирующего оценивания. А заместителю директора – проконтролировать качество обучения.</a:t>
            </a:r>
          </a:p>
        </p:txBody>
      </p:sp>
    </p:spTree>
    <p:extLst>
      <p:ext uri="{BB962C8B-B14F-4D97-AF65-F5344CB8AC3E}">
        <p14:creationId xmlns:p14="http://schemas.microsoft.com/office/powerpoint/2010/main" val="243077610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068268875"/>
              </p:ext>
            </p:extLst>
          </p:nvPr>
        </p:nvGraphicFramePr>
        <p:xfrm>
          <a:off x="0" y="1480456"/>
          <a:ext cx="12192000" cy="5377543"/>
        </p:xfrm>
        <a:graphic>
          <a:graphicData uri="http://schemas.openxmlformats.org/drawingml/2006/table">
            <a:tbl>
              <a:tblPr firstRow="1" bandRow="1">
                <a:tableStyleId>{5C22544A-7EE6-4342-B048-85BDC9FD1C3A}</a:tableStyleId>
              </a:tblPr>
              <a:tblGrid>
                <a:gridCol w="5287241">
                  <a:extLst>
                    <a:ext uri="{9D8B030D-6E8A-4147-A177-3AD203B41FA5}">
                      <a16:colId xmlns:a16="http://schemas.microsoft.com/office/drawing/2014/main" xmlns="" val="3936983260"/>
                    </a:ext>
                  </a:extLst>
                </a:gridCol>
                <a:gridCol w="6904759">
                  <a:extLst>
                    <a:ext uri="{9D8B030D-6E8A-4147-A177-3AD203B41FA5}">
                      <a16:colId xmlns:a16="http://schemas.microsoft.com/office/drawing/2014/main" xmlns="" val="1907223910"/>
                    </a:ext>
                  </a:extLst>
                </a:gridCol>
              </a:tblGrid>
              <a:tr h="557546">
                <a:tc gridSpan="2">
                  <a:txBody>
                    <a:bodyPr/>
                    <a:lstStyle/>
                    <a:p>
                      <a:pPr algn="ctr"/>
                      <a:r>
                        <a:rPr lang="ru-RU" sz="2400" dirty="0">
                          <a:solidFill>
                            <a:schemeClr val="tx1"/>
                          </a:solidFill>
                          <a:latin typeface="Times New Roman" panose="02020603050405020304" pitchFamily="18" charset="0"/>
                          <a:cs typeface="Times New Roman" panose="02020603050405020304" pitchFamily="18" charset="0"/>
                        </a:rPr>
                        <a:t>Учебный план НОО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xmlns="" val="3768983641"/>
                  </a:ext>
                </a:extLst>
              </a:tr>
              <a:tr h="557546">
                <a:tc>
                  <a:txBody>
                    <a:bodyPr/>
                    <a:lstStyle/>
                    <a:p>
                      <a:r>
                        <a:rPr lang="ru-RU" sz="24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Учебные предметы (учебные модули)</a:t>
                      </a:r>
                    </a:p>
                  </a:txBody>
                  <a:tcPr>
                    <a:solidFill>
                      <a:schemeClr val="accent6">
                        <a:lumMod val="40000"/>
                        <a:lumOff val="60000"/>
                      </a:schemeClr>
                    </a:solidFill>
                  </a:tcPr>
                </a:tc>
                <a:extLst>
                  <a:ext uri="{0D108BD9-81ED-4DB2-BD59-A6C34878D82A}">
                    <a16:rowId xmlns:a16="http://schemas.microsoft.com/office/drawing/2014/main" xmlns="" val="93508198"/>
                  </a:ext>
                </a:extLst>
              </a:tr>
              <a:tr h="975706">
                <a:tc>
                  <a:txBody>
                    <a:bodyPr/>
                    <a:lstStyle/>
                    <a:p>
                      <a:r>
                        <a:rPr lang="ru-RU" sz="2400" dirty="0">
                          <a:latin typeface="Times New Roman" panose="02020603050405020304" pitchFamily="18" charset="0"/>
                          <a:cs typeface="Times New Roman" panose="02020603050405020304" pitchFamily="18" charset="0"/>
                        </a:rPr>
                        <a:t>Русский язык и литературное чтение </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Русский язык </a:t>
                      </a:r>
                    </a:p>
                    <a:p>
                      <a:r>
                        <a:rPr lang="ru-RU" sz="2400" dirty="0">
                          <a:latin typeface="Times New Roman" panose="02020603050405020304" pitchFamily="18" charset="0"/>
                          <a:cs typeface="Times New Roman" panose="02020603050405020304" pitchFamily="18" charset="0"/>
                        </a:rPr>
                        <a:t>Литературное чтение</a:t>
                      </a:r>
                    </a:p>
                  </a:txBody>
                  <a:tcPr>
                    <a:solidFill>
                      <a:schemeClr val="accent6">
                        <a:lumMod val="40000"/>
                        <a:lumOff val="60000"/>
                      </a:schemeClr>
                    </a:solidFill>
                  </a:tcPr>
                </a:tc>
                <a:extLst>
                  <a:ext uri="{0D108BD9-81ED-4DB2-BD59-A6C34878D82A}">
                    <a16:rowId xmlns:a16="http://schemas.microsoft.com/office/drawing/2014/main" xmlns="" val="1350109318"/>
                  </a:ext>
                </a:extLst>
              </a:tr>
              <a:tr h="1195947">
                <a:tc>
                  <a:txBody>
                    <a:bodyPr/>
                    <a:lstStyle/>
                    <a:p>
                      <a:r>
                        <a:rPr lang="ru-RU" sz="2400" dirty="0">
                          <a:latin typeface="Times New Roman" panose="02020603050405020304" pitchFamily="18" charset="0"/>
                          <a:cs typeface="Times New Roman" panose="02020603050405020304" pitchFamily="18" charset="0"/>
                        </a:rPr>
                        <a:t>Родной язык и литературное чтение на родном языке</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Родной язык и (или) государственный язык республики Российской Федерации Литературное чтение на родном языке</a:t>
                      </a:r>
                    </a:p>
                  </a:txBody>
                  <a:tcPr>
                    <a:solidFill>
                      <a:schemeClr val="accent6">
                        <a:lumMod val="40000"/>
                        <a:lumOff val="60000"/>
                      </a:schemeClr>
                    </a:solidFill>
                  </a:tcPr>
                </a:tc>
                <a:extLst>
                  <a:ext uri="{0D108BD9-81ED-4DB2-BD59-A6C34878D82A}">
                    <a16:rowId xmlns:a16="http://schemas.microsoft.com/office/drawing/2014/main" xmlns="" val="3917349955"/>
                  </a:ext>
                </a:extLst>
              </a:tr>
              <a:tr h="557546">
                <a:tc>
                  <a:txBody>
                    <a:bodyPr/>
                    <a:lstStyle/>
                    <a:p>
                      <a:r>
                        <a:rPr lang="ru-RU" sz="2400" dirty="0">
                          <a:latin typeface="Times New Roman" panose="02020603050405020304" pitchFamily="18" charset="0"/>
                          <a:cs typeface="Times New Roman" panose="02020603050405020304" pitchFamily="18" charset="0"/>
                        </a:rPr>
                        <a:t>Иностранный язык</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Иностранный язык</a:t>
                      </a:r>
                    </a:p>
                  </a:txBody>
                  <a:tcPr>
                    <a:solidFill>
                      <a:schemeClr val="accent6">
                        <a:lumMod val="40000"/>
                        <a:lumOff val="60000"/>
                      </a:schemeClr>
                    </a:solidFill>
                  </a:tcPr>
                </a:tc>
                <a:extLst>
                  <a:ext uri="{0D108BD9-81ED-4DB2-BD59-A6C34878D82A}">
                    <a16:rowId xmlns:a16="http://schemas.microsoft.com/office/drawing/2014/main" xmlns="" val="2800491762"/>
                  </a:ext>
                </a:extLst>
              </a:tr>
              <a:tr h="557546">
                <a:tc>
                  <a:txBody>
                    <a:bodyPr/>
                    <a:lstStyle/>
                    <a:p>
                      <a:r>
                        <a:rPr lang="ru-RU" sz="2400" dirty="0">
                          <a:latin typeface="Times New Roman" panose="02020603050405020304" pitchFamily="18" charset="0"/>
                          <a:cs typeface="Times New Roman" panose="02020603050405020304" pitchFamily="18" charset="0"/>
                        </a:rPr>
                        <a:t>Математика и информатика</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Математика </a:t>
                      </a:r>
                    </a:p>
                  </a:txBody>
                  <a:tcPr>
                    <a:solidFill>
                      <a:schemeClr val="accent6">
                        <a:lumMod val="40000"/>
                        <a:lumOff val="60000"/>
                      </a:schemeClr>
                    </a:solidFill>
                  </a:tcPr>
                </a:tc>
                <a:extLst>
                  <a:ext uri="{0D108BD9-81ED-4DB2-BD59-A6C34878D82A}">
                    <a16:rowId xmlns:a16="http://schemas.microsoft.com/office/drawing/2014/main" xmlns="" val="1395589446"/>
                  </a:ext>
                </a:extLst>
              </a:tr>
              <a:tr h="975706">
                <a:tc>
                  <a:txBody>
                    <a:bodyPr/>
                    <a:lstStyle/>
                    <a:p>
                      <a:r>
                        <a:rPr lang="ru-RU" sz="2400" dirty="0">
                          <a:latin typeface="Times New Roman" panose="02020603050405020304" pitchFamily="18" charset="0"/>
                          <a:cs typeface="Times New Roman" panose="02020603050405020304" pitchFamily="18" charset="0"/>
                        </a:rPr>
                        <a:t>Обществознание и естествознание (Окружающий мир)</a:t>
                      </a:r>
                    </a:p>
                  </a:txBody>
                  <a:tcPr>
                    <a:solidFill>
                      <a:schemeClr val="accent6">
                        <a:lumMod val="40000"/>
                        <a:lumOff val="60000"/>
                      </a:schemeClr>
                    </a:solidFill>
                  </a:tcPr>
                </a:tc>
                <a:tc>
                  <a:txBody>
                    <a:bodyPr/>
                    <a:lstStyle/>
                    <a:p>
                      <a:r>
                        <a:rPr lang="ru-RU" sz="2400" dirty="0">
                          <a:latin typeface="Times New Roman" panose="02020603050405020304" pitchFamily="18" charset="0"/>
                          <a:cs typeface="Times New Roman" panose="02020603050405020304" pitchFamily="18" charset="0"/>
                        </a:rPr>
                        <a:t>Окружающий мир</a:t>
                      </a:r>
                    </a:p>
                  </a:txBody>
                  <a:tcPr>
                    <a:solidFill>
                      <a:schemeClr val="accent6">
                        <a:lumMod val="40000"/>
                        <a:lumOff val="60000"/>
                      </a:schemeClr>
                    </a:solidFill>
                  </a:tcPr>
                </a:tc>
                <a:extLst>
                  <a:ext uri="{0D108BD9-81ED-4DB2-BD59-A6C34878D82A}">
                    <a16:rowId xmlns:a16="http://schemas.microsoft.com/office/drawing/2014/main" xmlns="" val="3955842984"/>
                  </a:ext>
                </a:extLst>
              </a:tr>
            </a:tbl>
          </a:graphicData>
        </a:graphic>
      </p:graphicFrame>
    </p:spTree>
    <p:extLst>
      <p:ext uri="{BB962C8B-B14F-4D97-AF65-F5344CB8AC3E}">
        <p14:creationId xmlns:p14="http://schemas.microsoft.com/office/powerpoint/2010/main" val="232031388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4169273308"/>
              </p:ext>
            </p:extLst>
          </p:nvPr>
        </p:nvGraphicFramePr>
        <p:xfrm>
          <a:off x="0" y="1480454"/>
          <a:ext cx="12192000" cy="5377547"/>
        </p:xfrm>
        <a:graphic>
          <a:graphicData uri="http://schemas.openxmlformats.org/drawingml/2006/table">
            <a:tbl>
              <a:tblPr firstRow="1" bandRow="1">
                <a:tableStyleId>{5C22544A-7EE6-4342-B048-85BDC9FD1C3A}</a:tableStyleId>
              </a:tblPr>
              <a:tblGrid>
                <a:gridCol w="3675047">
                  <a:extLst>
                    <a:ext uri="{9D8B030D-6E8A-4147-A177-3AD203B41FA5}">
                      <a16:colId xmlns:a16="http://schemas.microsoft.com/office/drawing/2014/main" xmlns="" val="3936983260"/>
                    </a:ext>
                  </a:extLst>
                </a:gridCol>
                <a:gridCol w="8516953">
                  <a:extLst>
                    <a:ext uri="{9D8B030D-6E8A-4147-A177-3AD203B41FA5}">
                      <a16:colId xmlns:a16="http://schemas.microsoft.com/office/drawing/2014/main" xmlns="" val="1907223910"/>
                    </a:ext>
                  </a:extLst>
                </a:gridCol>
              </a:tblGrid>
              <a:tr h="530775">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НОО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xmlns="" val="3768983641"/>
                  </a:ext>
                </a:extLst>
              </a:tr>
              <a:tr h="530775">
                <a:tc>
                  <a:txBody>
                    <a:bodyPr/>
                    <a:lstStyle/>
                    <a:p>
                      <a:r>
                        <a:rPr lang="ru-RU" sz="20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Учебные предметы (учебные модули)</a:t>
                      </a:r>
                    </a:p>
                  </a:txBody>
                  <a:tcPr>
                    <a:solidFill>
                      <a:schemeClr val="accent6">
                        <a:lumMod val="40000"/>
                        <a:lumOff val="60000"/>
                      </a:schemeClr>
                    </a:solidFill>
                  </a:tcPr>
                </a:tc>
                <a:extLst>
                  <a:ext uri="{0D108BD9-81ED-4DB2-BD59-A6C34878D82A}">
                    <a16:rowId xmlns:a16="http://schemas.microsoft.com/office/drawing/2014/main" xmlns="" val="93508198"/>
                  </a:ext>
                </a:extLst>
              </a:tr>
              <a:tr h="2468891">
                <a:tc>
                  <a:txBody>
                    <a:bodyPr/>
                    <a:lstStyle/>
                    <a:p>
                      <a:r>
                        <a:rPr lang="ru-RU" sz="2000" dirty="0">
                          <a:latin typeface="Times New Roman" panose="02020603050405020304" pitchFamily="18" charset="0"/>
                          <a:cs typeface="Times New Roman" panose="02020603050405020304" pitchFamily="18" charset="0"/>
                        </a:rPr>
                        <a:t>Основы религиозных культур и светской этики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Основы религиозных культур и светской этики: </a:t>
                      </a:r>
                    </a:p>
                    <a:p>
                      <a:r>
                        <a:rPr lang="ru-RU" sz="2000" dirty="0">
                          <a:latin typeface="Times New Roman" panose="02020603050405020304" pitchFamily="18" charset="0"/>
                          <a:cs typeface="Times New Roman" panose="02020603050405020304" pitchFamily="18" charset="0"/>
                        </a:rPr>
                        <a:t>• учебный модуль «Основы православной культуры»; </a:t>
                      </a:r>
                    </a:p>
                    <a:p>
                      <a:r>
                        <a:rPr lang="ru-RU" sz="2000" dirty="0">
                          <a:latin typeface="Times New Roman" panose="02020603050405020304" pitchFamily="18" charset="0"/>
                          <a:cs typeface="Times New Roman" panose="02020603050405020304" pitchFamily="18" charset="0"/>
                        </a:rPr>
                        <a:t>• учебный модуль «Основы иудейской культуры»; </a:t>
                      </a:r>
                    </a:p>
                    <a:p>
                      <a:r>
                        <a:rPr lang="ru-RU" sz="2000" dirty="0">
                          <a:latin typeface="Times New Roman" panose="02020603050405020304" pitchFamily="18" charset="0"/>
                          <a:cs typeface="Times New Roman" panose="02020603050405020304" pitchFamily="18" charset="0"/>
                        </a:rPr>
                        <a:t>• учебный модуль «Основы буддистской культуры»; </a:t>
                      </a:r>
                    </a:p>
                    <a:p>
                      <a:r>
                        <a:rPr lang="ru-RU" sz="2000" dirty="0">
                          <a:latin typeface="Times New Roman" panose="02020603050405020304" pitchFamily="18" charset="0"/>
                          <a:cs typeface="Times New Roman" panose="02020603050405020304" pitchFamily="18" charset="0"/>
                        </a:rPr>
                        <a:t>• учебный модуль «Основы исламской культуры»; </a:t>
                      </a:r>
                    </a:p>
                    <a:p>
                      <a:r>
                        <a:rPr lang="ru-RU" sz="2000" dirty="0">
                          <a:latin typeface="Times New Roman" panose="02020603050405020304" pitchFamily="18" charset="0"/>
                          <a:cs typeface="Times New Roman" panose="02020603050405020304" pitchFamily="18" charset="0"/>
                        </a:rPr>
                        <a:t>• учебный модуль «Основы религиозных культур народов России»; </a:t>
                      </a:r>
                    </a:p>
                    <a:p>
                      <a:r>
                        <a:rPr lang="ru-RU" sz="2000" dirty="0">
                          <a:latin typeface="Times New Roman" panose="02020603050405020304" pitchFamily="18" charset="0"/>
                          <a:cs typeface="Times New Roman" panose="02020603050405020304" pitchFamily="18" charset="0"/>
                        </a:rPr>
                        <a:t>• учебный модуль «Основы светской этики» </a:t>
                      </a:r>
                    </a:p>
                  </a:txBody>
                  <a:tcPr>
                    <a:solidFill>
                      <a:schemeClr val="accent6">
                        <a:lumMod val="40000"/>
                        <a:lumOff val="60000"/>
                      </a:schemeClr>
                    </a:solidFill>
                  </a:tcPr>
                </a:tc>
                <a:extLst>
                  <a:ext uri="{0D108BD9-81ED-4DB2-BD59-A6C34878D82A}">
                    <a16:rowId xmlns:a16="http://schemas.microsoft.com/office/drawing/2014/main" xmlns="" val="2359884443"/>
                  </a:ext>
                </a:extLst>
              </a:tr>
              <a:tr h="785556">
                <a:tc>
                  <a:txBody>
                    <a:bodyPr/>
                    <a:lstStyle/>
                    <a:p>
                      <a:r>
                        <a:rPr lang="ru-RU" sz="2000" dirty="0">
                          <a:latin typeface="Times New Roman" panose="02020603050405020304" pitchFamily="18" charset="0"/>
                          <a:cs typeface="Times New Roman" panose="02020603050405020304" pitchFamily="18" charset="0"/>
                        </a:rPr>
                        <a:t>Искусство</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Изобразительное искусство</a:t>
                      </a:r>
                    </a:p>
                    <a:p>
                      <a:r>
                        <a:rPr lang="ru-RU" sz="2000" dirty="0">
                          <a:latin typeface="Times New Roman" panose="02020603050405020304" pitchFamily="18" charset="0"/>
                          <a:cs typeface="Times New Roman" panose="02020603050405020304" pitchFamily="18" charset="0"/>
                        </a:rPr>
                        <a:t>Музыка</a:t>
                      </a:r>
                    </a:p>
                  </a:txBody>
                  <a:tcPr>
                    <a:solidFill>
                      <a:schemeClr val="accent6">
                        <a:lumMod val="40000"/>
                        <a:lumOff val="60000"/>
                      </a:schemeClr>
                    </a:solidFill>
                  </a:tcPr>
                </a:tc>
                <a:extLst>
                  <a:ext uri="{0D108BD9-81ED-4DB2-BD59-A6C34878D82A}">
                    <a16:rowId xmlns:a16="http://schemas.microsoft.com/office/drawing/2014/main" xmlns="" val="3095280394"/>
                  </a:ext>
                </a:extLst>
              </a:tr>
              <a:tr h="530775">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extLst>
                  <a:ext uri="{0D108BD9-81ED-4DB2-BD59-A6C34878D82A}">
                    <a16:rowId xmlns:a16="http://schemas.microsoft.com/office/drawing/2014/main" xmlns="" val="3599950295"/>
                  </a:ext>
                </a:extLst>
              </a:tr>
              <a:tr h="530775">
                <a:tc>
                  <a:txBody>
                    <a:bodyPr/>
                    <a:lstStyle/>
                    <a:p>
                      <a:r>
                        <a:rPr lang="ru-RU" sz="2000" dirty="0">
                          <a:latin typeface="Times New Roman" panose="02020603050405020304" pitchFamily="18" charset="0"/>
                          <a:cs typeface="Times New Roman" panose="02020603050405020304" pitchFamily="18" charset="0"/>
                        </a:rPr>
                        <a:t>Физическая культура</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Физическая культура</a:t>
                      </a:r>
                    </a:p>
                  </a:txBody>
                  <a:tcPr>
                    <a:solidFill>
                      <a:schemeClr val="accent6">
                        <a:lumMod val="40000"/>
                        <a:lumOff val="60000"/>
                      </a:schemeClr>
                    </a:solidFill>
                  </a:tcPr>
                </a:tc>
                <a:extLst>
                  <a:ext uri="{0D108BD9-81ED-4DB2-BD59-A6C34878D82A}">
                    <a16:rowId xmlns:a16="http://schemas.microsoft.com/office/drawing/2014/main" xmlns="" val="981920563"/>
                  </a:ext>
                </a:extLst>
              </a:tr>
            </a:tbl>
          </a:graphicData>
        </a:graphic>
      </p:graphicFrame>
    </p:spTree>
    <p:extLst>
      <p:ext uri="{BB962C8B-B14F-4D97-AF65-F5344CB8AC3E}">
        <p14:creationId xmlns:p14="http://schemas.microsoft.com/office/powerpoint/2010/main" val="414984863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3760778307"/>
              </p:ext>
            </p:extLst>
          </p:nvPr>
        </p:nvGraphicFramePr>
        <p:xfrm>
          <a:off x="0" y="1480456"/>
          <a:ext cx="12192000" cy="5377544"/>
        </p:xfrm>
        <a:graphic>
          <a:graphicData uri="http://schemas.openxmlformats.org/drawingml/2006/table">
            <a:tbl>
              <a:tblPr firstRow="1" bandRow="1">
                <a:tableStyleId>{5C22544A-7EE6-4342-B048-85BDC9FD1C3A}</a:tableStyleId>
              </a:tblPr>
              <a:tblGrid>
                <a:gridCol w="3675047">
                  <a:extLst>
                    <a:ext uri="{9D8B030D-6E8A-4147-A177-3AD203B41FA5}">
                      <a16:colId xmlns:a16="http://schemas.microsoft.com/office/drawing/2014/main" xmlns="" val="3936983260"/>
                    </a:ext>
                  </a:extLst>
                </a:gridCol>
                <a:gridCol w="8516953">
                  <a:extLst>
                    <a:ext uri="{9D8B030D-6E8A-4147-A177-3AD203B41FA5}">
                      <a16:colId xmlns:a16="http://schemas.microsoft.com/office/drawing/2014/main" xmlns="" val="1907223910"/>
                    </a:ext>
                  </a:extLst>
                </a:gridCol>
              </a:tblGrid>
              <a:tr h="565918">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ООО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xmlns="" val="3768983641"/>
                  </a:ext>
                </a:extLst>
              </a:tr>
              <a:tr h="565918">
                <a:tc>
                  <a:txBody>
                    <a:bodyPr/>
                    <a:lstStyle/>
                    <a:p>
                      <a:r>
                        <a:rPr lang="ru-RU" sz="20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000" dirty="0"/>
                        <a:t>Учебные предметы (учебные курсы или учебные модули)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93508198"/>
                  </a:ext>
                </a:extLst>
              </a:tr>
              <a:tr h="747457">
                <a:tc>
                  <a:txBody>
                    <a:bodyPr/>
                    <a:lstStyle/>
                    <a:p>
                      <a:r>
                        <a:rPr lang="ru-RU" sz="2000" dirty="0"/>
                        <a:t>Русский язык и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Русский язык </a:t>
                      </a:r>
                    </a:p>
                    <a:p>
                      <a:r>
                        <a:rPr lang="ru-RU" sz="2000" dirty="0"/>
                        <a:t>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359884443"/>
                  </a:ext>
                </a:extLst>
              </a:tr>
              <a:tr h="837568">
                <a:tc>
                  <a:txBody>
                    <a:bodyPr/>
                    <a:lstStyle/>
                    <a:p>
                      <a:r>
                        <a:rPr lang="ru-RU" sz="2000" dirty="0"/>
                        <a:t>Родной язык и родная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Родной язык и (или) государственный язык республики Российской Федерации Родная литература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095280394"/>
                  </a:ext>
                </a:extLst>
              </a:tr>
              <a:tr h="565918">
                <a:tc>
                  <a:txBody>
                    <a:bodyPr/>
                    <a:lstStyle/>
                    <a:p>
                      <a:r>
                        <a:rPr lang="ru-RU" sz="2000" dirty="0"/>
                        <a:t>Иностранные языки</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Иностранный язык Второй иностранный язык</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599950295"/>
                  </a:ext>
                </a:extLst>
              </a:tr>
              <a:tr h="1072436">
                <a:tc>
                  <a:txBody>
                    <a:bodyPr/>
                    <a:lstStyle/>
                    <a:p>
                      <a:r>
                        <a:rPr lang="ru-RU" sz="2000" dirty="0"/>
                        <a:t>Математика и информатика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Математика:  • учебные курсы «Алгебра», «Геометрия», «Вероятность и статистика» </a:t>
                      </a:r>
                    </a:p>
                    <a:p>
                      <a:r>
                        <a:rPr lang="ru-RU" sz="2000" dirty="0"/>
                        <a:t>Информатика</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981920563"/>
                  </a:ext>
                </a:extLst>
              </a:tr>
              <a:tr h="1022329">
                <a:tc>
                  <a:txBody>
                    <a:bodyPr/>
                    <a:lstStyle/>
                    <a:p>
                      <a:r>
                        <a:rPr lang="ru-RU" sz="2000" dirty="0"/>
                        <a:t>Общественно-научные предметы</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000" dirty="0"/>
                        <a:t>История: • учебные курсы «История России», «Всеобщая история» Обществознание </a:t>
                      </a:r>
                    </a:p>
                    <a:p>
                      <a:r>
                        <a:rPr lang="ru-RU" sz="2000" dirty="0"/>
                        <a:t>География</a:t>
                      </a:r>
                      <a:endParaRPr lang="ru-RU" sz="2000" dirty="0">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402732725"/>
                  </a:ext>
                </a:extLst>
              </a:tr>
            </a:tbl>
          </a:graphicData>
        </a:graphic>
      </p:graphicFrame>
    </p:spTree>
    <p:extLst>
      <p:ext uri="{BB962C8B-B14F-4D97-AF65-F5344CB8AC3E}">
        <p14:creationId xmlns:p14="http://schemas.microsoft.com/office/powerpoint/2010/main" val="209902679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2400" dirty="0">
              <a:latin typeface="Times New Roman" panose="02020603050405020304" pitchFamily="18" charset="0"/>
              <a:cs typeface="Times New Roman" panose="02020603050405020304" pitchFamily="18" charset="0"/>
            </a:endParaRPr>
          </a:p>
        </p:txBody>
      </p:sp>
      <p:graphicFrame>
        <p:nvGraphicFramePr>
          <p:cNvPr id="2" name="Таблица 1"/>
          <p:cNvGraphicFramePr>
            <a:graphicFrameLocks noGrp="1"/>
          </p:cNvGraphicFramePr>
          <p:nvPr>
            <p:extLst>
              <p:ext uri="{D42A27DB-BD31-4B8C-83A1-F6EECF244321}">
                <p14:modId xmlns:p14="http://schemas.microsoft.com/office/powerpoint/2010/main" val="1330505883"/>
              </p:ext>
            </p:extLst>
          </p:nvPr>
        </p:nvGraphicFramePr>
        <p:xfrm>
          <a:off x="0" y="1480454"/>
          <a:ext cx="12192000" cy="5473254"/>
        </p:xfrm>
        <a:graphic>
          <a:graphicData uri="http://schemas.openxmlformats.org/drawingml/2006/table">
            <a:tbl>
              <a:tblPr firstRow="1" bandRow="1">
                <a:tableStyleId>{5C22544A-7EE6-4342-B048-85BDC9FD1C3A}</a:tableStyleId>
              </a:tblPr>
              <a:tblGrid>
                <a:gridCol w="3675047">
                  <a:extLst>
                    <a:ext uri="{9D8B030D-6E8A-4147-A177-3AD203B41FA5}">
                      <a16:colId xmlns:a16="http://schemas.microsoft.com/office/drawing/2014/main" xmlns="" val="3936983260"/>
                    </a:ext>
                  </a:extLst>
                </a:gridCol>
                <a:gridCol w="8516953">
                  <a:extLst>
                    <a:ext uri="{9D8B030D-6E8A-4147-A177-3AD203B41FA5}">
                      <a16:colId xmlns:a16="http://schemas.microsoft.com/office/drawing/2014/main" xmlns="" val="1907223910"/>
                    </a:ext>
                  </a:extLst>
                </a:gridCol>
              </a:tblGrid>
              <a:tr h="689083">
                <a:tc gridSpan="2">
                  <a:txBody>
                    <a:bodyPr/>
                    <a:lstStyle/>
                    <a:p>
                      <a:pPr algn="ctr"/>
                      <a:r>
                        <a:rPr lang="ru-RU" sz="2000" dirty="0">
                          <a:solidFill>
                            <a:schemeClr val="tx1"/>
                          </a:solidFill>
                          <a:latin typeface="Times New Roman" panose="02020603050405020304" pitchFamily="18" charset="0"/>
                          <a:cs typeface="Times New Roman" panose="02020603050405020304" pitchFamily="18" charset="0"/>
                        </a:rPr>
                        <a:t>Учебный план ООО</a:t>
                      </a:r>
                    </a:p>
                  </a:txBody>
                  <a:tcPr>
                    <a:solidFill>
                      <a:schemeClr val="accent6">
                        <a:lumMod val="40000"/>
                        <a:lumOff val="60000"/>
                      </a:schemeClr>
                    </a:solidFill>
                  </a:tcPr>
                </a:tc>
                <a:tc hMerge="1">
                  <a:txBody>
                    <a:bodyPr/>
                    <a:lstStyle/>
                    <a:p>
                      <a:endParaRPr lang="ru-RU" dirty="0"/>
                    </a:p>
                  </a:txBody>
                  <a:tcPr>
                    <a:solidFill>
                      <a:schemeClr val="accent6">
                        <a:lumMod val="40000"/>
                        <a:lumOff val="60000"/>
                      </a:schemeClr>
                    </a:solidFill>
                  </a:tcPr>
                </a:tc>
                <a:extLst>
                  <a:ext uri="{0D108BD9-81ED-4DB2-BD59-A6C34878D82A}">
                    <a16:rowId xmlns:a16="http://schemas.microsoft.com/office/drawing/2014/main" xmlns="" val="3768983641"/>
                  </a:ext>
                </a:extLst>
              </a:tr>
              <a:tr h="689083">
                <a:tc>
                  <a:txBody>
                    <a:bodyPr/>
                    <a:lstStyle/>
                    <a:p>
                      <a:r>
                        <a:rPr lang="ru-RU" sz="2000" dirty="0">
                          <a:latin typeface="Times New Roman" panose="02020603050405020304" pitchFamily="18" charset="0"/>
                          <a:cs typeface="Times New Roman" panose="02020603050405020304" pitchFamily="18" charset="0"/>
                        </a:rPr>
                        <a:t>Предметные области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Учебные предметы (учебные курсы или учебные модули)</a:t>
                      </a:r>
                    </a:p>
                  </a:txBody>
                  <a:tcPr>
                    <a:solidFill>
                      <a:schemeClr val="accent6">
                        <a:lumMod val="40000"/>
                        <a:lumOff val="60000"/>
                      </a:schemeClr>
                    </a:solidFill>
                  </a:tcPr>
                </a:tc>
                <a:extLst>
                  <a:ext uri="{0D108BD9-81ED-4DB2-BD59-A6C34878D82A}">
                    <a16:rowId xmlns:a16="http://schemas.microsoft.com/office/drawing/2014/main" xmlns="" val="93508198"/>
                  </a:ext>
                </a:extLst>
              </a:tr>
              <a:tr h="535650">
                <a:tc>
                  <a:txBody>
                    <a:bodyPr/>
                    <a:lstStyle/>
                    <a:p>
                      <a:r>
                        <a:rPr lang="ru-RU" sz="2000" dirty="0">
                          <a:latin typeface="Times New Roman" panose="02020603050405020304" pitchFamily="18" charset="0"/>
                          <a:cs typeface="Times New Roman" panose="02020603050405020304" pitchFamily="18" charset="0"/>
                        </a:rPr>
                        <a:t>Естественно-научные предметы</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Физика Химия Биология</a:t>
                      </a:r>
                    </a:p>
                  </a:txBody>
                  <a:tcPr>
                    <a:solidFill>
                      <a:schemeClr val="accent6">
                        <a:lumMod val="40000"/>
                        <a:lumOff val="60000"/>
                      </a:schemeClr>
                    </a:solidFill>
                  </a:tcPr>
                </a:tc>
                <a:extLst>
                  <a:ext uri="{0D108BD9-81ED-4DB2-BD59-A6C34878D82A}">
                    <a16:rowId xmlns:a16="http://schemas.microsoft.com/office/drawing/2014/main" xmlns="" val="2359884443"/>
                  </a:ext>
                </a:extLst>
              </a:tr>
              <a:tr h="1162146">
                <a:tc>
                  <a:txBody>
                    <a:bodyPr/>
                    <a:lstStyle/>
                    <a:p>
                      <a:r>
                        <a:rPr lang="ru-RU" sz="2000" dirty="0">
                          <a:latin typeface="Times New Roman" panose="02020603050405020304" pitchFamily="18" charset="0"/>
                          <a:cs typeface="Times New Roman" panose="02020603050405020304" pitchFamily="18" charset="0"/>
                        </a:rPr>
                        <a:t>Основы духовно-нравственной культуры народов России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Выбор одного из учебных курсов (учебных модулей) из перечня, предлагаемого организацией, осуществляется по заявлению обучающихся, родителей (законных представителей) несовершеннолетних обучающихся</a:t>
                      </a:r>
                    </a:p>
                  </a:txBody>
                  <a:tcPr>
                    <a:solidFill>
                      <a:schemeClr val="accent6">
                        <a:lumMod val="40000"/>
                        <a:lumOff val="60000"/>
                      </a:schemeClr>
                    </a:solidFill>
                  </a:tcPr>
                </a:tc>
                <a:extLst>
                  <a:ext uri="{0D108BD9-81ED-4DB2-BD59-A6C34878D82A}">
                    <a16:rowId xmlns:a16="http://schemas.microsoft.com/office/drawing/2014/main" xmlns="" val="3095280394"/>
                  </a:ext>
                </a:extLst>
              </a:tr>
              <a:tr h="809980">
                <a:tc>
                  <a:txBody>
                    <a:bodyPr/>
                    <a:lstStyle/>
                    <a:p>
                      <a:r>
                        <a:rPr lang="ru-RU" sz="2000" dirty="0">
                          <a:latin typeface="Times New Roman" panose="02020603050405020304" pitchFamily="18" charset="0"/>
                          <a:cs typeface="Times New Roman" panose="02020603050405020304" pitchFamily="18" charset="0"/>
                        </a:rPr>
                        <a:t>Искусство</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Изобразительное искусство</a:t>
                      </a:r>
                    </a:p>
                    <a:p>
                      <a:r>
                        <a:rPr lang="ru-RU" sz="2000" dirty="0">
                          <a:latin typeface="Times New Roman" panose="02020603050405020304" pitchFamily="18" charset="0"/>
                          <a:cs typeface="Times New Roman" panose="02020603050405020304" pitchFamily="18" charset="0"/>
                        </a:rPr>
                        <a:t> Музыка </a:t>
                      </a:r>
                    </a:p>
                  </a:txBody>
                  <a:tcPr>
                    <a:solidFill>
                      <a:schemeClr val="accent6">
                        <a:lumMod val="40000"/>
                        <a:lumOff val="60000"/>
                      </a:schemeClr>
                    </a:solidFill>
                  </a:tcPr>
                </a:tc>
                <a:extLst>
                  <a:ext uri="{0D108BD9-81ED-4DB2-BD59-A6C34878D82A}">
                    <a16:rowId xmlns:a16="http://schemas.microsoft.com/office/drawing/2014/main" xmlns="" val="3599950295"/>
                  </a:ext>
                </a:extLst>
              </a:tr>
              <a:tr h="581472">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Технология</a:t>
                      </a:r>
                    </a:p>
                  </a:txBody>
                  <a:tcPr>
                    <a:solidFill>
                      <a:schemeClr val="accent6">
                        <a:lumMod val="40000"/>
                        <a:lumOff val="60000"/>
                      </a:schemeClr>
                    </a:solidFill>
                  </a:tcPr>
                </a:tc>
                <a:extLst>
                  <a:ext uri="{0D108BD9-81ED-4DB2-BD59-A6C34878D82A}">
                    <a16:rowId xmlns:a16="http://schemas.microsoft.com/office/drawing/2014/main" xmlns="" val="981920563"/>
                  </a:ext>
                </a:extLst>
              </a:tr>
              <a:tr h="910131">
                <a:tc>
                  <a:txBody>
                    <a:bodyPr/>
                    <a:lstStyle/>
                    <a:p>
                      <a:r>
                        <a:rPr lang="ru-RU" sz="2000" dirty="0">
                          <a:latin typeface="Times New Roman" panose="02020603050405020304" pitchFamily="18" charset="0"/>
                          <a:cs typeface="Times New Roman" panose="02020603050405020304" pitchFamily="18" charset="0"/>
                        </a:rPr>
                        <a:t>Физическая культура и основы безопасности жизнедеятельности</a:t>
                      </a:r>
                    </a:p>
                  </a:txBody>
                  <a:tcPr>
                    <a:solidFill>
                      <a:schemeClr val="accent6">
                        <a:lumMod val="40000"/>
                        <a:lumOff val="60000"/>
                      </a:schemeClr>
                    </a:solidFill>
                  </a:tcPr>
                </a:tc>
                <a:tc>
                  <a:txBody>
                    <a:bodyPr/>
                    <a:lstStyle/>
                    <a:p>
                      <a:r>
                        <a:rPr lang="ru-RU" sz="2000" dirty="0">
                          <a:latin typeface="Times New Roman" panose="02020603050405020304" pitchFamily="18" charset="0"/>
                          <a:cs typeface="Times New Roman" panose="02020603050405020304" pitchFamily="18" charset="0"/>
                        </a:rPr>
                        <a:t>Физическая культура </a:t>
                      </a:r>
                    </a:p>
                    <a:p>
                      <a:r>
                        <a:rPr lang="ru-RU" sz="2000" dirty="0">
                          <a:latin typeface="Times New Roman" panose="02020603050405020304" pitchFamily="18" charset="0"/>
                          <a:cs typeface="Times New Roman" panose="02020603050405020304" pitchFamily="18" charset="0"/>
                        </a:rPr>
                        <a:t>Основы безопасности жизнедеятельности</a:t>
                      </a:r>
                    </a:p>
                  </a:txBody>
                  <a:tcPr>
                    <a:solidFill>
                      <a:schemeClr val="accent6">
                        <a:lumMod val="40000"/>
                        <a:lumOff val="60000"/>
                      </a:schemeClr>
                    </a:solidFill>
                  </a:tcPr>
                </a:tc>
                <a:extLst>
                  <a:ext uri="{0D108BD9-81ED-4DB2-BD59-A6C34878D82A}">
                    <a16:rowId xmlns:a16="http://schemas.microsoft.com/office/drawing/2014/main" xmlns="" val="402732725"/>
                  </a:ext>
                </a:extLst>
              </a:tr>
            </a:tbl>
          </a:graphicData>
        </a:graphic>
      </p:graphicFrame>
    </p:spTree>
    <p:extLst>
      <p:ext uri="{BB962C8B-B14F-4D97-AF65-F5344CB8AC3E}">
        <p14:creationId xmlns:p14="http://schemas.microsoft.com/office/powerpoint/2010/main" val="14580068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5">
                    <a:lumMod val="75000"/>
                  </a:schemeClr>
                </a:solidFill>
                <a:latin typeface="Times New Roman" panose="02020603050405020304" pitchFamily="18" charset="0"/>
                <a:cs typeface="Times New Roman" panose="02020603050405020304" pitchFamily="18" charset="0"/>
              </a:rPr>
              <a:t>Предметные области и предметы</a:t>
            </a:r>
            <a:endParaRPr lang="ru-RU" b="1" dirty="0">
              <a:solidFill>
                <a:schemeClr val="accent1">
                  <a:lumMod val="50000"/>
                </a:schemeClr>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На уровне ООО школы получили право учитывать свои ресурсы и пожелания родителей, чтобы вводить второй иностранный язык, родной язык и литературу/литературное чтение на родном языке. Это позитивное изменение для школ, которые не могут обеспечить качественное изучение этих предметов. Также, чтобы ввести эти предметы, нужны письменные заявления родителей.</a:t>
            </a:r>
          </a:p>
        </p:txBody>
      </p:sp>
    </p:spTree>
    <p:extLst>
      <p:ext uri="{BB962C8B-B14F-4D97-AF65-F5344CB8AC3E}">
        <p14:creationId xmlns:p14="http://schemas.microsoft.com/office/powerpoint/2010/main" val="154555048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22399"/>
          </a:xfrm>
          <a:solidFill>
            <a:srgbClr val="CCFFCC"/>
          </a:solidFill>
        </p:spPr>
        <p:txBody>
          <a:bodyPr>
            <a:normAutofit/>
          </a:bodyPr>
          <a:lstStyle/>
          <a:p>
            <a:pPr algn="ctr"/>
            <a:r>
              <a:rPr lang="ru-RU" sz="4000" b="1" dirty="0">
                <a:solidFill>
                  <a:schemeClr val="accent5">
                    <a:lumMod val="75000"/>
                  </a:schemeClr>
                </a:solidFill>
                <a:latin typeface="Times New Roman" panose="02020603050405020304" pitchFamily="18" charset="0"/>
                <a:cs typeface="Times New Roman" panose="02020603050405020304" pitchFamily="18" charset="0"/>
              </a:rPr>
              <a:t>Объем урочной и внеурочной</a:t>
            </a:r>
            <a:br>
              <a:rPr lang="ru-RU" sz="4000" b="1" dirty="0">
                <a:solidFill>
                  <a:schemeClr val="accent5">
                    <a:lumMod val="75000"/>
                  </a:schemeClr>
                </a:solidFill>
                <a:latin typeface="Times New Roman" panose="02020603050405020304" pitchFamily="18" charset="0"/>
                <a:cs typeface="Times New Roman" panose="02020603050405020304" pitchFamily="18" charset="0"/>
              </a:rPr>
            </a:br>
            <a:r>
              <a:rPr lang="ru-RU" sz="4000" b="1" dirty="0">
                <a:solidFill>
                  <a:schemeClr val="accent5">
                    <a:lumMod val="75000"/>
                  </a:schemeClr>
                </a:solidFill>
                <a:latin typeface="Times New Roman" panose="02020603050405020304" pitchFamily="18" charset="0"/>
                <a:cs typeface="Times New Roman" panose="02020603050405020304" pitchFamily="18" charset="0"/>
              </a:rPr>
              <a:t> деятельности</a:t>
            </a:r>
            <a:endParaRPr lang="ru-RU" sz="4000" b="1" dirty="0">
              <a:solidFill>
                <a:srgbClr val="002060"/>
              </a:solidFill>
              <a:latin typeface="Times New Roman" panose="02020603050405020304" pitchFamily="18" charset="0"/>
              <a:cs typeface="Times New Roman" panose="02020603050405020304" pitchFamily="18" charset="0"/>
            </a:endParaRPr>
          </a:p>
        </p:txBody>
      </p:sp>
      <p:graphicFrame>
        <p:nvGraphicFramePr>
          <p:cNvPr id="2" name="Объект 1"/>
          <p:cNvGraphicFramePr>
            <a:graphicFrameLocks noGrp="1"/>
          </p:cNvGraphicFramePr>
          <p:nvPr>
            <p:ph idx="1"/>
            <p:extLst>
              <p:ext uri="{D42A27DB-BD31-4B8C-83A1-F6EECF244321}">
                <p14:modId xmlns:p14="http://schemas.microsoft.com/office/powerpoint/2010/main" val="4185504688"/>
              </p:ext>
            </p:extLst>
          </p:nvPr>
        </p:nvGraphicFramePr>
        <p:xfrm>
          <a:off x="0" y="1422396"/>
          <a:ext cx="12192000" cy="5504876"/>
        </p:xfrm>
        <a:graphic>
          <a:graphicData uri="http://schemas.openxmlformats.org/drawingml/2006/table">
            <a:tbl>
              <a:tblPr firstRow="1" bandRow="1">
                <a:tableStyleId>{5C22544A-7EE6-4342-B048-85BDC9FD1C3A}</a:tableStyleId>
              </a:tblPr>
              <a:tblGrid>
                <a:gridCol w="3556000">
                  <a:extLst>
                    <a:ext uri="{9D8B030D-6E8A-4147-A177-3AD203B41FA5}">
                      <a16:colId xmlns:a16="http://schemas.microsoft.com/office/drawing/2014/main" xmlns="" val="3978231468"/>
                    </a:ext>
                  </a:extLst>
                </a:gridCol>
                <a:gridCol w="4544291">
                  <a:extLst>
                    <a:ext uri="{9D8B030D-6E8A-4147-A177-3AD203B41FA5}">
                      <a16:colId xmlns:a16="http://schemas.microsoft.com/office/drawing/2014/main" xmlns="" val="2867574361"/>
                    </a:ext>
                  </a:extLst>
                </a:gridCol>
                <a:gridCol w="4091709">
                  <a:extLst>
                    <a:ext uri="{9D8B030D-6E8A-4147-A177-3AD203B41FA5}">
                      <a16:colId xmlns:a16="http://schemas.microsoft.com/office/drawing/2014/main" xmlns="" val="2365409752"/>
                    </a:ext>
                  </a:extLst>
                </a:gridCol>
              </a:tblGrid>
              <a:tr h="859971">
                <a:tc>
                  <a:txBody>
                    <a:bodyPr/>
                    <a:lstStyle/>
                    <a:p>
                      <a:r>
                        <a:rPr lang="ru-RU" sz="2400" b="1" dirty="0">
                          <a:solidFill>
                            <a:schemeClr val="tx1"/>
                          </a:solidFill>
                          <a:latin typeface="Times New Roman" panose="02020603050405020304" pitchFamily="18" charset="0"/>
                          <a:cs typeface="Times New Roman" panose="02020603050405020304" pitchFamily="18" charset="0"/>
                        </a:rPr>
                        <a:t>Границы</a:t>
                      </a:r>
                      <a:r>
                        <a:rPr lang="ru-RU" sz="2400" b="1" baseline="0" dirty="0">
                          <a:solidFill>
                            <a:schemeClr val="tx1"/>
                          </a:solidFill>
                          <a:latin typeface="Times New Roman" panose="02020603050405020304" pitchFamily="18" charset="0"/>
                          <a:cs typeface="Times New Roman" panose="02020603050405020304" pitchFamily="18" charset="0"/>
                        </a:rPr>
                        <a:t> аудиторной нагрузки</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Старый ФГОС НОО</a:t>
                      </a: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Новый ФГОС НОО</a:t>
                      </a:r>
                    </a:p>
                  </a:txBody>
                  <a:tcPr>
                    <a:solidFill>
                      <a:schemeClr val="accent6">
                        <a:lumMod val="40000"/>
                        <a:lumOff val="60000"/>
                      </a:schemeClr>
                    </a:solidFill>
                  </a:tcPr>
                </a:tc>
                <a:extLst>
                  <a:ext uri="{0D108BD9-81ED-4DB2-BD59-A6C34878D82A}">
                    <a16:rowId xmlns:a16="http://schemas.microsoft.com/office/drawing/2014/main" xmlns="" val="398589125"/>
                  </a:ext>
                </a:extLst>
              </a:tr>
              <a:tr h="766700">
                <a:tc>
                  <a:txBody>
                    <a:bodyPr/>
                    <a:lstStyle/>
                    <a:p>
                      <a:r>
                        <a:rPr lang="ru-RU" sz="2400" b="1" dirty="0">
                          <a:latin typeface="Times New Roman" panose="02020603050405020304" pitchFamily="18" charset="0"/>
                          <a:cs typeface="Times New Roman" panose="02020603050405020304" pitchFamily="18" charset="0"/>
                        </a:rPr>
                        <a:t>Минимум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2904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2954</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416223304"/>
                  </a:ext>
                </a:extLst>
              </a:tr>
              <a:tr h="696292">
                <a:tc>
                  <a:txBody>
                    <a:bodyPr/>
                    <a:lstStyle/>
                    <a:p>
                      <a:r>
                        <a:rPr lang="ru-RU" sz="2400" b="1" dirty="0">
                          <a:latin typeface="Times New Roman" panose="02020603050405020304" pitchFamily="18" charset="0"/>
                          <a:cs typeface="Times New Roman" panose="02020603050405020304" pitchFamily="18" charset="0"/>
                        </a:rPr>
                        <a:t>Максимум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3345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3190</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15550387"/>
                  </a:ext>
                </a:extLst>
              </a:tr>
              <a:tr h="861530">
                <a:tc>
                  <a:txBody>
                    <a:bodyPr/>
                    <a:lstStyle/>
                    <a:p>
                      <a:r>
                        <a:rPr lang="ru-RU" sz="2400" b="1" dirty="0">
                          <a:solidFill>
                            <a:schemeClr val="tx1"/>
                          </a:solidFill>
                          <a:latin typeface="Times New Roman" panose="02020603050405020304" pitchFamily="18" charset="0"/>
                          <a:cs typeface="Times New Roman" panose="02020603050405020304" pitchFamily="18" charset="0"/>
                        </a:rPr>
                        <a:t>Границы</a:t>
                      </a:r>
                      <a:r>
                        <a:rPr lang="ru-RU" sz="2400" b="1" baseline="0" dirty="0">
                          <a:solidFill>
                            <a:schemeClr val="tx1"/>
                          </a:solidFill>
                          <a:latin typeface="Times New Roman" panose="02020603050405020304" pitchFamily="18" charset="0"/>
                          <a:cs typeface="Times New Roman" panose="02020603050405020304" pitchFamily="18" charset="0"/>
                        </a:rPr>
                        <a:t> аудиторной нагрузки</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Старый ФГОС ООО</a:t>
                      </a:r>
                    </a:p>
                  </a:txBody>
                  <a:tcPr>
                    <a:solidFill>
                      <a:schemeClr val="accent6">
                        <a:lumMod val="40000"/>
                        <a:lumOff val="60000"/>
                      </a:schemeClr>
                    </a:solidFill>
                  </a:tcPr>
                </a:tc>
                <a:tc>
                  <a:txBody>
                    <a:bodyPr/>
                    <a:lstStyle/>
                    <a:p>
                      <a:r>
                        <a:rPr lang="ru-RU" sz="2400" b="1" dirty="0">
                          <a:solidFill>
                            <a:schemeClr val="tx1"/>
                          </a:solidFill>
                          <a:latin typeface="Times New Roman" panose="02020603050405020304" pitchFamily="18" charset="0"/>
                          <a:cs typeface="Times New Roman" panose="02020603050405020304" pitchFamily="18" charset="0"/>
                        </a:rPr>
                        <a:t>Новый ФГОС ООО</a:t>
                      </a:r>
                    </a:p>
                  </a:txBody>
                  <a:tcPr>
                    <a:solidFill>
                      <a:schemeClr val="accent6">
                        <a:lumMod val="40000"/>
                        <a:lumOff val="60000"/>
                      </a:schemeClr>
                    </a:solidFill>
                  </a:tcPr>
                </a:tc>
                <a:extLst>
                  <a:ext uri="{0D108BD9-81ED-4DB2-BD59-A6C34878D82A}">
                    <a16:rowId xmlns:a16="http://schemas.microsoft.com/office/drawing/2014/main" xmlns="" val="3202937949"/>
                  </a:ext>
                </a:extLst>
              </a:tr>
              <a:tr h="597323">
                <a:tc>
                  <a:txBody>
                    <a:bodyPr/>
                    <a:lstStyle/>
                    <a:p>
                      <a:r>
                        <a:rPr lang="ru-RU" sz="2400" b="1" dirty="0">
                          <a:latin typeface="Times New Roman" panose="02020603050405020304" pitchFamily="18" charset="0"/>
                          <a:cs typeface="Times New Roman" panose="02020603050405020304" pitchFamily="18" charset="0"/>
                        </a:rPr>
                        <a:t>Минимум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5267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 5058</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1343112710"/>
                  </a:ext>
                </a:extLst>
              </a:tr>
              <a:tr h="861530">
                <a:tc>
                  <a:txBody>
                    <a:bodyPr/>
                    <a:lstStyle/>
                    <a:p>
                      <a:r>
                        <a:rPr lang="ru-RU" sz="2400" b="1" dirty="0">
                          <a:latin typeface="Times New Roman" panose="02020603050405020304" pitchFamily="18" charset="0"/>
                          <a:cs typeface="Times New Roman" panose="02020603050405020304" pitchFamily="18" charset="0"/>
                        </a:rPr>
                        <a:t>Максимум</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6020</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a:txBody>
                    <a:bodyPr/>
                    <a:lstStyle/>
                    <a:p>
                      <a:r>
                        <a:rPr lang="ru-RU" sz="2400" b="1" dirty="0">
                          <a:latin typeface="Times New Roman" panose="02020603050405020304" pitchFamily="18" charset="0"/>
                          <a:cs typeface="Times New Roman" panose="02020603050405020304" pitchFamily="18" charset="0"/>
                        </a:rPr>
                        <a:t>5549</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390994935"/>
                  </a:ext>
                </a:extLst>
              </a:tr>
              <a:tr h="861530">
                <a:tc gridSpan="3">
                  <a:txBody>
                    <a:bodyPr/>
                    <a:lstStyle/>
                    <a:p>
                      <a:r>
                        <a:rPr lang="ru-RU" sz="2400" dirty="0">
                          <a:latin typeface="Times New Roman" panose="02020603050405020304" pitchFamily="18" charset="0"/>
                          <a:cs typeface="Times New Roman" panose="02020603050405020304" pitchFamily="18" charset="0"/>
                        </a:rPr>
                        <a:t>Уменьшили объем внеурочной деятельности на уровне НОО. Теперь вместо 1350 можно запланировать до 1320 часов за четыре года. </a:t>
                      </a:r>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xBody>
                    <a:bodyPr/>
                    <a:lstStyle/>
                    <a:p>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tc hMerge="1">
                  <a:txBody>
                    <a:bodyPr/>
                    <a:lstStyle/>
                    <a:p>
                      <a:endParaRPr lang="ru-RU" sz="2400" b="1"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3790075634"/>
                  </a:ext>
                </a:extLst>
              </a:tr>
            </a:tbl>
          </a:graphicData>
        </a:graphic>
      </p:graphicFrame>
    </p:spTree>
    <p:extLst>
      <p:ext uri="{BB962C8B-B14F-4D97-AF65-F5344CB8AC3E}">
        <p14:creationId xmlns:p14="http://schemas.microsoft.com/office/powerpoint/2010/main" val="18049189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4800" dirty="0">
                <a:solidFill>
                  <a:srgbClr val="002060"/>
                </a:solidFill>
                <a:latin typeface="Times New Roman" panose="02020603050405020304" pitchFamily="18" charset="0"/>
                <a:cs typeface="Times New Roman" panose="02020603050405020304" pitchFamily="18" charset="0"/>
              </a:rPr>
              <a:t>Ученики с ОВЗ</a:t>
            </a:r>
            <a:endParaRPr lang="ru-RU" sz="48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200" dirty="0">
                <a:latin typeface="Times New Roman" panose="02020603050405020304" pitchFamily="18" charset="0"/>
                <a:cs typeface="Times New Roman" panose="02020603050405020304" pitchFamily="18" charset="0"/>
              </a:rPr>
              <a:t>В разделе «Общие положения» указали, что ФГОС НОО не нужно применять для обучения детей с ОВЗ и интеллектуальными нарушениями. </a:t>
            </a:r>
          </a:p>
          <a:p>
            <a:pPr marL="0" indent="0" algn="just">
              <a:buNone/>
            </a:pPr>
            <a:r>
              <a:rPr lang="ru-RU" sz="3200" dirty="0">
                <a:latin typeface="Times New Roman" panose="02020603050405020304" pitchFamily="18" charset="0"/>
                <a:cs typeface="Times New Roman" panose="02020603050405020304" pitchFamily="18" charset="0"/>
              </a:rPr>
              <a:t>Адаптированные программы на уровне ООО разрабатывают на основе нового ФГОС ООО. Для этого в него внесли вариации предметов. </a:t>
            </a:r>
          </a:p>
          <a:p>
            <a:pPr marL="0" indent="0" algn="just">
              <a:buNone/>
            </a:pPr>
            <a:r>
              <a:rPr lang="ru-RU" sz="3200" dirty="0">
                <a:latin typeface="Times New Roman" panose="02020603050405020304" pitchFamily="18" charset="0"/>
                <a:cs typeface="Times New Roman" panose="02020603050405020304" pitchFamily="18" charset="0"/>
              </a:rPr>
              <a:t>Например, для глухих и слабослышащих можно не включать в программу музыку. При этом для всех детей с ОВЗ вместо физкультуры надо внести адаптивную физкультуру.</a:t>
            </a:r>
          </a:p>
          <a:p>
            <a:pPr marL="0" indent="0" algn="just">
              <a:buNone/>
            </a:pPr>
            <a:r>
              <a:rPr lang="ru-RU" sz="3200" dirty="0">
                <a:latin typeface="Times New Roman" panose="02020603050405020304" pitchFamily="18" charset="0"/>
                <a:cs typeface="Times New Roman" panose="02020603050405020304" pitchFamily="18" charset="0"/>
              </a:rPr>
              <a:t> Если школа увеличивает срок освоения адаптированной программы до шести лет, то объем аудиторных часов не может превышать 6018. </a:t>
            </a:r>
          </a:p>
        </p:txBody>
      </p:sp>
    </p:spTree>
    <p:extLst>
      <p:ext uri="{BB962C8B-B14F-4D97-AF65-F5344CB8AC3E}">
        <p14:creationId xmlns:p14="http://schemas.microsoft.com/office/powerpoint/2010/main" val="14911597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 Функции ФГОС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lvl="0"/>
            <a:r>
              <a:rPr lang="ru-RU" dirty="0">
                <a:latin typeface="Times New Roman" panose="02020603050405020304" pitchFamily="18" charset="0"/>
                <a:cs typeface="Times New Roman" panose="02020603050405020304" pitchFamily="18" charset="0"/>
              </a:rPr>
              <a:t>составлять учебники и задачи для школьных и университетских экзаменов;</a:t>
            </a:r>
          </a:p>
          <a:p>
            <a:pPr lvl="0"/>
            <a:r>
              <a:rPr lang="ru-RU" dirty="0">
                <a:latin typeface="Times New Roman" panose="02020603050405020304" pitchFamily="18" charset="0"/>
                <a:cs typeface="Times New Roman" panose="02020603050405020304" pitchFamily="18" charset="0"/>
              </a:rPr>
              <a:t>формировать методические пособия;</a:t>
            </a:r>
          </a:p>
          <a:p>
            <a:pPr lvl="0"/>
            <a:r>
              <a:rPr lang="ru-RU" dirty="0">
                <a:latin typeface="Times New Roman" panose="02020603050405020304" pitchFamily="18" charset="0"/>
                <a:cs typeface="Times New Roman" panose="02020603050405020304" pitchFamily="18" charset="0"/>
              </a:rPr>
              <a:t>выяснять, сколько часов потребуется, чтобы освоить ту или иную дисциплину;</a:t>
            </a:r>
          </a:p>
          <a:p>
            <a:pPr lvl="0"/>
            <a:r>
              <a:rPr lang="ru-RU" dirty="0">
                <a:latin typeface="Times New Roman" panose="02020603050405020304" pitchFamily="18" charset="0"/>
                <a:cs typeface="Times New Roman" panose="02020603050405020304" pitchFamily="18" charset="0"/>
              </a:rPr>
              <a:t>разъяснять, что получит ученик или студент после освоения каждой ступени образования;</a:t>
            </a:r>
          </a:p>
          <a:p>
            <a:pPr lvl="0"/>
            <a:r>
              <a:rPr lang="ru-RU" dirty="0">
                <a:latin typeface="Times New Roman" panose="02020603050405020304" pitchFamily="18" charset="0"/>
                <a:cs typeface="Times New Roman" panose="02020603050405020304" pitchFamily="18" charset="0"/>
              </a:rPr>
              <a:t>проводить аттестацию персонала учебных заведений, контролировать качество их работы.</a:t>
            </a:r>
          </a:p>
          <a:p>
            <a:r>
              <a:rPr lang="ru-RU" dirty="0">
                <a:latin typeface="Times New Roman" panose="02020603050405020304" pitchFamily="18" charset="0"/>
                <a:cs typeface="Times New Roman" panose="02020603050405020304" pitchFamily="18" charset="0"/>
              </a:rPr>
              <a:t>Кроме того, в документе зафиксировано все то, что учащийся должен освоить на той или иной ступени: так, без знаний начальной школы ученик не сможет заниматься в средней, без знаний средней — в старшей.</a:t>
            </a:r>
          </a:p>
          <a:p>
            <a:pPr marL="0" indent="0" algn="just">
              <a:buNone/>
            </a:pPr>
            <a:endParaRPr lang="ru-RU" dirty="0">
              <a:latin typeface="Times New Roman" panose="02020603050405020304" pitchFamily="18" charset="0"/>
              <a:cs typeface="Times New Roman" panose="02020603050405020304" pitchFamily="18" charset="0"/>
            </a:endParaRPr>
          </a:p>
          <a:p>
            <a:pPr marL="0" indent="0" algn="just">
              <a:buNone/>
            </a:pPr>
            <a:endParaRPr lang="ru-RU" dirty="0"/>
          </a:p>
          <a:p>
            <a:pPr marL="0" indent="0" algn="just">
              <a:buNone/>
            </a:pPr>
            <a:r>
              <a:rPr lang="ru-RU" u="sng" dirty="0"/>
              <a:t> </a:t>
            </a: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9970802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200" b="1" dirty="0">
                <a:solidFill>
                  <a:srgbClr val="002060"/>
                </a:solidFill>
                <a:latin typeface="Times New Roman" panose="02020603050405020304" pitchFamily="18" charset="0"/>
                <a:cs typeface="Times New Roman" panose="02020603050405020304" pitchFamily="18" charset="0"/>
              </a:rPr>
              <a:t>Использование электронных средств обучения, </a:t>
            </a:r>
            <a:br>
              <a:rPr lang="ru-RU" sz="3200" b="1" dirty="0">
                <a:solidFill>
                  <a:srgbClr val="002060"/>
                </a:solidFill>
                <a:latin typeface="Times New Roman" panose="02020603050405020304" pitchFamily="18" charset="0"/>
                <a:cs typeface="Times New Roman" panose="02020603050405020304" pitchFamily="18" charset="0"/>
              </a:rPr>
            </a:br>
            <a:r>
              <a:rPr lang="ru-RU" sz="3200" b="1" dirty="0">
                <a:solidFill>
                  <a:srgbClr val="002060"/>
                </a:solidFill>
                <a:latin typeface="Times New Roman" panose="02020603050405020304" pitchFamily="18" charset="0"/>
                <a:cs typeface="Times New Roman" panose="02020603050405020304" pitchFamily="18" charset="0"/>
              </a:rPr>
              <a:t>дистанционных технологий</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dirty="0">
                <a:latin typeface="Times New Roman" panose="02020603050405020304" pitchFamily="18" charset="0"/>
                <a:cs typeface="Times New Roman" panose="02020603050405020304" pitchFamily="18" charset="0"/>
              </a:rPr>
              <a:t>Старый ФГОС таких требований не устанавливал. </a:t>
            </a:r>
          </a:p>
          <a:p>
            <a:pPr marL="0" indent="0" algn="just">
              <a:buNone/>
            </a:pPr>
            <a:r>
              <a:rPr lang="ru-RU" dirty="0">
                <a:latin typeface="Times New Roman" panose="02020603050405020304" pitchFamily="18" charset="0"/>
                <a:cs typeface="Times New Roman" panose="02020603050405020304" pitchFamily="18" charset="0"/>
              </a:rPr>
              <a:t>Теперь новый ФГОС фиксирует право школы применять различные образовательные технологии. </a:t>
            </a:r>
          </a:p>
          <a:p>
            <a:pPr marL="0" indent="0" algn="just">
              <a:buNone/>
            </a:pPr>
            <a:r>
              <a:rPr lang="ru-RU" dirty="0">
                <a:latin typeface="Times New Roman" panose="02020603050405020304" pitchFamily="18" charset="0"/>
                <a:cs typeface="Times New Roman" panose="02020603050405020304" pitchFamily="18" charset="0"/>
              </a:rPr>
              <a:t>Это нововведение поможет школе обосновать перед родителями использование, например, электронного обучения и дистанционных образовательных технологий. </a:t>
            </a:r>
          </a:p>
          <a:p>
            <a:pPr marL="0" indent="0" algn="just">
              <a:buNone/>
            </a:pPr>
            <a:r>
              <a:rPr lang="ru-RU" dirty="0">
                <a:latin typeface="Times New Roman" panose="02020603050405020304" pitchFamily="18" charset="0"/>
                <a:cs typeface="Times New Roman" panose="02020603050405020304" pitchFamily="18" charset="0"/>
              </a:rPr>
              <a:t>При этом, если школьники учатся с использованием дистанционных технологий, школа должна обеспечить их индивидуальным авторизованным доступом ко всем ресурсам. И доступ должен быть как на территории школы, так и за ее пределами. </a:t>
            </a:r>
          </a:p>
        </p:txBody>
      </p:sp>
    </p:spTree>
    <p:extLst>
      <p:ext uri="{BB962C8B-B14F-4D97-AF65-F5344CB8AC3E}">
        <p14:creationId xmlns:p14="http://schemas.microsoft.com/office/powerpoint/2010/main" val="312650613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Деление учеников на группы</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Раньше таких норм ФГОС не устанавливал.</a:t>
            </a:r>
          </a:p>
          <a:p>
            <a:pPr marL="0" indent="0" algn="just">
              <a:buNone/>
            </a:pPr>
            <a:r>
              <a:rPr lang="ru-RU" sz="3600" dirty="0">
                <a:latin typeface="Times New Roman" panose="02020603050405020304" pitchFamily="18" charset="0"/>
                <a:cs typeface="Times New Roman" panose="02020603050405020304" pitchFamily="18" charset="0"/>
              </a:rPr>
              <a:t> Новые стандарты НОО и ООО разрешают организовать образовательную деятельность при помощи деления на группы. </a:t>
            </a:r>
          </a:p>
          <a:p>
            <a:pPr marL="0" indent="0" algn="just">
              <a:buNone/>
            </a:pPr>
            <a:r>
              <a:rPr lang="ru-RU" sz="3600" dirty="0">
                <a:latin typeface="Times New Roman" panose="02020603050405020304" pitchFamily="18" charset="0"/>
                <a:cs typeface="Times New Roman" panose="02020603050405020304" pitchFamily="18" charset="0"/>
              </a:rPr>
              <a:t>Обучение в группах можно строить по-разному: с учетом успеваемости, образовательных потребностей и интересов, целей. </a:t>
            </a:r>
          </a:p>
          <a:p>
            <a:pPr marL="0" indent="0" algn="just">
              <a:buNone/>
            </a:pPr>
            <a:r>
              <a:rPr lang="ru-RU" sz="3600" dirty="0">
                <a:latin typeface="Times New Roman" panose="02020603050405020304" pitchFamily="18" charset="0"/>
                <a:cs typeface="Times New Roman" panose="02020603050405020304" pitchFamily="18" charset="0"/>
              </a:rPr>
              <a:t>Это позволит учителям реализовывать дифференцированный подход. </a:t>
            </a:r>
          </a:p>
        </p:txBody>
      </p:sp>
    </p:spTree>
    <p:extLst>
      <p:ext uri="{BB962C8B-B14F-4D97-AF65-F5344CB8AC3E}">
        <p14:creationId xmlns:p14="http://schemas.microsoft.com/office/powerpoint/2010/main" val="368307204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dirty="0">
                <a:solidFill>
                  <a:srgbClr val="002060"/>
                </a:solidFill>
                <a:latin typeface="Times New Roman" panose="02020603050405020304" pitchFamily="18" charset="0"/>
                <a:cs typeface="Times New Roman" panose="02020603050405020304" pitchFamily="18" charset="0"/>
              </a:rPr>
              <a:t>Информационно-образовательная </a:t>
            </a:r>
            <a:br>
              <a:rPr lang="ru-RU" dirty="0">
                <a:solidFill>
                  <a:srgbClr val="002060"/>
                </a:solidFill>
                <a:latin typeface="Times New Roman" panose="02020603050405020304" pitchFamily="18" charset="0"/>
                <a:cs typeface="Times New Roman" panose="02020603050405020304" pitchFamily="18" charset="0"/>
              </a:rPr>
            </a:br>
            <a:r>
              <a:rPr lang="ru-RU" dirty="0">
                <a:solidFill>
                  <a:srgbClr val="002060"/>
                </a:solidFill>
                <a:latin typeface="Times New Roman" panose="02020603050405020304" pitchFamily="18" charset="0"/>
                <a:cs typeface="Times New Roman" panose="02020603050405020304" pitchFamily="18" charset="0"/>
              </a:rPr>
              <a:t>среда</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Согласно старым ФГОС у учеников в школьной библиотеке должен быть доступ к информационным </a:t>
            </a:r>
            <a:r>
              <a:rPr lang="ru-RU" sz="3600" dirty="0" err="1">
                <a:latin typeface="Times New Roman" panose="02020603050405020304" pitchFamily="18" charset="0"/>
                <a:cs typeface="Times New Roman" panose="02020603050405020304" pitchFamily="18" charset="0"/>
              </a:rPr>
              <a:t>интернет-ресурсам</a:t>
            </a:r>
            <a:r>
              <a:rPr lang="ru-RU" sz="3600" dirty="0">
                <a:latin typeface="Times New Roman" panose="02020603050405020304" pitchFamily="18" charset="0"/>
                <a:cs typeface="Times New Roman" panose="02020603050405020304" pitchFamily="18" charset="0"/>
              </a:rPr>
              <a:t>, коллекциям </a:t>
            </a:r>
            <a:r>
              <a:rPr lang="ru-RU" sz="3600" dirty="0" err="1">
                <a:latin typeface="Times New Roman" panose="02020603050405020304" pitchFamily="18" charset="0"/>
                <a:cs typeface="Times New Roman" panose="02020603050405020304" pitchFamily="18" charset="0"/>
              </a:rPr>
              <a:t>медиаресурсов</a:t>
            </a:r>
            <a:r>
              <a:rPr lang="ru-RU" sz="3600" dirty="0">
                <a:latin typeface="Times New Roman" panose="02020603050405020304" pitchFamily="18" charset="0"/>
                <a:cs typeface="Times New Roman" panose="02020603050405020304" pitchFamily="18" charset="0"/>
              </a:rPr>
              <a:t>.</a:t>
            </a:r>
          </a:p>
          <a:p>
            <a:pPr marL="0" indent="0" algn="just">
              <a:buNone/>
            </a:pPr>
            <a:r>
              <a:rPr lang="ru-RU" sz="3600" dirty="0">
                <a:latin typeface="Times New Roman" panose="02020603050405020304" pitchFamily="18" charset="0"/>
                <a:cs typeface="Times New Roman" panose="02020603050405020304" pitchFamily="18" charset="0"/>
              </a:rPr>
              <a:t> Сейчас новые ФГОС определяют, что доступ к </a:t>
            </a:r>
            <a:r>
              <a:rPr lang="ru-RU" sz="3600" dirty="0" smtClean="0">
                <a:latin typeface="Times New Roman" panose="02020603050405020304" pitchFamily="18" charset="0"/>
                <a:cs typeface="Times New Roman" panose="02020603050405020304" pitchFamily="18" charset="0"/>
              </a:rPr>
              <a:t>информационно-образовательной </a:t>
            </a:r>
            <a:r>
              <a:rPr lang="ru-RU" sz="3600" dirty="0">
                <a:latin typeface="Times New Roman" panose="02020603050405020304" pitchFamily="18" charset="0"/>
                <a:cs typeface="Times New Roman" panose="02020603050405020304" pitchFamily="18" charset="0"/>
              </a:rPr>
              <a:t>среде должен быть у каждого ученика и родителя или законного представителя в течение всего периода обучения. </a:t>
            </a:r>
          </a:p>
        </p:txBody>
      </p:sp>
    </p:spTree>
    <p:extLst>
      <p:ext uri="{BB962C8B-B14F-4D97-AF65-F5344CB8AC3E}">
        <p14:creationId xmlns:p14="http://schemas.microsoft.com/office/powerpoint/2010/main" val="81330265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rgbClr val="002060"/>
                </a:solidFill>
                <a:latin typeface="Times New Roman" panose="02020603050405020304" pitchFamily="18" charset="0"/>
                <a:cs typeface="Times New Roman" panose="02020603050405020304" pitchFamily="18" charset="0"/>
              </a:rPr>
              <a:t>Оснащение кабинетов</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Старые ФГОС предъявляли общие требования к оснащению кабинетов. </a:t>
            </a:r>
          </a:p>
          <a:p>
            <a:pPr marL="0" indent="0" algn="just">
              <a:buNone/>
            </a:pPr>
            <a:r>
              <a:rPr lang="ru-RU" sz="4000" dirty="0">
                <a:latin typeface="Times New Roman" panose="02020603050405020304" pitchFamily="18" charset="0"/>
                <a:cs typeface="Times New Roman" panose="02020603050405020304" pitchFamily="18" charset="0"/>
              </a:rPr>
              <a:t>Новые ФГОС ООО установили требования к оснащению кабинетов по отдельным предметным областям. </a:t>
            </a:r>
          </a:p>
          <a:p>
            <a:pPr marL="0" indent="0" algn="just">
              <a:buNone/>
            </a:pPr>
            <a:r>
              <a:rPr lang="ru-RU" sz="4000" dirty="0">
                <a:latin typeface="Times New Roman" panose="02020603050405020304" pitchFamily="18" charset="0"/>
                <a:cs typeface="Times New Roman" panose="02020603050405020304" pitchFamily="18" charset="0"/>
              </a:rPr>
              <a:t>Например, в кабинетах естественно-научного цикла должны быть комплекты специального лабораторного оборудования.</a:t>
            </a:r>
          </a:p>
        </p:txBody>
      </p:sp>
    </p:spTree>
    <p:extLst>
      <p:ext uri="{BB962C8B-B14F-4D97-AF65-F5344CB8AC3E}">
        <p14:creationId xmlns:p14="http://schemas.microsoft.com/office/powerpoint/2010/main" val="3175131698"/>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Психолого-педагогические условия</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4000" dirty="0">
                <a:latin typeface="Times New Roman" panose="02020603050405020304" pitchFamily="18" charset="0"/>
                <a:cs typeface="Times New Roman" panose="02020603050405020304" pitchFamily="18" charset="0"/>
              </a:rPr>
              <a:t>В новых ФГОС требований к психолого-педагогическим условиям стало больше. </a:t>
            </a:r>
          </a:p>
          <a:p>
            <a:pPr marL="0" indent="0" algn="just">
              <a:buNone/>
            </a:pPr>
            <a:r>
              <a:rPr lang="ru-RU" sz="4000" dirty="0">
                <a:latin typeface="Times New Roman" panose="02020603050405020304" pitchFamily="18" charset="0"/>
                <a:cs typeface="Times New Roman" panose="02020603050405020304" pitchFamily="18" charset="0"/>
              </a:rPr>
              <a:t>При этом акцент сделан на социально-психологической адаптации к школе. </a:t>
            </a:r>
          </a:p>
          <a:p>
            <a:pPr marL="0" indent="0" algn="just">
              <a:buNone/>
            </a:pPr>
            <a:r>
              <a:rPr lang="ru-RU" sz="4000" dirty="0">
                <a:latin typeface="Times New Roman" panose="02020603050405020304" pitchFamily="18" charset="0"/>
                <a:cs typeface="Times New Roman" panose="02020603050405020304" pitchFamily="18" charset="0"/>
              </a:rPr>
              <a:t>Также описали порядок, по которому следует проводить </a:t>
            </a:r>
            <a:r>
              <a:rPr lang="ru-RU" sz="4000" dirty="0" err="1">
                <a:latin typeface="Times New Roman" panose="02020603050405020304" pitchFamily="18" charset="0"/>
                <a:cs typeface="Times New Roman" panose="02020603050405020304" pitchFamily="18" charset="0"/>
              </a:rPr>
              <a:t>психологопедагогическое</a:t>
            </a:r>
            <a:r>
              <a:rPr lang="ru-RU" sz="4000" dirty="0">
                <a:latin typeface="Times New Roman" panose="02020603050405020304" pitchFamily="18" charset="0"/>
                <a:cs typeface="Times New Roman" panose="02020603050405020304" pitchFamily="18" charset="0"/>
              </a:rPr>
              <a:t> сопровождение участников образовательных отношений.</a:t>
            </a:r>
          </a:p>
        </p:txBody>
      </p:sp>
    </p:spTree>
    <p:extLst>
      <p:ext uri="{BB962C8B-B14F-4D97-AF65-F5344CB8AC3E}">
        <p14:creationId xmlns:p14="http://schemas.microsoft.com/office/powerpoint/2010/main" val="5148603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r>
              <a:rPr lang="ru-RU" dirty="0"/>
              <a:t>                   </a:t>
            </a:r>
            <a:r>
              <a:rPr lang="ru-RU" dirty="0">
                <a:solidFill>
                  <a:srgbClr val="002060"/>
                </a:solidFill>
                <a:latin typeface="Times New Roman" panose="02020603050405020304" pitchFamily="18" charset="0"/>
                <a:cs typeface="Times New Roman" panose="02020603050405020304" pitchFamily="18" charset="0"/>
              </a:rPr>
              <a:t>Три поколения стандартов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r>
              <a:rPr lang="ru-RU" sz="2400" b="1" dirty="0">
                <a:latin typeface="Times New Roman" panose="02020603050405020304" pitchFamily="18" charset="0"/>
                <a:cs typeface="Times New Roman" panose="02020603050405020304" pitchFamily="18" charset="0"/>
              </a:rPr>
              <a:t>Первое поколение образовательных стандартов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Были приняты в 2004 году. Как таковых </a:t>
            </a:r>
            <a:r>
              <a:rPr lang="ru-RU" sz="2400" dirty="0" err="1">
                <a:latin typeface="Times New Roman" panose="02020603050405020304" pitchFamily="18" charset="0"/>
                <a:cs typeface="Times New Roman" panose="02020603050405020304" pitchFamily="18" charset="0"/>
              </a:rPr>
              <a:t>ФГОСов</a:t>
            </a:r>
            <a:r>
              <a:rPr lang="ru-RU" sz="2400" dirty="0">
                <a:latin typeface="Times New Roman" panose="02020603050405020304" pitchFamily="18" charset="0"/>
                <a:cs typeface="Times New Roman" panose="02020603050405020304" pitchFamily="18" charset="0"/>
              </a:rPr>
              <a:t> еще не было — были государственные образовательные стандарты, которые стали неактуальными, поскольку во главу угла ставился предметный результат. Личности обучающихся не уделялось никакого внимания. Основой была обязательная для изучения информация, а требования приводились как к пособиям, так и к темам внутри них т.е. Основной целью был не личностный, а предметный результат. Во главу ставился набор информации, обязательной для изучения. Подробно описывалось содержание образование: темы, дидактические единицы</a:t>
            </a:r>
          </a:p>
          <a:p>
            <a:r>
              <a:rPr lang="ru-RU" sz="2400" b="1" dirty="0">
                <a:latin typeface="Times New Roman" panose="02020603050405020304" pitchFamily="18" charset="0"/>
                <a:cs typeface="Times New Roman" panose="02020603050405020304" pitchFamily="18" charset="0"/>
              </a:rPr>
              <a:t>Второе поколение ФГОС </a:t>
            </a:r>
            <a:endParaRPr lang="ru-RU" sz="2400" dirty="0">
              <a:latin typeface="Times New Roman" panose="02020603050405020304" pitchFamily="18" charset="0"/>
              <a:cs typeface="Times New Roman" panose="02020603050405020304" pitchFamily="18" charset="0"/>
            </a:endParaRPr>
          </a:p>
          <a:p>
            <a:pPr marL="0" indent="0">
              <a:buNone/>
            </a:pPr>
            <a:r>
              <a:rPr lang="ru-RU" sz="2400" dirty="0">
                <a:latin typeface="Times New Roman" panose="02020603050405020304" pitchFamily="18" charset="0"/>
                <a:cs typeface="Times New Roman" panose="02020603050405020304" pitchFamily="18" charset="0"/>
              </a:rPr>
              <a:t>разрабатывались с 2009 по 2012 год и действуют до 2022 года. Здесь главными стали универсальные учебные навыки: самостоятельное изучение информации, коммуникация, проектная и факультативная работа. Акцент был направлен на личность ребенка, который должен уважать страну, быть терпимым, вести здоровый образ жизни. Т.е. акцент сделан на развитие УУД, то есть способности обучающихся самостоятельно добывать информацию. Много внимания уделено проектной и внеурочной деятельности. </a:t>
            </a:r>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8882107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r>
              <a:rPr lang="ru-RU" dirty="0"/>
              <a:t>                   </a:t>
            </a:r>
            <a:r>
              <a:rPr lang="ru-RU" dirty="0">
                <a:solidFill>
                  <a:srgbClr val="002060"/>
                </a:solidFill>
                <a:latin typeface="Times New Roman" panose="02020603050405020304" pitchFamily="18" charset="0"/>
                <a:cs typeface="Times New Roman" panose="02020603050405020304" pitchFamily="18" charset="0"/>
              </a:rPr>
              <a:t>Три поколения стандартов </a:t>
            </a:r>
            <a:endParaRPr lang="ru-RU"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a:spcBef>
                <a:spcPts val="600"/>
              </a:spcBef>
            </a:pPr>
            <a:r>
              <a:rPr lang="ru-RU" sz="2000" b="1" dirty="0">
                <a:latin typeface="Times New Roman" panose="02020603050405020304" pitchFamily="18" charset="0"/>
                <a:cs typeface="Times New Roman" panose="02020603050405020304" pitchFamily="18" charset="0"/>
              </a:rPr>
              <a:t>ФГОС третьего поколения - </a:t>
            </a:r>
            <a:r>
              <a:rPr lang="ru-RU" sz="2000" dirty="0">
                <a:latin typeface="Times New Roman" panose="02020603050405020304" pitchFamily="18" charset="0"/>
                <a:cs typeface="Times New Roman" panose="02020603050405020304" pitchFamily="18" charset="0"/>
              </a:rPr>
              <a:t>конкретизация требований к обучающимся. </a:t>
            </a:r>
          </a:p>
          <a:p>
            <a:pPr marL="0" indent="0">
              <a:spcBef>
                <a:spcPts val="600"/>
              </a:spcBef>
              <a:buNone/>
            </a:pPr>
            <a:r>
              <a:rPr lang="ru-RU" sz="2000" dirty="0">
                <a:latin typeface="Times New Roman" panose="02020603050405020304" pitchFamily="18" charset="0"/>
                <a:cs typeface="Times New Roman" panose="02020603050405020304" pitchFamily="18" charset="0"/>
              </a:rPr>
              <a:t>В новых ФГОС 2022 года определяют чёткие требования к предметным результатам по каждой учебной дисциплине. </a:t>
            </a:r>
          </a:p>
          <a:p>
            <a:pPr>
              <a:spcBef>
                <a:spcPts val="600"/>
              </a:spcBef>
            </a:pPr>
            <a:r>
              <a:rPr lang="ru-RU" sz="2000" b="1" dirty="0">
                <a:latin typeface="Times New Roman" panose="02020603050405020304" pitchFamily="18" charset="0"/>
                <a:cs typeface="Times New Roman" panose="02020603050405020304" pitchFamily="18" charset="0"/>
              </a:rPr>
              <a:t>Требования ФГОС третьего поколения содержат:</a:t>
            </a:r>
            <a:endParaRPr lang="ru-RU" sz="2000" dirty="0">
              <a:latin typeface="Times New Roman" panose="02020603050405020304" pitchFamily="18" charset="0"/>
              <a:cs typeface="Times New Roman" panose="02020603050405020304" pitchFamily="18" charset="0"/>
            </a:endParaRPr>
          </a:p>
          <a:p>
            <a:pPr lvl="0">
              <a:spcBef>
                <a:spcPts val="600"/>
              </a:spcBef>
            </a:pPr>
            <a:r>
              <a:rPr lang="ru-RU" sz="2000" dirty="0">
                <a:latin typeface="Times New Roman" panose="02020603050405020304" pitchFamily="18" charset="0"/>
                <a:cs typeface="Times New Roman" panose="02020603050405020304" pitchFamily="18" charset="0"/>
              </a:rPr>
              <a:t>четкие обязательства детского сада, школ, вузов перед учащимися и их семьями;</a:t>
            </a:r>
          </a:p>
          <a:p>
            <a:pPr lvl="0">
              <a:spcBef>
                <a:spcPts val="600"/>
              </a:spcBef>
            </a:pPr>
            <a:r>
              <a:rPr lang="ru-RU" sz="2000" dirty="0">
                <a:latin typeface="Times New Roman" panose="02020603050405020304" pitchFamily="18" charset="0"/>
                <a:cs typeface="Times New Roman" panose="02020603050405020304" pitchFamily="18" charset="0"/>
              </a:rPr>
              <a:t>список навыков ученика в рамках школьных дисциплин — решать, доказывать, оперировать понятиями, а также рекомендации по развитию этих навыков;</a:t>
            </a:r>
          </a:p>
          <a:p>
            <a:pPr lvl="0">
              <a:spcBef>
                <a:spcPts val="600"/>
              </a:spcBef>
            </a:pPr>
            <a:r>
              <a:rPr lang="ru-RU" sz="2000" dirty="0">
                <a:latin typeface="Times New Roman" panose="02020603050405020304" pitchFamily="18" charset="0"/>
                <a:cs typeface="Times New Roman" panose="02020603050405020304" pitchFamily="18" charset="0"/>
              </a:rPr>
              <a:t>конкретные результаты, которых должен достичь ученик, — сколько слов узнать за год, какие сочинения писать;</a:t>
            </a:r>
          </a:p>
          <a:p>
            <a:pPr lvl="0">
              <a:spcBef>
                <a:spcPts val="600"/>
              </a:spcBef>
            </a:pPr>
            <a:r>
              <a:rPr lang="ru-RU" sz="2000" dirty="0">
                <a:latin typeface="Times New Roman" panose="02020603050405020304" pitchFamily="18" charset="0"/>
                <a:cs typeface="Times New Roman" panose="02020603050405020304" pitchFamily="18" charset="0"/>
              </a:rPr>
              <a:t>указания, какие знания в какой момент нужно освоить ребенку — причем, менять содержание тем не рекомендовано;</a:t>
            </a:r>
          </a:p>
          <a:p>
            <a:pPr lvl="0">
              <a:spcBef>
                <a:spcPts val="600"/>
              </a:spcBef>
            </a:pPr>
            <a:r>
              <a:rPr lang="ru-RU" sz="2000" dirty="0">
                <a:latin typeface="Times New Roman" panose="02020603050405020304" pitchFamily="18" charset="0"/>
                <a:cs typeface="Times New Roman" panose="02020603050405020304" pitchFamily="18" charset="0"/>
              </a:rPr>
              <a:t>время, необходимое для реализации основных образовательных и воспитательных программ;</a:t>
            </a:r>
          </a:p>
          <a:p>
            <a:pPr lvl="0">
              <a:spcBef>
                <a:spcPts val="600"/>
              </a:spcBef>
            </a:pPr>
            <a:r>
              <a:rPr lang="ru-RU" sz="2000" dirty="0">
                <a:latin typeface="Times New Roman" panose="02020603050405020304" pitchFamily="18" charset="0"/>
                <a:cs typeface="Times New Roman" panose="02020603050405020304" pitchFamily="18" charset="0"/>
              </a:rPr>
              <a:t>данные по коррекционной работе с детьми с ОВЗ.</a:t>
            </a:r>
          </a:p>
          <a:p>
            <a:pPr>
              <a:spcBef>
                <a:spcPts val="600"/>
              </a:spcBef>
            </a:pPr>
            <a:r>
              <a:rPr lang="ru-RU" sz="2000" dirty="0">
                <a:latin typeface="Times New Roman" panose="02020603050405020304" pitchFamily="18" charset="0"/>
                <a:cs typeface="Times New Roman" panose="02020603050405020304" pitchFamily="18" charset="0"/>
              </a:rPr>
              <a:t>Новые нормы предполагают, что школа учитывает особенности каждого ученика: как психологические, так и возрастные. Предполагается, что нагрузка на детей снизится. </a:t>
            </a:r>
          </a:p>
          <a:p>
            <a:pPr marL="0" indent="0">
              <a:buNone/>
            </a:pPr>
            <a:endParaRPr lang="ru-RU" sz="2400" dirty="0">
              <a:latin typeface="Times New Roman" panose="02020603050405020304" pitchFamily="18" charset="0"/>
              <a:cs typeface="Times New Roman" panose="02020603050405020304" pitchFamily="18" charset="0"/>
            </a:endParaRPr>
          </a:p>
          <a:p>
            <a:pPr marL="0" indent="0">
              <a:buNone/>
            </a:pPr>
            <a:endParaRPr lang="ru-RU" sz="4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5091338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Отличия ФГОС </a:t>
            </a:r>
            <a:br>
              <a:rPr lang="ru-RU" b="1" dirty="0">
                <a:solidFill>
                  <a:schemeClr val="accent1">
                    <a:lumMod val="50000"/>
                  </a:schemeClr>
                </a:solidFill>
                <a:latin typeface="Times New Roman" panose="02020603050405020304" pitchFamily="18" charset="0"/>
                <a:cs typeface="Times New Roman" panose="02020603050405020304" pitchFamily="18" charset="0"/>
              </a:rPr>
            </a:br>
            <a:r>
              <a:rPr lang="ru-RU" b="1" dirty="0">
                <a:solidFill>
                  <a:schemeClr val="accent1">
                    <a:lumMod val="50000"/>
                  </a:schemeClr>
                </a:solidFill>
                <a:latin typeface="Times New Roman" panose="02020603050405020304" pitchFamily="18" charset="0"/>
                <a:cs typeface="Times New Roman" panose="02020603050405020304" pitchFamily="18" charset="0"/>
              </a:rPr>
              <a:t>трех поколений</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endParaRPr lang="ru-RU" sz="4800" dirty="0">
              <a:latin typeface="Times New Roman" panose="02020603050405020304" pitchFamily="18" charset="0"/>
              <a:cs typeface="Times New Roman" panose="02020603050405020304" pitchFamily="18" charset="0"/>
            </a:endParaRPr>
          </a:p>
        </p:txBody>
      </p:sp>
      <p:pic>
        <p:nvPicPr>
          <p:cNvPr id="2" name="Рисунок 1"/>
          <p:cNvPicPr>
            <a:picLocks noChangeAspect="1"/>
          </p:cNvPicPr>
          <p:nvPr/>
        </p:nvPicPr>
        <p:blipFill>
          <a:blip r:embed="rId2"/>
          <a:stretch>
            <a:fillRect/>
          </a:stretch>
        </p:blipFill>
        <p:spPr>
          <a:xfrm>
            <a:off x="121922" y="1533284"/>
            <a:ext cx="5789351" cy="5068657"/>
          </a:xfrm>
          <a:prstGeom prst="rect">
            <a:avLst/>
          </a:prstGeom>
        </p:spPr>
      </p:pic>
      <p:pic>
        <p:nvPicPr>
          <p:cNvPr id="3" name="Рисунок 2"/>
          <p:cNvPicPr>
            <a:picLocks noChangeAspect="1"/>
          </p:cNvPicPr>
          <p:nvPr/>
        </p:nvPicPr>
        <p:blipFill>
          <a:blip r:embed="rId3"/>
          <a:stretch>
            <a:fillRect/>
          </a:stretch>
        </p:blipFill>
        <p:spPr>
          <a:xfrm>
            <a:off x="6033195" y="1531553"/>
            <a:ext cx="6045660" cy="5070387"/>
          </a:xfrm>
          <a:prstGeom prst="rect">
            <a:avLst/>
          </a:prstGeom>
        </p:spPr>
      </p:pic>
    </p:spTree>
    <p:extLst>
      <p:ext uri="{BB962C8B-B14F-4D97-AF65-F5344CB8AC3E}">
        <p14:creationId xmlns:p14="http://schemas.microsoft.com/office/powerpoint/2010/main" val="19133282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2"/>
            <a:ext cx="12192000" cy="1317086"/>
          </a:xfrm>
          <a:solidFill>
            <a:srgbClr val="CCFFCC"/>
          </a:solidFill>
        </p:spPr>
        <p:txBody>
          <a:bodyPr/>
          <a:lstStyle/>
          <a:p>
            <a:pPr algn="ctr"/>
            <a:r>
              <a:rPr lang="ru-RU" b="1" dirty="0">
                <a:solidFill>
                  <a:schemeClr val="accent1">
                    <a:lumMod val="50000"/>
                  </a:schemeClr>
                </a:solidFill>
                <a:latin typeface="Times New Roman" panose="02020603050405020304" pitchFamily="18" charset="0"/>
                <a:cs typeface="Times New Roman" panose="02020603050405020304" pitchFamily="18" charset="0"/>
              </a:rPr>
              <a:t>Отличия ФГОС</a:t>
            </a:r>
          </a:p>
        </p:txBody>
      </p:sp>
      <p:graphicFrame>
        <p:nvGraphicFramePr>
          <p:cNvPr id="2" name="Объект 1"/>
          <p:cNvGraphicFramePr>
            <a:graphicFrameLocks noGrp="1"/>
          </p:cNvGraphicFramePr>
          <p:nvPr>
            <p:ph idx="1"/>
            <p:extLst>
              <p:ext uri="{D42A27DB-BD31-4B8C-83A1-F6EECF244321}">
                <p14:modId xmlns:p14="http://schemas.microsoft.com/office/powerpoint/2010/main" val="3240934328"/>
              </p:ext>
            </p:extLst>
          </p:nvPr>
        </p:nvGraphicFramePr>
        <p:xfrm>
          <a:off x="0" y="1317622"/>
          <a:ext cx="12192000" cy="6934847"/>
        </p:xfrm>
        <a:graphic>
          <a:graphicData uri="http://schemas.openxmlformats.org/drawingml/2006/table">
            <a:tbl>
              <a:tblPr firstRow="1" bandRow="1">
                <a:tableStyleId>{5C22544A-7EE6-4342-B048-85BDC9FD1C3A}</a:tableStyleId>
              </a:tblPr>
              <a:tblGrid>
                <a:gridCol w="5495636">
                  <a:extLst>
                    <a:ext uri="{9D8B030D-6E8A-4147-A177-3AD203B41FA5}">
                      <a16:colId xmlns:a16="http://schemas.microsoft.com/office/drawing/2014/main" xmlns="" val="2673029929"/>
                    </a:ext>
                  </a:extLst>
                </a:gridCol>
                <a:gridCol w="6696364">
                  <a:extLst>
                    <a:ext uri="{9D8B030D-6E8A-4147-A177-3AD203B41FA5}">
                      <a16:colId xmlns:a16="http://schemas.microsoft.com/office/drawing/2014/main" xmlns="" val="1964610135"/>
                    </a:ext>
                  </a:extLst>
                </a:gridCol>
              </a:tblGrid>
              <a:tr h="769796">
                <a:tc>
                  <a:txBody>
                    <a:bodyPr/>
                    <a:lstStyle/>
                    <a:p>
                      <a:r>
                        <a:rPr lang="ru-RU" sz="2400" dirty="0">
                          <a:solidFill>
                            <a:schemeClr val="tx1"/>
                          </a:solidFill>
                          <a:latin typeface="Times New Roman" panose="02020603050405020304" pitchFamily="18" charset="0"/>
                          <a:cs typeface="Times New Roman" panose="02020603050405020304" pitchFamily="18" charset="0"/>
                        </a:rPr>
                        <a:t>Действующий ФГОС ООО</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ФГОС</a:t>
                      </a:r>
                      <a:r>
                        <a:rPr lang="ru-RU" sz="2400" baseline="0" dirty="0">
                          <a:solidFill>
                            <a:schemeClr val="tx1"/>
                          </a:solidFill>
                          <a:latin typeface="Times New Roman" panose="02020603050405020304" pitchFamily="18" charset="0"/>
                          <a:cs typeface="Times New Roman" panose="02020603050405020304" pitchFamily="18" charset="0"/>
                        </a:rPr>
                        <a:t> ООО 2022 год</a:t>
                      </a:r>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977491760"/>
                  </a:ext>
                </a:extLst>
              </a:tr>
              <a:tr h="914400">
                <a:tc>
                  <a:txBody>
                    <a:bodyPr/>
                    <a:lstStyle/>
                    <a:p>
                      <a:r>
                        <a:rPr lang="ru-RU" sz="2400" dirty="0">
                          <a:solidFill>
                            <a:schemeClr val="tx1"/>
                          </a:solidFill>
                          <a:latin typeface="Times New Roman" panose="02020603050405020304" pitchFamily="18" charset="0"/>
                          <a:cs typeface="Times New Roman" panose="02020603050405020304" pitchFamily="18" charset="0"/>
                        </a:rPr>
                        <a:t>Духовно-нравственное развитие</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Духовно-нравственное воспитание</a:t>
                      </a:r>
                    </a:p>
                  </a:txBody>
                  <a:tcPr>
                    <a:solidFill>
                      <a:schemeClr val="accent6">
                        <a:lumMod val="40000"/>
                        <a:lumOff val="60000"/>
                      </a:schemeClr>
                    </a:solidFill>
                  </a:tcPr>
                </a:tc>
                <a:extLst>
                  <a:ext uri="{0D108BD9-81ED-4DB2-BD59-A6C34878D82A}">
                    <a16:rowId xmlns:a16="http://schemas.microsoft.com/office/drawing/2014/main" xmlns="" val="1408305741"/>
                  </a:ext>
                </a:extLst>
              </a:tr>
              <a:tr h="766618">
                <a:tc>
                  <a:txBody>
                    <a:bodyPr/>
                    <a:lstStyle/>
                    <a:p>
                      <a:r>
                        <a:rPr lang="ru-RU" sz="2400" dirty="0">
                          <a:solidFill>
                            <a:schemeClr val="tx1"/>
                          </a:solidFill>
                          <a:latin typeface="Times New Roman" panose="02020603050405020304" pitchFamily="18" charset="0"/>
                          <a:cs typeface="Times New Roman" panose="02020603050405020304" pitchFamily="18" charset="0"/>
                        </a:rPr>
                        <a:t>Воспитание и социализация</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Гражданское воспитание</a:t>
                      </a:r>
                    </a:p>
                  </a:txBody>
                  <a:tcPr>
                    <a:solidFill>
                      <a:schemeClr val="accent6">
                        <a:lumMod val="40000"/>
                        <a:lumOff val="60000"/>
                      </a:schemeClr>
                    </a:solidFill>
                  </a:tcPr>
                </a:tc>
                <a:extLst>
                  <a:ext uri="{0D108BD9-81ED-4DB2-BD59-A6C34878D82A}">
                    <a16:rowId xmlns:a16="http://schemas.microsoft.com/office/drawing/2014/main" xmlns="" val="2614928391"/>
                  </a:ext>
                </a:extLst>
              </a:tr>
              <a:tr h="868219">
                <a:tc>
                  <a:txBody>
                    <a:bodyPr/>
                    <a:lstStyle/>
                    <a:p>
                      <a:r>
                        <a:rPr lang="ru-RU" sz="2400" dirty="0">
                          <a:solidFill>
                            <a:schemeClr val="tx1"/>
                          </a:solidFill>
                          <a:latin typeface="Times New Roman" panose="02020603050405020304" pitchFamily="18" charset="0"/>
                          <a:cs typeface="Times New Roman" panose="02020603050405020304" pitchFamily="18" charset="0"/>
                        </a:rPr>
                        <a:t>Профессиональная ориентация</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Трудовое воспитание</a:t>
                      </a:r>
                    </a:p>
                  </a:txBody>
                  <a:tcPr>
                    <a:solidFill>
                      <a:schemeClr val="accent6">
                        <a:lumMod val="40000"/>
                        <a:lumOff val="60000"/>
                      </a:schemeClr>
                    </a:solidFill>
                  </a:tcPr>
                </a:tc>
                <a:extLst>
                  <a:ext uri="{0D108BD9-81ED-4DB2-BD59-A6C34878D82A}">
                    <a16:rowId xmlns:a16="http://schemas.microsoft.com/office/drawing/2014/main" xmlns="" val="3161908947"/>
                  </a:ext>
                </a:extLst>
              </a:tr>
              <a:tr h="1021861">
                <a:tc>
                  <a:txBody>
                    <a:bodyPr/>
                    <a:lstStyle/>
                    <a:p>
                      <a:r>
                        <a:rPr lang="ru-RU" sz="2400" dirty="0" err="1">
                          <a:solidFill>
                            <a:schemeClr val="tx1"/>
                          </a:solidFill>
                          <a:latin typeface="Times New Roman" panose="02020603050405020304" pitchFamily="18" charset="0"/>
                          <a:cs typeface="Times New Roman" panose="02020603050405020304" pitchFamily="18" charset="0"/>
                        </a:rPr>
                        <a:t>Здоровьесберегающая</a:t>
                      </a:r>
                      <a:r>
                        <a:rPr lang="ru-RU" sz="2400" dirty="0">
                          <a:solidFill>
                            <a:schemeClr val="tx1"/>
                          </a:solidFill>
                          <a:latin typeface="Times New Roman" panose="02020603050405020304" pitchFamily="18" charset="0"/>
                          <a:cs typeface="Times New Roman" panose="02020603050405020304" pitchFamily="18" charset="0"/>
                        </a:rPr>
                        <a:t> деятельность</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Физическое воспитание, формирование культуры здоровья и эмоционального благополучия</a:t>
                      </a:r>
                    </a:p>
                  </a:txBody>
                  <a:tcPr>
                    <a:solidFill>
                      <a:schemeClr val="accent6">
                        <a:lumMod val="40000"/>
                        <a:lumOff val="60000"/>
                      </a:schemeClr>
                    </a:solidFill>
                  </a:tcPr>
                </a:tc>
                <a:extLst>
                  <a:ext uri="{0D108BD9-81ED-4DB2-BD59-A6C34878D82A}">
                    <a16:rowId xmlns:a16="http://schemas.microsoft.com/office/drawing/2014/main" xmlns="" val="1648075721"/>
                  </a:ext>
                </a:extLst>
              </a:tr>
              <a:tr h="2593953">
                <a:tc>
                  <a:txBody>
                    <a:bodyPr/>
                    <a:lstStyle/>
                    <a:p>
                      <a:r>
                        <a:rPr lang="ru-RU" sz="2400" dirty="0">
                          <a:solidFill>
                            <a:schemeClr val="tx1"/>
                          </a:solidFill>
                          <a:latin typeface="Times New Roman" panose="02020603050405020304" pitchFamily="18" charset="0"/>
                          <a:cs typeface="Times New Roman" panose="02020603050405020304" pitchFamily="18" charset="0"/>
                        </a:rPr>
                        <a:t>Формирование экологической культуры</a:t>
                      </a:r>
                    </a:p>
                  </a:txBody>
                  <a:tcPr>
                    <a:solidFill>
                      <a:schemeClr val="accent6">
                        <a:lumMod val="40000"/>
                        <a:lumOff val="60000"/>
                      </a:schemeClr>
                    </a:solidFill>
                  </a:tcPr>
                </a:tc>
                <a:tc>
                  <a:txBody>
                    <a:bodyPr/>
                    <a:lstStyle/>
                    <a:p>
                      <a:r>
                        <a:rPr lang="ru-RU" sz="2400" dirty="0">
                          <a:solidFill>
                            <a:schemeClr val="tx1"/>
                          </a:solidFill>
                          <a:latin typeface="Times New Roman" panose="02020603050405020304" pitchFamily="18" charset="0"/>
                          <a:cs typeface="Times New Roman" panose="02020603050405020304" pitchFamily="18" charset="0"/>
                        </a:rPr>
                        <a:t>Экологическое воспитание,</a:t>
                      </a:r>
                    </a:p>
                    <a:p>
                      <a:r>
                        <a:rPr lang="ru-RU" sz="2400" dirty="0">
                          <a:solidFill>
                            <a:schemeClr val="tx1"/>
                          </a:solidFill>
                          <a:latin typeface="Times New Roman" panose="02020603050405020304" pitchFamily="18" charset="0"/>
                          <a:cs typeface="Times New Roman" panose="02020603050405020304" pitchFamily="18" charset="0"/>
                        </a:rPr>
                        <a:t>Патриотическое воспитание,</a:t>
                      </a:r>
                    </a:p>
                    <a:p>
                      <a:r>
                        <a:rPr lang="ru-RU" sz="2400" dirty="0">
                          <a:solidFill>
                            <a:schemeClr val="tx1"/>
                          </a:solidFill>
                          <a:latin typeface="Times New Roman" panose="02020603050405020304" pitchFamily="18" charset="0"/>
                          <a:cs typeface="Times New Roman" panose="02020603050405020304" pitchFamily="18" charset="0"/>
                        </a:rPr>
                        <a:t>Эстетическое воспитание,</a:t>
                      </a:r>
                    </a:p>
                    <a:p>
                      <a:r>
                        <a:rPr lang="ru-RU" sz="2400" dirty="0">
                          <a:solidFill>
                            <a:schemeClr val="tx1"/>
                          </a:solidFill>
                          <a:latin typeface="Times New Roman" panose="02020603050405020304" pitchFamily="18" charset="0"/>
                          <a:cs typeface="Times New Roman" panose="02020603050405020304" pitchFamily="18" charset="0"/>
                        </a:rPr>
                        <a:t>Ценность научного познания</a:t>
                      </a:r>
                    </a:p>
                    <a:p>
                      <a:endParaRPr lang="ru-RU" sz="2400" dirty="0">
                        <a:solidFill>
                          <a:schemeClr val="tx1"/>
                        </a:solidFill>
                        <a:latin typeface="Times New Roman" panose="02020603050405020304" pitchFamily="18" charset="0"/>
                        <a:cs typeface="Times New Roman" panose="02020603050405020304" pitchFamily="18" charset="0"/>
                      </a:endParaRPr>
                    </a:p>
                  </a:txBody>
                  <a:tcPr>
                    <a:solidFill>
                      <a:schemeClr val="accent6">
                        <a:lumMod val="40000"/>
                        <a:lumOff val="60000"/>
                      </a:schemeClr>
                    </a:solidFill>
                  </a:tcPr>
                </a:tc>
                <a:extLst>
                  <a:ext uri="{0D108BD9-81ED-4DB2-BD59-A6C34878D82A}">
                    <a16:rowId xmlns:a16="http://schemas.microsoft.com/office/drawing/2014/main" xmlns="" val="2439287800"/>
                  </a:ext>
                </a:extLst>
              </a:tr>
            </a:tbl>
          </a:graphicData>
        </a:graphic>
      </p:graphicFrame>
    </p:spTree>
    <p:extLst>
      <p:ext uri="{BB962C8B-B14F-4D97-AF65-F5344CB8AC3E}">
        <p14:creationId xmlns:p14="http://schemas.microsoft.com/office/powerpoint/2010/main" val="25530061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Почему потребовалась </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доработка ФГОС?</a:t>
            </a: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algn="just">
              <a:buFontTx/>
              <a:buChar char="-"/>
            </a:pPr>
            <a:r>
              <a:rPr lang="ru-RU" sz="3200" dirty="0">
                <a:latin typeface="Times New Roman" panose="02020603050405020304" pitchFamily="18" charset="0"/>
                <a:cs typeface="Times New Roman" panose="02020603050405020304" pitchFamily="18" charset="0"/>
              </a:rPr>
              <a:t>Учет результатов, проводимых на федеральном уровне процедур оценки качества образования (ВПР, национальных исследований, ГИА, международных сравнительных исследований) – </a:t>
            </a:r>
            <a:r>
              <a:rPr lang="ru-RU" sz="3200" dirty="0" err="1">
                <a:latin typeface="Times New Roman" panose="02020603050405020304" pitchFamily="18" charset="0"/>
                <a:cs typeface="Times New Roman" panose="02020603050405020304" pitchFamily="18" charset="0"/>
              </a:rPr>
              <a:t>проверяемость</a:t>
            </a:r>
            <a:r>
              <a:rPr lang="ru-RU" sz="3200" dirty="0">
                <a:latin typeface="Times New Roman" panose="02020603050405020304" pitchFamily="18" charset="0"/>
                <a:cs typeface="Times New Roman" panose="02020603050405020304" pitchFamily="18" charset="0"/>
              </a:rPr>
              <a:t> результатов. </a:t>
            </a:r>
          </a:p>
          <a:p>
            <a:pPr algn="just">
              <a:buFontTx/>
              <a:buChar char="-"/>
            </a:pPr>
            <a:r>
              <a:rPr lang="ru-RU" sz="3200" dirty="0">
                <a:latin typeface="Times New Roman" panose="02020603050405020304" pitchFamily="18" charset="0"/>
                <a:cs typeface="Times New Roman" panose="02020603050405020304" pitchFamily="18" charset="0"/>
              </a:rPr>
              <a:t>Усиление в предметном содержании акцентов на изучение явлений и процессов современной России и мира в целом, современное состояние науки. </a:t>
            </a:r>
          </a:p>
          <a:p>
            <a:pPr algn="just">
              <a:buFontTx/>
              <a:buChar char="-"/>
            </a:pPr>
            <a:r>
              <a:rPr lang="ru-RU" sz="3200" dirty="0" err="1">
                <a:latin typeface="Times New Roman" panose="02020603050405020304" pitchFamily="18" charset="0"/>
                <a:cs typeface="Times New Roman" panose="02020603050405020304" pitchFamily="18" charset="0"/>
              </a:rPr>
              <a:t>Деятельностная</a:t>
            </a:r>
            <a:r>
              <a:rPr lang="ru-RU" sz="3200" dirty="0">
                <a:latin typeface="Times New Roman" panose="02020603050405020304" pitchFamily="18" charset="0"/>
                <a:cs typeface="Times New Roman" panose="02020603050405020304" pitchFamily="18" charset="0"/>
              </a:rPr>
              <a:t> форма представления результатов по предметам по каждому году обучения. </a:t>
            </a:r>
          </a:p>
          <a:p>
            <a:pPr algn="just">
              <a:buFontTx/>
              <a:buChar char="-"/>
            </a:pPr>
            <a:r>
              <a:rPr lang="ru-RU" sz="3200" dirty="0">
                <a:latin typeface="Times New Roman" panose="02020603050405020304" pitchFamily="18" charset="0"/>
                <a:cs typeface="Times New Roman" panose="02020603050405020304" pitchFamily="18" charset="0"/>
              </a:rPr>
              <a:t>Были недостаточно детализированы личностные, </a:t>
            </a:r>
            <a:r>
              <a:rPr lang="ru-RU" sz="3200" dirty="0" err="1">
                <a:latin typeface="Times New Roman" panose="02020603050405020304" pitchFamily="18" charset="0"/>
                <a:cs typeface="Times New Roman" panose="02020603050405020304" pitchFamily="18" charset="0"/>
              </a:rPr>
              <a:t>метапредметные</a:t>
            </a:r>
            <a:r>
              <a:rPr lang="ru-RU" sz="3200" dirty="0">
                <a:latin typeface="Times New Roman" panose="02020603050405020304" pitchFamily="18" charset="0"/>
                <a:cs typeface="Times New Roman" panose="02020603050405020304" pitchFamily="18" charset="0"/>
              </a:rPr>
              <a:t> и предметные результаты.</a:t>
            </a:r>
          </a:p>
        </p:txBody>
      </p:sp>
    </p:spTree>
    <p:extLst>
      <p:ext uri="{BB962C8B-B14F-4D97-AF65-F5344CB8AC3E}">
        <p14:creationId xmlns:p14="http://schemas.microsoft.com/office/powerpoint/2010/main" val="13704074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a:spLocks noGrp="1"/>
          </p:cNvSpPr>
          <p:nvPr>
            <p:ph type="title"/>
          </p:nvPr>
        </p:nvSpPr>
        <p:spPr>
          <a:xfrm>
            <a:off x="0" y="1"/>
            <a:ext cx="12192000" cy="1480455"/>
          </a:xfrm>
          <a:solidFill>
            <a:srgbClr val="CCFFCC"/>
          </a:solidFill>
        </p:spPr>
        <p:txBody>
          <a:bodyPr>
            <a:normAutofit/>
          </a:bodyPr>
          <a:lstStyle/>
          <a:p>
            <a:pPr algn="ctr"/>
            <a:r>
              <a:rPr lang="ru-RU" sz="3600" b="1" dirty="0">
                <a:solidFill>
                  <a:srgbClr val="002060"/>
                </a:solidFill>
                <a:latin typeface="Times New Roman" panose="02020603050405020304" pitchFamily="18" charset="0"/>
                <a:cs typeface="Times New Roman" panose="02020603050405020304" pitchFamily="18" charset="0"/>
              </a:rPr>
              <a:t>Что учитывалось при разработке</a:t>
            </a:r>
            <a:br>
              <a:rPr lang="ru-RU" sz="3600" b="1" dirty="0">
                <a:solidFill>
                  <a:srgbClr val="002060"/>
                </a:solidFill>
                <a:latin typeface="Times New Roman" panose="02020603050405020304" pitchFamily="18" charset="0"/>
                <a:cs typeface="Times New Roman" panose="02020603050405020304" pitchFamily="18" charset="0"/>
              </a:rPr>
            </a:br>
            <a:r>
              <a:rPr lang="ru-RU" sz="3600" b="1" dirty="0">
                <a:solidFill>
                  <a:srgbClr val="002060"/>
                </a:solidFill>
                <a:latin typeface="Times New Roman" panose="02020603050405020304" pitchFamily="18" charset="0"/>
                <a:cs typeface="Times New Roman" panose="02020603050405020304" pitchFamily="18" charset="0"/>
              </a:rPr>
              <a:t> обновленных ФГОС</a:t>
            </a:r>
            <a:r>
              <a:rPr lang="ru-RU" sz="3600" b="1" dirty="0"/>
              <a:t>?</a:t>
            </a:r>
            <a:endParaRPr lang="ru-RU" sz="3600" b="1" dirty="0">
              <a:solidFill>
                <a:srgbClr val="002060"/>
              </a:solidFill>
              <a:latin typeface="Times New Roman" panose="02020603050405020304" pitchFamily="18" charset="0"/>
              <a:cs typeface="Times New Roman" panose="02020603050405020304" pitchFamily="18" charset="0"/>
            </a:endParaRPr>
          </a:p>
        </p:txBody>
      </p:sp>
      <p:sp>
        <p:nvSpPr>
          <p:cNvPr id="5" name="Объект 4"/>
          <p:cNvSpPr>
            <a:spLocks noGrp="1"/>
          </p:cNvSpPr>
          <p:nvPr>
            <p:ph idx="1"/>
          </p:nvPr>
        </p:nvSpPr>
        <p:spPr>
          <a:xfrm>
            <a:off x="0" y="1480456"/>
            <a:ext cx="12192000" cy="5377544"/>
          </a:xfrm>
          <a:solidFill>
            <a:schemeClr val="accent1">
              <a:lumMod val="40000"/>
              <a:lumOff val="60000"/>
            </a:schemeClr>
          </a:solidFill>
        </p:spPr>
        <p:txBody>
          <a:bodyPr>
            <a:noAutofit/>
          </a:bodyPr>
          <a:lstStyle/>
          <a:p>
            <a:pPr marL="0" indent="0" algn="just">
              <a:buNone/>
            </a:pPr>
            <a:r>
              <a:rPr lang="ru-RU" sz="3600" dirty="0">
                <a:latin typeface="Times New Roman" panose="02020603050405020304" pitchFamily="18" charset="0"/>
                <a:cs typeface="Times New Roman" panose="02020603050405020304" pitchFamily="18" charset="0"/>
              </a:rPr>
              <a:t>Усиление практико-ориентированного обучения</a:t>
            </a:r>
          </a:p>
          <a:p>
            <a:pPr marL="0" indent="0" algn="just">
              <a:buNone/>
            </a:pPr>
            <a:r>
              <a:rPr lang="ru-RU" sz="3600" dirty="0">
                <a:latin typeface="Times New Roman" panose="02020603050405020304" pitchFamily="18" charset="0"/>
                <a:cs typeface="Times New Roman" panose="02020603050405020304" pitchFamily="18" charset="0"/>
              </a:rPr>
              <a:t> Требования, связанные с воспитательной ролью обучения</a:t>
            </a:r>
          </a:p>
          <a:p>
            <a:pPr marL="0" indent="0" algn="just">
              <a:buNone/>
            </a:pPr>
            <a:r>
              <a:rPr lang="ru-RU" sz="3600" dirty="0">
                <a:latin typeface="Times New Roman" panose="02020603050405020304" pitchFamily="18" charset="0"/>
                <a:cs typeface="Times New Roman" panose="02020603050405020304" pitchFamily="18" charset="0"/>
              </a:rPr>
              <a:t> Предметные концепции </a:t>
            </a:r>
          </a:p>
          <a:p>
            <a:pPr marL="0" indent="0" algn="just">
              <a:buNone/>
            </a:pPr>
            <a:r>
              <a:rPr lang="ru-RU" sz="3600" dirty="0">
                <a:latin typeface="Times New Roman" panose="02020603050405020304" pitchFamily="18" charset="0"/>
                <a:cs typeface="Times New Roman" panose="02020603050405020304" pitchFamily="18" charset="0"/>
              </a:rPr>
              <a:t>Формы контроля в связи с утвержденным универсальным кодификатором </a:t>
            </a:r>
          </a:p>
          <a:p>
            <a:pPr marL="0" indent="0" algn="just">
              <a:buNone/>
            </a:pPr>
            <a:r>
              <a:rPr lang="ru-RU" sz="3600" dirty="0">
                <a:latin typeface="Times New Roman" panose="02020603050405020304" pitchFamily="18" charset="0"/>
                <a:cs typeface="Times New Roman" panose="02020603050405020304" pitchFamily="18" charset="0"/>
              </a:rPr>
              <a:t>Контроль должен идти за содержанием </a:t>
            </a:r>
          </a:p>
          <a:p>
            <a:pPr marL="0" indent="0" algn="just">
              <a:buNone/>
            </a:pPr>
            <a:r>
              <a:rPr lang="ru-RU" sz="3600" dirty="0">
                <a:latin typeface="Times New Roman" panose="02020603050405020304" pitchFamily="18" charset="0"/>
                <a:cs typeface="Times New Roman" panose="02020603050405020304" pitchFamily="18" charset="0"/>
              </a:rPr>
              <a:t>Ни одна программа не создавалась под линейку учебников (создавалась под стандарт).</a:t>
            </a:r>
          </a:p>
        </p:txBody>
      </p:sp>
    </p:spTree>
    <p:extLst>
      <p:ext uri="{BB962C8B-B14F-4D97-AF65-F5344CB8AC3E}">
        <p14:creationId xmlns:p14="http://schemas.microsoft.com/office/powerpoint/2010/main" val="2653903673"/>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540</TotalTime>
  <Words>2420</Words>
  <Application>Microsoft Office PowerPoint</Application>
  <PresentationFormat>Произвольный</PresentationFormat>
  <Paragraphs>269</Paragraphs>
  <Slides>34</Slides>
  <Notes>1</Notes>
  <HiddenSlides>0</HiddenSlides>
  <MMClips>0</MMClips>
  <ScaleCrop>false</ScaleCrop>
  <HeadingPairs>
    <vt:vector size="4" baseType="variant">
      <vt:variant>
        <vt:lpstr>Тема</vt:lpstr>
      </vt:variant>
      <vt:variant>
        <vt:i4>1</vt:i4>
      </vt:variant>
      <vt:variant>
        <vt:lpstr>Заголовки слайдов</vt:lpstr>
      </vt:variant>
      <vt:variant>
        <vt:i4>34</vt:i4>
      </vt:variant>
    </vt:vector>
  </HeadingPairs>
  <TitlesOfParts>
    <vt:vector size="35" baseType="lpstr">
      <vt:lpstr>Тема Office</vt:lpstr>
      <vt:lpstr>    ДЛЯ РОДИТЕЛЕЙ ОБ ОБНОВЛЕННЫХ ФГОС </vt:lpstr>
      <vt:lpstr>Что такое ФГОС? </vt:lpstr>
      <vt:lpstr> Функции ФГОС  </vt:lpstr>
      <vt:lpstr>                   Три поколения стандартов </vt:lpstr>
      <vt:lpstr>                   Три поколения стандартов </vt:lpstr>
      <vt:lpstr>Отличия ФГОС  трех поколений</vt:lpstr>
      <vt:lpstr>Отличия ФГОС</vt:lpstr>
      <vt:lpstr>Почему потребовалась  доработка ФГОС?</vt:lpstr>
      <vt:lpstr>Что учитывалось при разработке  обновленных ФГОС?</vt:lpstr>
      <vt:lpstr>Что дают обновленные ФГОС?</vt:lpstr>
      <vt:lpstr>Какие бывают ФГОС?</vt:lpstr>
      <vt:lpstr>Какие бывают ФГОС?</vt:lpstr>
      <vt:lpstr>  Основные задачи ФГОС  нового поколения</vt:lpstr>
      <vt:lpstr>  Основные задачи ФГОС  нового поколения</vt:lpstr>
      <vt:lpstr>  Изменения во ФГОС  основного общего образования. </vt:lpstr>
      <vt:lpstr>Как применяются ФГОС на практике</vt:lpstr>
      <vt:lpstr>Как применяются ФГОС на практике</vt:lpstr>
      <vt:lpstr>Вариативность</vt:lpstr>
      <vt:lpstr>Вариативность</vt:lpstr>
      <vt:lpstr>Предметные результаты</vt:lpstr>
      <vt:lpstr>Метапредметные и  личностные результаты</vt:lpstr>
      <vt:lpstr>Метапредметные и  личностные результаты</vt:lpstr>
      <vt:lpstr>Предметные области и предметы</vt:lpstr>
      <vt:lpstr>Предметные области и предметы</vt:lpstr>
      <vt:lpstr>Предметные области и предметы</vt:lpstr>
      <vt:lpstr>Предметные области и предметы</vt:lpstr>
      <vt:lpstr>Предметные области и предметы</vt:lpstr>
      <vt:lpstr>Объем урочной и внеурочной  деятельности</vt:lpstr>
      <vt:lpstr>Ученики с ОВЗ</vt:lpstr>
      <vt:lpstr>Использование электронных средств обучения,  дистанционных технологий</vt:lpstr>
      <vt:lpstr>Деление учеников на группы</vt:lpstr>
      <vt:lpstr>Информационно-образовательная  среда</vt:lpstr>
      <vt:lpstr>Оснащение кабинетов</vt:lpstr>
      <vt:lpstr>Психолого-педагогические условия</vt:lpstr>
    </vt:vector>
  </TitlesOfParts>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Педагогический совет  МБОУ Развилковской средней общеобразовательной школы  с углубленным изучением отдельных предметов 4 апреля  2022 года</dc:title>
  <dc:creator>Teacher</dc:creator>
  <cp:lastModifiedBy>user</cp:lastModifiedBy>
  <cp:revision>50</cp:revision>
  <dcterms:created xsi:type="dcterms:W3CDTF">2022-04-03T12:31:08Z</dcterms:created>
  <dcterms:modified xsi:type="dcterms:W3CDTF">2023-03-01T07:09:33Z</dcterms:modified>
</cp:coreProperties>
</file>