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7" r:id="rId2"/>
    <p:sldId id="281" r:id="rId3"/>
    <p:sldId id="280" r:id="rId4"/>
    <p:sldId id="276" r:id="rId5"/>
    <p:sldId id="287" r:id="rId6"/>
    <p:sldId id="310" r:id="rId7"/>
    <p:sldId id="285" r:id="rId8"/>
    <p:sldId id="286" r:id="rId9"/>
    <p:sldId id="263" r:id="rId10"/>
    <p:sldId id="307" r:id="rId11"/>
    <p:sldId id="289" r:id="rId12"/>
    <p:sldId id="296" r:id="rId13"/>
    <p:sldId id="302" r:id="rId14"/>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370" y="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2E18387-6D85-4C31-9A48-D0BEB137E21F}" type="datetimeFigureOut">
              <a:rPr lang="ru-RU" smtClean="0"/>
              <a:t>30.03.2023</a:t>
            </a:fld>
            <a:endParaRPr lang="ru-RU"/>
          </a:p>
        </p:txBody>
      </p:sp>
      <p:sp>
        <p:nvSpPr>
          <p:cNvPr id="4" name="Нижний колонтитул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F21BED4E-2966-4412-B5A1-725F61FA2AEF}" type="slidenum">
              <a:rPr lang="ru-RU" smtClean="0"/>
              <a:t>‹#›</a:t>
            </a:fld>
            <a:endParaRPr lang="ru-RU"/>
          </a:p>
        </p:txBody>
      </p:sp>
    </p:spTree>
    <p:extLst>
      <p:ext uri="{BB962C8B-B14F-4D97-AF65-F5344CB8AC3E}">
        <p14:creationId xmlns:p14="http://schemas.microsoft.com/office/powerpoint/2010/main" val="2011524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1B0A58B-0909-4E05-8A3A-51D04724AEB6}" type="datetimeFigureOut">
              <a:rPr lang="ru-RU" smtClean="0"/>
              <a:t>30.03.2023</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95A9B38-C17E-45B1-B16B-7A6ACAE307D1}" type="slidenum">
              <a:rPr lang="ru-RU" smtClean="0"/>
              <a:t>‹#›</a:t>
            </a:fld>
            <a:endParaRPr lang="ru-RU"/>
          </a:p>
        </p:txBody>
      </p:sp>
    </p:spTree>
    <p:extLst>
      <p:ext uri="{BB962C8B-B14F-4D97-AF65-F5344CB8AC3E}">
        <p14:creationId xmlns:p14="http://schemas.microsoft.com/office/powerpoint/2010/main" val="908323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75BCB929-1375-4F8A-A42A-50FF0A90040C}" type="slidenum">
              <a:rPr lang="ru-RU" smtClean="0"/>
              <a:t>1</a:t>
            </a:fld>
            <a:endParaRPr lang="ru-RU"/>
          </a:p>
        </p:txBody>
      </p:sp>
    </p:spTree>
    <p:extLst>
      <p:ext uri="{BB962C8B-B14F-4D97-AF65-F5344CB8AC3E}">
        <p14:creationId xmlns:p14="http://schemas.microsoft.com/office/powerpoint/2010/main" val="2658022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40630AC9-C9BB-4E37-AACE-EF60B6130DBF}" type="datetimeFigureOut">
              <a:rPr lang="ru-RU" smtClean="0"/>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3029874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630AC9-C9BB-4E37-AACE-EF60B6130DBF}" type="datetimeFigureOut">
              <a:rPr lang="ru-RU" smtClean="0"/>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2291673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630AC9-C9BB-4E37-AACE-EF60B6130DBF}" type="datetimeFigureOut">
              <a:rPr lang="ru-RU" smtClean="0"/>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1574790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630AC9-C9BB-4E37-AACE-EF60B6130DBF}" type="datetimeFigureOut">
              <a:rPr lang="ru-RU" smtClean="0"/>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3815590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0630AC9-C9BB-4E37-AACE-EF60B6130DBF}" type="datetimeFigureOut">
              <a:rPr lang="ru-RU" smtClean="0"/>
              <a:t>30.03.2023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4100834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0630AC9-C9BB-4E37-AACE-EF60B6130DBF}" type="datetimeFigureOut">
              <a:rPr lang="ru-RU" smtClean="0"/>
              <a:t>30.03.2023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709766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0630AC9-C9BB-4E37-AACE-EF60B6130DBF}" type="datetimeFigureOut">
              <a:rPr lang="ru-RU" smtClean="0"/>
              <a:t>30.03.2023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1991320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0630AC9-C9BB-4E37-AACE-EF60B6130DBF}" type="datetimeFigureOut">
              <a:rPr lang="ru-RU" smtClean="0"/>
              <a:t>30.03.2023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1448782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630AC9-C9BB-4E37-AACE-EF60B6130DBF}" type="datetimeFigureOut">
              <a:rPr lang="ru-RU" smtClean="0"/>
              <a:t>30.03.2023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2724562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630AC9-C9BB-4E37-AACE-EF60B6130DBF}" type="datetimeFigureOut">
              <a:rPr lang="ru-RU" smtClean="0"/>
              <a:t>30.03.2023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2565422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630AC9-C9BB-4E37-AACE-EF60B6130DBF}" type="datetimeFigureOut">
              <a:rPr lang="ru-RU" smtClean="0"/>
              <a:t>30.03.2023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BCD6C6E-3743-4ECF-9ABA-A68E4FF361F7}" type="slidenum">
              <a:rPr lang="ru-RU" smtClean="0"/>
              <a:t>‹#›</a:t>
            </a:fld>
            <a:endParaRPr lang="ru-RU"/>
          </a:p>
        </p:txBody>
      </p:sp>
    </p:spTree>
    <p:extLst>
      <p:ext uri="{BB962C8B-B14F-4D97-AF65-F5344CB8AC3E}">
        <p14:creationId xmlns:p14="http://schemas.microsoft.com/office/powerpoint/2010/main" val="1219051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30AC9-C9BB-4E37-AACE-EF60B6130DBF}" type="datetimeFigureOut">
              <a:rPr lang="ru-RU" smtClean="0"/>
              <a:t>30.03.2023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D6C6E-3743-4ECF-9ABA-A68E4FF361F7}" type="slidenum">
              <a:rPr lang="ru-RU" smtClean="0"/>
              <a:t>‹#›</a:t>
            </a:fld>
            <a:endParaRPr lang="ru-RU"/>
          </a:p>
        </p:txBody>
      </p:sp>
    </p:spTree>
    <p:extLst>
      <p:ext uri="{BB962C8B-B14F-4D97-AF65-F5344CB8AC3E}">
        <p14:creationId xmlns:p14="http://schemas.microsoft.com/office/powerpoint/2010/main" val="2213584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1067" y="0"/>
            <a:ext cx="11396134" cy="4274341"/>
          </a:xfrm>
          <a:solidFill>
            <a:srgbClr val="CCFFCC"/>
          </a:solidFill>
        </p:spPr>
        <p:style>
          <a:lnRef idx="1">
            <a:schemeClr val="accent1"/>
          </a:lnRef>
          <a:fillRef idx="2">
            <a:schemeClr val="accent1"/>
          </a:fillRef>
          <a:effectRef idx="1">
            <a:schemeClr val="accent1"/>
          </a:effectRef>
          <a:fontRef idx="minor">
            <a:schemeClr val="dk1"/>
          </a:fontRef>
        </p:style>
        <p:txBody>
          <a:bodyPr>
            <a:noAutofit/>
          </a:bodyPr>
          <a:lstStyle/>
          <a:p>
            <a:pPr algn="ctr"/>
            <a: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t>МБОУ </a:t>
            </a:r>
            <a:r>
              <a:rPr lang="ru-RU" sz="3200" b="1" i="1" dirty="0" err="1" smtClean="0">
                <a:solidFill>
                  <a:schemeClr val="accent1">
                    <a:lumMod val="50000"/>
                  </a:schemeClr>
                </a:solidFill>
                <a:latin typeface="Times New Roman" panose="02020603050405020304" pitchFamily="18" charset="0"/>
                <a:cs typeface="Times New Roman" panose="02020603050405020304" pitchFamily="18" charset="0"/>
              </a:rPr>
              <a:t>Савдянская</a:t>
            </a:r>
            <a: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t> СОШ </a:t>
            </a:r>
            <a:r>
              <a:rPr lang="ru-RU" sz="3200" b="1" i="1" dirty="0" err="1" smtClean="0">
                <a:solidFill>
                  <a:schemeClr val="accent1">
                    <a:lumMod val="50000"/>
                  </a:schemeClr>
                </a:solidFill>
                <a:latin typeface="Times New Roman" panose="02020603050405020304" pitchFamily="18" charset="0"/>
                <a:cs typeface="Times New Roman" panose="02020603050405020304" pitchFamily="18" charset="0"/>
              </a:rPr>
              <a:t>им.И.Т.Таранова</a:t>
            </a:r>
            <a: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t/>
            </a:r>
            <a:b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br>
            <a: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t>    </a:t>
            </a:r>
            <a:b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br>
            <a: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t>Общешкольное родительское собрание </a:t>
            </a:r>
            <a:br>
              <a:rPr lang="ru-RU" sz="3200" b="1" i="1" dirty="0" smtClean="0">
                <a:solidFill>
                  <a:schemeClr val="accent1">
                    <a:lumMod val="50000"/>
                  </a:schemeClr>
                </a:solidFill>
                <a:latin typeface="Times New Roman" panose="02020603050405020304" pitchFamily="18" charset="0"/>
                <a:cs typeface="Times New Roman" panose="02020603050405020304" pitchFamily="18" charset="0"/>
              </a:rPr>
            </a:br>
            <a:r>
              <a:rPr lang="ru-RU" sz="2400" b="1" u="sng" dirty="0" smtClean="0">
                <a:solidFill>
                  <a:srgbClr val="FF0000"/>
                </a:solidFill>
              </a:rPr>
              <a:t>«</a:t>
            </a:r>
            <a:r>
              <a:rPr lang="ru-RU" sz="2400" b="1" u="sng" dirty="0">
                <a:solidFill>
                  <a:srgbClr val="FF0000"/>
                </a:solidFill>
              </a:rPr>
              <a:t>Актуальные вопросы перехода на обучение по обновленному ФГОС СОО»</a:t>
            </a:r>
            <a:r>
              <a:rPr lang="ru-RU" sz="2400" dirty="0">
                <a:solidFill>
                  <a:srgbClr val="FF0000"/>
                </a:solidFill>
              </a:rPr>
              <a:t/>
            </a:r>
            <a:br>
              <a:rPr lang="ru-RU" sz="2400" dirty="0">
                <a:solidFill>
                  <a:srgbClr val="FF0000"/>
                </a:solidFill>
              </a:rPr>
            </a:br>
            <a:r>
              <a:rPr lang="ru-RU" sz="3200" cap="all" dirty="0"/>
              <a:t> </a:t>
            </a:r>
            <a:r>
              <a:rPr lang="ru-RU" sz="3200" dirty="0"/>
              <a:t/>
            </a:r>
            <a:br>
              <a:rPr lang="ru-RU" sz="3200" dirty="0"/>
            </a:br>
            <a:r>
              <a:rPr lang="ru-RU" sz="3200" b="1" i="1" dirty="0">
                <a:solidFill>
                  <a:schemeClr val="accent1">
                    <a:lumMod val="50000"/>
                  </a:schemeClr>
                </a:solidFill>
                <a:latin typeface="Times New Roman" panose="02020603050405020304" pitchFamily="18" charset="0"/>
                <a:cs typeface="Times New Roman" panose="02020603050405020304" pitchFamily="18" charset="0"/>
              </a:rPr>
              <a:t/>
            </a:r>
            <a:br>
              <a:rPr lang="ru-RU" sz="3200" b="1" i="1" dirty="0">
                <a:solidFill>
                  <a:schemeClr val="accent1">
                    <a:lumMod val="50000"/>
                  </a:schemeClr>
                </a:solidFill>
                <a:latin typeface="Times New Roman" panose="02020603050405020304" pitchFamily="18" charset="0"/>
                <a:cs typeface="Times New Roman" panose="02020603050405020304" pitchFamily="18" charset="0"/>
              </a:rPr>
            </a:br>
            <a:endParaRPr lang="ru-RU" sz="3200" b="1"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026" name="Picture 2" descr="https://image.jimcdn.com/app/cms/image/transf/dimension=544x10000:format=jpg/path/s6a4dfd09a5bd1ee9/image/ie65dd24adf199785/version/1520769514/ima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4274" y="4274342"/>
            <a:ext cx="4018085" cy="2347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6773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lstStyle/>
          <a:p>
            <a:pPr algn="ctr"/>
            <a:r>
              <a:rPr lang="ru-RU" b="1" dirty="0" err="1">
                <a:solidFill>
                  <a:srgbClr val="002060"/>
                </a:solidFill>
                <a:latin typeface="Times New Roman" panose="02020603050405020304" pitchFamily="18" charset="0"/>
                <a:cs typeface="Times New Roman" panose="02020603050405020304" pitchFamily="18" charset="0"/>
              </a:rPr>
              <a:t>Метапредметные</a:t>
            </a:r>
            <a:r>
              <a:rPr lang="ru-RU" b="1" dirty="0">
                <a:solidFill>
                  <a:srgbClr val="002060"/>
                </a:solidFill>
                <a:latin typeface="Times New Roman" panose="02020603050405020304" pitchFamily="18" charset="0"/>
                <a:cs typeface="Times New Roman" panose="02020603050405020304" pitchFamily="18" charset="0"/>
              </a:rPr>
              <a:t> и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личностные результаты</a:t>
            </a:r>
          </a:p>
        </p:txBody>
      </p:sp>
      <p:sp>
        <p:nvSpPr>
          <p:cNvPr id="5" name="Объект 4"/>
          <p:cNvSpPr>
            <a:spLocks noGrp="1"/>
          </p:cNvSpPr>
          <p:nvPr>
            <p:ph idx="1"/>
          </p:nvPr>
        </p:nvSpPr>
        <p:spPr>
          <a:xfrm>
            <a:off x="338667" y="1317086"/>
            <a:ext cx="11650134" cy="5540914"/>
          </a:xfrm>
          <a:solidFill>
            <a:schemeClr val="accent1">
              <a:lumMod val="40000"/>
              <a:lumOff val="60000"/>
            </a:schemeClr>
          </a:solidFill>
        </p:spPr>
        <p:txBody>
          <a:bodyPr>
            <a:noAutofit/>
          </a:bodyPr>
          <a:lstStyle/>
          <a:p>
            <a:pPr marL="0" indent="0" algn="just">
              <a:buNone/>
            </a:pPr>
            <a:r>
              <a:rPr lang="ru-RU" sz="2000" dirty="0" err="1">
                <a:latin typeface="Times New Roman" panose="02020603050405020304" pitchFamily="18" charset="0"/>
                <a:cs typeface="Times New Roman" panose="02020603050405020304" pitchFamily="18" charset="0"/>
              </a:rPr>
              <a:t>Метапредметные</a:t>
            </a:r>
            <a:r>
              <a:rPr lang="ru-RU" sz="2000" dirty="0">
                <a:latin typeface="Times New Roman" panose="02020603050405020304" pitchFamily="18" charset="0"/>
                <a:cs typeface="Times New Roman" panose="02020603050405020304" pitchFamily="18" charset="0"/>
              </a:rPr>
              <a:t> результаты группируются по видам универсальных учебных действий: </a:t>
            </a:r>
          </a:p>
          <a:p>
            <a:pPr marL="0" indent="0" algn="just">
              <a:buNone/>
            </a:pPr>
            <a:r>
              <a:rPr lang="ru-RU" sz="2000" dirty="0">
                <a:latin typeface="Times New Roman" panose="02020603050405020304" pitchFamily="18" charset="0"/>
                <a:cs typeface="Times New Roman" panose="02020603050405020304" pitchFamily="18" charset="0"/>
              </a:rPr>
              <a:t>• овладение универсальными учебными познавательными действиями – базовые логические, базовые исследовательские, работа с информацией; </a:t>
            </a:r>
          </a:p>
          <a:p>
            <a:pPr marL="0" indent="0" algn="just">
              <a:buNone/>
            </a:pPr>
            <a:r>
              <a:rPr lang="ru-RU" sz="2000" dirty="0">
                <a:latin typeface="Times New Roman" panose="02020603050405020304" pitchFamily="18" charset="0"/>
                <a:cs typeface="Times New Roman" panose="02020603050405020304" pitchFamily="18" charset="0"/>
              </a:rPr>
              <a:t>• овладение универсальными учебными коммуникативными действиями – общение, совместная деятельность;</a:t>
            </a:r>
          </a:p>
          <a:p>
            <a:pPr marL="0" indent="0" algn="just">
              <a:buNone/>
            </a:pPr>
            <a:r>
              <a:rPr lang="ru-RU" sz="2000" dirty="0">
                <a:latin typeface="Times New Roman" panose="02020603050405020304" pitchFamily="18" charset="0"/>
                <a:cs typeface="Times New Roman" panose="02020603050405020304" pitchFamily="18" charset="0"/>
              </a:rPr>
              <a:t> • овладение универсальными учебными регулятивными действиями – самоорганизация, самоконтроль.</a:t>
            </a:r>
          </a:p>
          <a:p>
            <a:pPr marL="0" indent="0" algn="just">
              <a:buNone/>
            </a:pPr>
            <a:r>
              <a:rPr lang="ru-RU" sz="2000" dirty="0">
                <a:latin typeface="Times New Roman" panose="02020603050405020304" pitchFamily="18" charset="0"/>
                <a:cs typeface="Times New Roman" panose="02020603050405020304" pitchFamily="18" charset="0"/>
              </a:rPr>
              <a:t>В прежних ФГОС личностные и </a:t>
            </a:r>
            <a:r>
              <a:rPr lang="ru-RU" sz="2000" dirty="0" err="1">
                <a:latin typeface="Times New Roman" panose="02020603050405020304" pitchFamily="18" charset="0"/>
                <a:cs typeface="Times New Roman" panose="02020603050405020304" pitchFamily="18" charset="0"/>
              </a:rPr>
              <a:t>метапредметные</a:t>
            </a:r>
            <a:r>
              <a:rPr lang="ru-RU" sz="2000" dirty="0">
                <a:latin typeface="Times New Roman" panose="02020603050405020304" pitchFamily="18" charset="0"/>
                <a:cs typeface="Times New Roman" panose="02020603050405020304" pitchFamily="18" charset="0"/>
              </a:rPr>
              <a:t> результаты описывались обобщенно. А в новых – каждое из УУД содержит критерии их </a:t>
            </a:r>
            <a:r>
              <a:rPr lang="ru-RU" sz="2000" dirty="0" err="1">
                <a:latin typeface="Times New Roman" panose="02020603050405020304" pitchFamily="18" charset="0"/>
                <a:cs typeface="Times New Roman" panose="02020603050405020304" pitchFamily="18" charset="0"/>
              </a:rPr>
              <a:t>сформированности</a:t>
            </a:r>
            <a:r>
              <a:rPr lang="ru-RU" sz="2000" dirty="0">
                <a:latin typeface="Times New Roman" panose="02020603050405020304" pitchFamily="18" charset="0"/>
                <a:cs typeface="Times New Roman" panose="02020603050405020304" pitchFamily="18" charset="0"/>
              </a:rPr>
              <a:t>. </a:t>
            </a:r>
          </a:p>
          <a:p>
            <a:pPr marL="0" indent="0" algn="just">
              <a:buNone/>
            </a:pPr>
            <a:r>
              <a:rPr lang="ru-RU" sz="2000" dirty="0">
                <a:latin typeface="Times New Roman" panose="02020603050405020304" pitchFamily="18" charset="0"/>
                <a:cs typeface="Times New Roman" panose="02020603050405020304" pitchFamily="18" charset="0"/>
              </a:rPr>
              <a:t>Например, один из критериев, по которому нужно будет оценивать </a:t>
            </a:r>
            <a:r>
              <a:rPr lang="ru-RU" sz="2000" dirty="0" err="1">
                <a:latin typeface="Times New Roman" panose="02020603050405020304" pitchFamily="18" charset="0"/>
                <a:cs typeface="Times New Roman" panose="02020603050405020304" pitchFamily="18" charset="0"/>
              </a:rPr>
              <a:t>сформированность</a:t>
            </a:r>
            <a:r>
              <a:rPr lang="ru-RU" sz="2000" dirty="0">
                <a:latin typeface="Times New Roman" panose="02020603050405020304" pitchFamily="18" charset="0"/>
                <a:cs typeface="Times New Roman" panose="02020603050405020304" pitchFamily="18" charset="0"/>
              </a:rPr>
              <a:t> регулятивного УУД «Самоорганизация», – это умение ученика выявлять проблемы для решения в жизненных и учебных ситуациях. Теперь с таким подробным и конкретным описанием планируемых результатов педагогам будет проще организовывать на уроках систему формирующего оценивания. А заместителю директора – проконтролировать качество обучения.</a:t>
            </a:r>
          </a:p>
        </p:txBody>
      </p:sp>
    </p:spTree>
    <p:extLst>
      <p:ext uri="{BB962C8B-B14F-4D97-AF65-F5344CB8AC3E}">
        <p14:creationId xmlns:p14="http://schemas.microsoft.com/office/powerpoint/2010/main" val="2430776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normAutofit/>
          </a:bodyPr>
          <a:lstStyle/>
          <a:p>
            <a:pPr algn="ctr"/>
            <a:r>
              <a:rPr lang="ru-RU" sz="3200" b="1" dirty="0">
                <a:solidFill>
                  <a:srgbClr val="002060"/>
                </a:solidFill>
                <a:latin typeface="Times New Roman" panose="02020603050405020304" pitchFamily="18" charset="0"/>
                <a:cs typeface="Times New Roman" panose="02020603050405020304" pitchFamily="18" charset="0"/>
              </a:rPr>
              <a:t>Использование электронных средств обучения, </a:t>
            </a:r>
            <a:br>
              <a:rPr lang="ru-RU" sz="3200" b="1" dirty="0">
                <a:solidFill>
                  <a:srgbClr val="002060"/>
                </a:solidFill>
                <a:latin typeface="Times New Roman" panose="02020603050405020304" pitchFamily="18" charset="0"/>
                <a:cs typeface="Times New Roman" panose="02020603050405020304" pitchFamily="18" charset="0"/>
              </a:rPr>
            </a:br>
            <a:r>
              <a:rPr lang="ru-RU" sz="3200" b="1" dirty="0">
                <a:solidFill>
                  <a:srgbClr val="002060"/>
                </a:solidFill>
                <a:latin typeface="Times New Roman" panose="02020603050405020304" pitchFamily="18" charset="0"/>
                <a:cs typeface="Times New Roman" panose="02020603050405020304" pitchFamily="18" charset="0"/>
              </a:rPr>
              <a:t>дистанционных технологий</a:t>
            </a:r>
          </a:p>
        </p:txBody>
      </p:sp>
      <p:sp>
        <p:nvSpPr>
          <p:cNvPr id="5" name="Объект 4"/>
          <p:cNvSpPr>
            <a:spLocks noGrp="1"/>
          </p:cNvSpPr>
          <p:nvPr>
            <p:ph idx="1"/>
          </p:nvPr>
        </p:nvSpPr>
        <p:spPr>
          <a:xfrm>
            <a:off x="313266" y="1480456"/>
            <a:ext cx="11463867" cy="5064277"/>
          </a:xfrm>
          <a:solidFill>
            <a:schemeClr val="accent1">
              <a:lumMod val="40000"/>
              <a:lumOff val="60000"/>
            </a:schemeClr>
          </a:solidFill>
        </p:spPr>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Старый ФГОС таких требований не устанавливал. </a:t>
            </a:r>
          </a:p>
          <a:p>
            <a:pPr marL="0" indent="0" algn="just">
              <a:buNone/>
            </a:pPr>
            <a:r>
              <a:rPr lang="ru-RU" sz="2000" dirty="0">
                <a:latin typeface="Times New Roman" panose="02020603050405020304" pitchFamily="18" charset="0"/>
                <a:cs typeface="Times New Roman" panose="02020603050405020304" pitchFamily="18" charset="0"/>
              </a:rPr>
              <a:t>Теперь </a:t>
            </a:r>
            <a:r>
              <a:rPr lang="ru-RU" sz="2000" dirty="0" smtClean="0">
                <a:latin typeface="Times New Roman" panose="02020603050405020304" pitchFamily="18" charset="0"/>
                <a:cs typeface="Times New Roman" panose="02020603050405020304" pitchFamily="18" charset="0"/>
              </a:rPr>
              <a:t>обновленный  </a:t>
            </a:r>
            <a:r>
              <a:rPr lang="ru-RU" sz="2000" dirty="0">
                <a:latin typeface="Times New Roman" panose="02020603050405020304" pitchFamily="18" charset="0"/>
                <a:cs typeface="Times New Roman" panose="02020603050405020304" pitchFamily="18" charset="0"/>
              </a:rPr>
              <a:t>ФГОС фиксирует право школы применять различные образовательные технологии. </a:t>
            </a:r>
          </a:p>
          <a:p>
            <a:pPr marL="0" indent="0" algn="just">
              <a:buNone/>
            </a:pPr>
            <a:r>
              <a:rPr lang="ru-RU" sz="2000" dirty="0">
                <a:latin typeface="Times New Roman" panose="02020603050405020304" pitchFamily="18" charset="0"/>
                <a:cs typeface="Times New Roman" panose="02020603050405020304" pitchFamily="18" charset="0"/>
              </a:rPr>
              <a:t>Это нововведение поможет школе обосновать перед родителями использование, например, электронного обучения и дистанционных образовательных технологий. </a:t>
            </a:r>
          </a:p>
          <a:p>
            <a:pPr marL="0" indent="0" algn="just">
              <a:buNone/>
            </a:pPr>
            <a:r>
              <a:rPr lang="ru-RU" sz="2000" dirty="0">
                <a:latin typeface="Times New Roman" panose="02020603050405020304" pitchFamily="18" charset="0"/>
                <a:cs typeface="Times New Roman" panose="02020603050405020304" pitchFamily="18" charset="0"/>
              </a:rPr>
              <a:t>При этом, если школьники учатся с использованием дистанционных технологий, школа должна обеспечить их индивидуальным авторизованным доступом ко всем ресурсам. И доступ должен быть как на территории школы, так и за ее пределами. </a:t>
            </a:r>
          </a:p>
        </p:txBody>
      </p:sp>
    </p:spTree>
    <p:extLst>
      <p:ext uri="{BB962C8B-B14F-4D97-AF65-F5344CB8AC3E}">
        <p14:creationId xmlns:p14="http://schemas.microsoft.com/office/powerpoint/2010/main" val="3126506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lstStyle/>
          <a:p>
            <a:pPr algn="ctr"/>
            <a:r>
              <a:rPr lang="ru-RU" b="1" dirty="0">
                <a:solidFill>
                  <a:srgbClr val="002060"/>
                </a:solidFill>
                <a:latin typeface="Times New Roman" panose="02020603050405020304" pitchFamily="18" charset="0"/>
                <a:cs typeface="Times New Roman" panose="02020603050405020304" pitchFamily="18" charset="0"/>
              </a:rPr>
              <a:t>Оснащение кабинетов</a:t>
            </a:r>
          </a:p>
        </p:txBody>
      </p:sp>
      <p:sp>
        <p:nvSpPr>
          <p:cNvPr id="5" name="Объект 4"/>
          <p:cNvSpPr>
            <a:spLocks noGrp="1"/>
          </p:cNvSpPr>
          <p:nvPr>
            <p:ph idx="1"/>
          </p:nvPr>
        </p:nvSpPr>
        <p:spPr>
          <a:xfrm>
            <a:off x="0" y="1480456"/>
            <a:ext cx="12192000" cy="5377544"/>
          </a:xfrm>
          <a:solidFill>
            <a:schemeClr val="accent1">
              <a:lumMod val="40000"/>
              <a:lumOff val="60000"/>
            </a:schemeClr>
          </a:solidFill>
        </p:spPr>
        <p:txBody>
          <a:bodyPr>
            <a:noAutofit/>
          </a:bodyPr>
          <a:lstStyle/>
          <a:p>
            <a:pPr marL="0" indent="0" algn="just">
              <a:buNone/>
            </a:pPr>
            <a:r>
              <a:rPr lang="ru-RU" sz="4000" dirty="0">
                <a:latin typeface="Times New Roman" panose="02020603050405020304" pitchFamily="18" charset="0"/>
                <a:cs typeface="Times New Roman" panose="02020603050405020304" pitchFamily="18" charset="0"/>
              </a:rPr>
              <a:t>Старые ФГОС предъявляли общие требования к оснащению кабинетов. </a:t>
            </a:r>
          </a:p>
          <a:p>
            <a:pPr marL="0" indent="0" algn="just">
              <a:buNone/>
            </a:pPr>
            <a:r>
              <a:rPr lang="ru-RU" sz="4000" dirty="0" smtClean="0">
                <a:latin typeface="Times New Roman" panose="02020603050405020304" pitchFamily="18" charset="0"/>
                <a:cs typeface="Times New Roman" panose="02020603050405020304" pitchFamily="18" charset="0"/>
              </a:rPr>
              <a:t>Обновленные ФГОС  </a:t>
            </a:r>
            <a:r>
              <a:rPr lang="ru-RU" sz="4000" dirty="0">
                <a:latin typeface="Times New Roman" panose="02020603050405020304" pitchFamily="18" charset="0"/>
                <a:cs typeface="Times New Roman" panose="02020603050405020304" pitchFamily="18" charset="0"/>
              </a:rPr>
              <a:t>установили требования к оснащению кабинетов по отдельным предметным областям. </a:t>
            </a:r>
          </a:p>
          <a:p>
            <a:pPr marL="0" indent="0" algn="just">
              <a:buNone/>
            </a:pPr>
            <a:r>
              <a:rPr lang="ru-RU" sz="4000" dirty="0">
                <a:latin typeface="Times New Roman" panose="02020603050405020304" pitchFamily="18" charset="0"/>
                <a:cs typeface="Times New Roman" panose="02020603050405020304" pitchFamily="18" charset="0"/>
              </a:rPr>
              <a:t>Например, в кабинетах естественно-научного цикла должны быть комплекты специального лабораторного оборудования.</a:t>
            </a:r>
          </a:p>
        </p:txBody>
      </p:sp>
    </p:spTree>
    <p:extLst>
      <p:ext uri="{BB962C8B-B14F-4D97-AF65-F5344CB8AC3E}">
        <p14:creationId xmlns:p14="http://schemas.microsoft.com/office/powerpoint/2010/main" val="3175131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normAutofit/>
          </a:bodyPr>
          <a:lstStyle/>
          <a:p>
            <a:pPr algn="ctr"/>
            <a:r>
              <a:rPr lang="ru-RU" sz="3600" b="1" dirty="0">
                <a:solidFill>
                  <a:srgbClr val="002060"/>
                </a:solidFill>
                <a:latin typeface="Times New Roman" panose="02020603050405020304" pitchFamily="18" charset="0"/>
                <a:cs typeface="Times New Roman" panose="02020603050405020304" pitchFamily="18" charset="0"/>
              </a:rPr>
              <a:t>Психолого-педагогические условия</a:t>
            </a:r>
          </a:p>
        </p:txBody>
      </p:sp>
      <p:sp>
        <p:nvSpPr>
          <p:cNvPr id="5" name="Объект 4"/>
          <p:cNvSpPr>
            <a:spLocks noGrp="1"/>
          </p:cNvSpPr>
          <p:nvPr>
            <p:ph idx="1"/>
          </p:nvPr>
        </p:nvSpPr>
        <p:spPr>
          <a:xfrm>
            <a:off x="279400" y="1480456"/>
            <a:ext cx="11675533" cy="5377544"/>
          </a:xfrm>
          <a:solidFill>
            <a:schemeClr val="accent1">
              <a:lumMod val="40000"/>
              <a:lumOff val="60000"/>
            </a:schemeClr>
          </a:solidFill>
        </p:spPr>
        <p:txBody>
          <a:bodyPr>
            <a:noAutofit/>
          </a:bodyPr>
          <a:lstStyle/>
          <a:p>
            <a:pPr marL="0" indent="0" algn="just">
              <a:buNone/>
            </a:pPr>
            <a:r>
              <a:rPr lang="ru-RU" sz="4000" dirty="0">
                <a:latin typeface="Times New Roman" panose="02020603050405020304" pitchFamily="18" charset="0"/>
                <a:cs typeface="Times New Roman" panose="02020603050405020304" pitchFamily="18" charset="0"/>
              </a:rPr>
              <a:t>В </a:t>
            </a:r>
            <a:r>
              <a:rPr lang="ru-RU" sz="4000" dirty="0" smtClean="0">
                <a:latin typeface="Times New Roman" panose="02020603050405020304" pitchFamily="18" charset="0"/>
                <a:cs typeface="Times New Roman" panose="02020603050405020304" pitchFamily="18" charset="0"/>
              </a:rPr>
              <a:t>обновленных </a:t>
            </a:r>
            <a:r>
              <a:rPr lang="ru-RU" sz="4000" dirty="0">
                <a:latin typeface="Times New Roman" panose="02020603050405020304" pitchFamily="18" charset="0"/>
                <a:cs typeface="Times New Roman" panose="02020603050405020304" pitchFamily="18" charset="0"/>
              </a:rPr>
              <a:t>ФГОС требований к психолого-педагогическим условиям стало больше. </a:t>
            </a:r>
          </a:p>
          <a:p>
            <a:pPr marL="0" indent="0" algn="just">
              <a:buNone/>
            </a:pPr>
            <a:r>
              <a:rPr lang="ru-RU" sz="4000" dirty="0">
                <a:latin typeface="Times New Roman" panose="02020603050405020304" pitchFamily="18" charset="0"/>
                <a:cs typeface="Times New Roman" panose="02020603050405020304" pitchFamily="18" charset="0"/>
              </a:rPr>
              <a:t>При этом акцент сделан на социально-психологической адаптации к школе. </a:t>
            </a:r>
          </a:p>
          <a:p>
            <a:pPr marL="0" indent="0" algn="just">
              <a:buNone/>
            </a:pPr>
            <a:r>
              <a:rPr lang="ru-RU" sz="4000" dirty="0">
                <a:latin typeface="Times New Roman" panose="02020603050405020304" pitchFamily="18" charset="0"/>
                <a:cs typeface="Times New Roman" panose="02020603050405020304" pitchFamily="18" charset="0"/>
              </a:rPr>
              <a:t>Также описали порядок, по которому следует проводить </a:t>
            </a:r>
            <a:r>
              <a:rPr lang="ru-RU" sz="4000" dirty="0" err="1">
                <a:latin typeface="Times New Roman" panose="02020603050405020304" pitchFamily="18" charset="0"/>
                <a:cs typeface="Times New Roman" panose="02020603050405020304" pitchFamily="18" charset="0"/>
              </a:rPr>
              <a:t>психологопедагогическое</a:t>
            </a:r>
            <a:r>
              <a:rPr lang="ru-RU" sz="4000" dirty="0">
                <a:latin typeface="Times New Roman" panose="02020603050405020304" pitchFamily="18" charset="0"/>
                <a:cs typeface="Times New Roman" panose="02020603050405020304" pitchFamily="18" charset="0"/>
              </a:rPr>
              <a:t> сопровождение участников образовательных отношений.</a:t>
            </a:r>
          </a:p>
        </p:txBody>
      </p:sp>
    </p:spTree>
    <p:extLst>
      <p:ext uri="{BB962C8B-B14F-4D97-AF65-F5344CB8AC3E}">
        <p14:creationId xmlns:p14="http://schemas.microsoft.com/office/powerpoint/2010/main" val="514860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35465"/>
            <a:ext cx="12192000" cy="1480455"/>
          </a:xfrm>
          <a:solidFill>
            <a:srgbClr val="CCFFCC"/>
          </a:solidFill>
        </p:spPr>
        <p:txBody>
          <a:bodyPr/>
          <a:lstStyle/>
          <a:p>
            <a:pPr algn="ctr"/>
            <a:r>
              <a:rPr lang="ru-RU" dirty="0">
                <a:solidFill>
                  <a:srgbClr val="002060"/>
                </a:solidFill>
                <a:latin typeface="Times New Roman" panose="02020603050405020304" pitchFamily="18" charset="0"/>
                <a:cs typeface="Times New Roman" panose="02020603050405020304" pitchFamily="18" charset="0"/>
              </a:rPr>
              <a:t>Что такое ФГОС?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313266" y="1480456"/>
            <a:ext cx="11616267" cy="5377544"/>
          </a:xfrm>
          <a:solidFill>
            <a:schemeClr val="accent1">
              <a:lumMod val="40000"/>
              <a:lumOff val="60000"/>
            </a:schemeClr>
          </a:solidFill>
        </p:spPr>
        <p:txBody>
          <a:bodyPr>
            <a:noAutofit/>
          </a:bodyPr>
          <a:lstStyle/>
          <a:p>
            <a:pPr marL="0" indent="0" algn="just">
              <a:buNone/>
            </a:pPr>
            <a:r>
              <a:rPr lang="ru-RU" sz="2400" b="1" dirty="0">
                <a:latin typeface="Times New Roman" panose="02020603050405020304" pitchFamily="18" charset="0"/>
                <a:cs typeface="Times New Roman" panose="02020603050405020304" pitchFamily="18" charset="0"/>
              </a:rPr>
              <a:t>ФГОС </a:t>
            </a:r>
            <a:r>
              <a:rPr lang="ru-RU" sz="2400" dirty="0">
                <a:latin typeface="Times New Roman" panose="02020603050405020304" pitchFamily="18" charset="0"/>
                <a:cs typeface="Times New Roman" panose="02020603050405020304" pitchFamily="18" charset="0"/>
              </a:rPr>
              <a:t>— это федеральные государственные образовательные стандарты, представляющие собой совокупность требований к программам образования.</a:t>
            </a:r>
          </a:p>
          <a:p>
            <a:pPr marL="0" indent="0" algn="just">
              <a:buNone/>
            </a:pPr>
            <a:r>
              <a:rPr lang="ru-RU" sz="2400" dirty="0">
                <a:latin typeface="Times New Roman" panose="02020603050405020304" pitchFamily="18" charset="0"/>
                <a:cs typeface="Times New Roman" panose="02020603050405020304" pitchFamily="18" charset="0"/>
              </a:rPr>
              <a:t>Они разработаны, чтобы жители и крупных городов, и небольших населенных пунктов учились по одной программе и получали равноценные знания. Объясняем, как работает система, что нового в ней и как это применять на практике.</a:t>
            </a:r>
          </a:p>
          <a:p>
            <a:pPr marL="0" indent="0" algn="just">
              <a:buNone/>
            </a:pPr>
            <a:r>
              <a:rPr lang="ru-RU" sz="2400" dirty="0">
                <a:latin typeface="Times New Roman" panose="02020603050405020304" pitchFamily="18" charset="0"/>
                <a:cs typeface="Times New Roman" panose="02020603050405020304" pitchFamily="18" charset="0"/>
              </a:rPr>
              <a:t>Образовательные учреждения России — даже частные — должны при составлении своей программы руководствоваться требованиями ФГОС. Они касаются детских садов, школ, </a:t>
            </a:r>
            <a:r>
              <a:rPr lang="ru-RU" sz="2400" dirty="0" err="1">
                <a:latin typeface="Times New Roman" panose="02020603050405020304" pitchFamily="18" charset="0"/>
                <a:cs typeface="Times New Roman" panose="02020603050405020304" pitchFamily="18" charset="0"/>
              </a:rPr>
              <a:t>ссузов</a:t>
            </a:r>
            <a:r>
              <a:rPr lang="ru-RU" sz="2400" dirty="0">
                <a:latin typeface="Times New Roman" panose="02020603050405020304" pitchFamily="18" charset="0"/>
                <a:cs typeface="Times New Roman" panose="02020603050405020304" pitchFamily="18" charset="0"/>
              </a:rPr>
              <a:t>, вузов, курсов — всех, кто руководствуется в работе законом «Об образовании» и имеет соответствующую аккредитацию. Все нюансы перечислены в статье 11 Федерального закона от 29.12.2012 N 273-ФЗ (ред. от 20.04.2021) «Об образовании в Российской Федерации».</a:t>
            </a:r>
          </a:p>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endParaRPr lang="ru-RU" dirty="0"/>
          </a:p>
          <a:p>
            <a:pPr marL="0" indent="0" algn="just">
              <a:buNone/>
            </a:pPr>
            <a:r>
              <a:rPr lang="ru-RU" u="sng" dirty="0"/>
              <a:t> </a:t>
            </a: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7916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lstStyle/>
          <a:p>
            <a:pPr algn="ctr"/>
            <a:r>
              <a:rPr lang="ru-RU" dirty="0">
                <a:solidFill>
                  <a:srgbClr val="002060"/>
                </a:solidFill>
                <a:latin typeface="Times New Roman" panose="02020603050405020304" pitchFamily="18" charset="0"/>
                <a:cs typeface="Times New Roman" panose="02020603050405020304" pitchFamily="18" charset="0"/>
              </a:rPr>
              <a:t> Функции ФГОС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0" y="1480456"/>
            <a:ext cx="12192000" cy="5377544"/>
          </a:xfrm>
          <a:solidFill>
            <a:schemeClr val="accent1">
              <a:lumMod val="40000"/>
              <a:lumOff val="60000"/>
            </a:schemeClr>
          </a:solidFill>
        </p:spPr>
        <p:txBody>
          <a:bodyPr>
            <a:noAutofit/>
          </a:bodyPr>
          <a:lstStyle/>
          <a:p>
            <a:pPr lvl="0"/>
            <a:r>
              <a:rPr lang="ru-RU" sz="2400" dirty="0">
                <a:latin typeface="Times New Roman" panose="02020603050405020304" pitchFamily="18" charset="0"/>
                <a:cs typeface="Times New Roman" panose="02020603050405020304" pitchFamily="18" charset="0"/>
              </a:rPr>
              <a:t>составлять учебники и задачи для школьных и университетских экзаменов;</a:t>
            </a:r>
          </a:p>
          <a:p>
            <a:pPr lvl="0"/>
            <a:r>
              <a:rPr lang="ru-RU" sz="2400" dirty="0">
                <a:latin typeface="Times New Roman" panose="02020603050405020304" pitchFamily="18" charset="0"/>
                <a:cs typeface="Times New Roman" panose="02020603050405020304" pitchFamily="18" charset="0"/>
              </a:rPr>
              <a:t>формировать методические пособия;</a:t>
            </a:r>
          </a:p>
          <a:p>
            <a:pPr lvl="0"/>
            <a:r>
              <a:rPr lang="ru-RU" sz="2400" dirty="0">
                <a:latin typeface="Times New Roman" panose="02020603050405020304" pitchFamily="18" charset="0"/>
                <a:cs typeface="Times New Roman" panose="02020603050405020304" pitchFamily="18" charset="0"/>
              </a:rPr>
              <a:t>выяснять, сколько часов потребуется, чтобы освоить ту или иную дисциплину;</a:t>
            </a:r>
          </a:p>
          <a:p>
            <a:pPr lvl="0"/>
            <a:r>
              <a:rPr lang="ru-RU" sz="2400" dirty="0">
                <a:latin typeface="Times New Roman" panose="02020603050405020304" pitchFamily="18" charset="0"/>
                <a:cs typeface="Times New Roman" panose="02020603050405020304" pitchFamily="18" charset="0"/>
              </a:rPr>
              <a:t>разъяснять, что получит ученик или студент после освоения каждой ступени образования;</a:t>
            </a:r>
          </a:p>
          <a:p>
            <a:pPr lvl="0"/>
            <a:r>
              <a:rPr lang="ru-RU" sz="2400" dirty="0">
                <a:latin typeface="Times New Roman" panose="02020603050405020304" pitchFamily="18" charset="0"/>
                <a:cs typeface="Times New Roman" panose="02020603050405020304" pitchFamily="18" charset="0"/>
              </a:rPr>
              <a:t>проводить аттестацию персонала учебных заведений, контролировать качество их работы.</a:t>
            </a:r>
          </a:p>
          <a:p>
            <a:r>
              <a:rPr lang="ru-RU" sz="2400" dirty="0">
                <a:latin typeface="Times New Roman" panose="02020603050405020304" pitchFamily="18" charset="0"/>
                <a:cs typeface="Times New Roman" panose="02020603050405020304" pitchFamily="18" charset="0"/>
              </a:rPr>
              <a:t>Кроме того, в документе зафиксировано все то, что учащийся должен освоить на той или иной ступени: так, без знаний начальной школы ученик не сможет заниматься в средней, без знаний средней — в старшей.</a:t>
            </a:r>
          </a:p>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endParaRPr lang="ru-RU" dirty="0"/>
          </a:p>
          <a:p>
            <a:pPr marL="0" indent="0" algn="just">
              <a:buNone/>
            </a:pPr>
            <a:r>
              <a:rPr lang="ru-RU" u="sng" dirty="0"/>
              <a:t> </a:t>
            </a: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7080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2"/>
            <a:ext cx="12192000" cy="1261532"/>
          </a:xfrm>
          <a:solidFill>
            <a:srgbClr val="CCFFCC"/>
          </a:solidFill>
        </p:spPr>
        <p:txBody>
          <a:bodyPr/>
          <a:lstStyle/>
          <a:p>
            <a:r>
              <a:rPr lang="ru-RU" dirty="0"/>
              <a:t>                   </a:t>
            </a:r>
            <a:r>
              <a:rPr lang="ru-RU" dirty="0">
                <a:solidFill>
                  <a:srgbClr val="002060"/>
                </a:solidFill>
                <a:latin typeface="Times New Roman" panose="02020603050405020304" pitchFamily="18" charset="0"/>
                <a:cs typeface="Times New Roman" panose="02020603050405020304" pitchFamily="18" charset="0"/>
              </a:rPr>
              <a:t>Три поколения стандартов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211665" y="1311123"/>
            <a:ext cx="11760201" cy="5233611"/>
          </a:xfrm>
          <a:solidFill>
            <a:schemeClr val="accent1">
              <a:lumMod val="40000"/>
              <a:lumOff val="60000"/>
            </a:schemeClr>
          </a:solidFill>
        </p:spPr>
        <p:txBody>
          <a:bodyPr>
            <a:noAutofit/>
          </a:bodyPr>
          <a:lstStyle/>
          <a:p>
            <a:r>
              <a:rPr lang="ru-RU" sz="2000" b="1" dirty="0">
                <a:latin typeface="Times New Roman" panose="02020603050405020304" pitchFamily="18" charset="0"/>
                <a:cs typeface="Times New Roman" panose="02020603050405020304" pitchFamily="18" charset="0"/>
              </a:rPr>
              <a:t>Первое поколение образовательных стандартов </a:t>
            </a:r>
            <a:endParaRPr lang="ru-RU" sz="2000" dirty="0">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Были приняты в 2004 году. Как таковых </a:t>
            </a:r>
            <a:r>
              <a:rPr lang="ru-RU" sz="2000" dirty="0" err="1">
                <a:latin typeface="Times New Roman" panose="02020603050405020304" pitchFamily="18" charset="0"/>
                <a:cs typeface="Times New Roman" panose="02020603050405020304" pitchFamily="18" charset="0"/>
              </a:rPr>
              <a:t>ФГОСов</a:t>
            </a:r>
            <a:r>
              <a:rPr lang="ru-RU" sz="2000" dirty="0">
                <a:latin typeface="Times New Roman" panose="02020603050405020304" pitchFamily="18" charset="0"/>
                <a:cs typeface="Times New Roman" panose="02020603050405020304" pitchFamily="18" charset="0"/>
              </a:rPr>
              <a:t> еще не было — были государственные образовательные стандарты, которые стали неактуальными, поскольку во главу угла ставился предметный результат. Личности обучающихся не уделялось никакого внимания. Основой была обязательная для изучения информация, а требования приводились как к пособиям, так и к темам внутри них т.е. Основной целью был не личностный, а предметный результат. Во главу ставился набор информации, обязательной для изучения. Подробно описывалось содержание образование: темы, дидактические единицы</a:t>
            </a:r>
          </a:p>
          <a:p>
            <a:r>
              <a:rPr lang="ru-RU" sz="2000" b="1" dirty="0">
                <a:latin typeface="Times New Roman" panose="02020603050405020304" pitchFamily="18" charset="0"/>
                <a:cs typeface="Times New Roman" panose="02020603050405020304" pitchFamily="18" charset="0"/>
              </a:rPr>
              <a:t>Второе поколение ФГОС </a:t>
            </a:r>
            <a:endParaRPr lang="ru-RU" sz="2000" dirty="0">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разрабатывались с 2009 по 2012 год и действуют до 2022 года. Здесь главными стали универсальные учебные навыки: самостоятельное изучение информации, коммуникация, проектная и факультативная работа. Акцент был направлен на личность ребенка, который должен уважать страну, быть терпимым, вести здоровый образ жизни. Т.е. акцент сделан на развитие УУД, то есть способности обучающихся самостоятельно добывать информацию. Много внимания уделено проектной и внеурочной деятельности. </a:t>
            </a:r>
          </a:p>
          <a:p>
            <a:pPr marL="0" indent="0">
              <a:buNone/>
            </a:pP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8210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2"/>
            <a:ext cx="12192000" cy="1261532"/>
          </a:xfrm>
          <a:solidFill>
            <a:srgbClr val="CCFFCC"/>
          </a:solidFill>
        </p:spPr>
        <p:txBody>
          <a:bodyPr/>
          <a:lstStyle/>
          <a:p>
            <a:r>
              <a:rPr lang="ru-RU" dirty="0"/>
              <a:t>                   </a:t>
            </a:r>
            <a:r>
              <a:rPr lang="ru-RU" dirty="0">
                <a:solidFill>
                  <a:srgbClr val="002060"/>
                </a:solidFill>
                <a:latin typeface="Times New Roman" panose="02020603050405020304" pitchFamily="18" charset="0"/>
                <a:cs typeface="Times New Roman" panose="02020603050405020304" pitchFamily="18" charset="0"/>
              </a:rPr>
              <a:t>Три поколения стандартов </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203199" y="1471989"/>
            <a:ext cx="11709401" cy="5377544"/>
          </a:xfrm>
          <a:solidFill>
            <a:schemeClr val="accent1">
              <a:lumMod val="40000"/>
              <a:lumOff val="60000"/>
            </a:schemeClr>
          </a:solidFill>
        </p:spPr>
        <p:txBody>
          <a:bodyPr>
            <a:noAutofit/>
          </a:bodyPr>
          <a:lstStyle/>
          <a:p>
            <a:pPr>
              <a:spcBef>
                <a:spcPts val="600"/>
              </a:spcBef>
            </a:pPr>
            <a:r>
              <a:rPr lang="ru-RU" sz="2000" b="1" dirty="0">
                <a:latin typeface="Times New Roman" panose="02020603050405020304" pitchFamily="18" charset="0"/>
                <a:cs typeface="Times New Roman" panose="02020603050405020304" pitchFamily="18" charset="0"/>
              </a:rPr>
              <a:t>ФГОС третьего поколения - </a:t>
            </a:r>
            <a:r>
              <a:rPr lang="ru-RU" sz="2000" dirty="0">
                <a:latin typeface="Times New Roman" panose="02020603050405020304" pitchFamily="18" charset="0"/>
                <a:cs typeface="Times New Roman" panose="02020603050405020304" pitchFamily="18" charset="0"/>
              </a:rPr>
              <a:t>конкретизация требований к обучающимся. </a:t>
            </a:r>
          </a:p>
          <a:p>
            <a:pPr marL="0" indent="0">
              <a:spcBef>
                <a:spcPts val="600"/>
              </a:spcBef>
              <a:buNone/>
            </a:pPr>
            <a:r>
              <a:rPr lang="ru-RU" sz="2000" dirty="0">
                <a:latin typeface="Times New Roman" panose="02020603050405020304" pitchFamily="18" charset="0"/>
                <a:cs typeface="Times New Roman" panose="02020603050405020304" pitchFamily="18" charset="0"/>
              </a:rPr>
              <a:t>В новых ФГОС 2022 года определяют чёткие требования к предметным результатам по каждой учебной дисциплине. </a:t>
            </a:r>
          </a:p>
          <a:p>
            <a:pPr>
              <a:spcBef>
                <a:spcPts val="600"/>
              </a:spcBef>
            </a:pPr>
            <a:r>
              <a:rPr lang="ru-RU" sz="2000" b="1" dirty="0">
                <a:latin typeface="Times New Roman" panose="02020603050405020304" pitchFamily="18" charset="0"/>
                <a:cs typeface="Times New Roman" panose="02020603050405020304" pitchFamily="18" charset="0"/>
              </a:rPr>
              <a:t>Требования ФГОС третьего поколения содержат:</a:t>
            </a:r>
            <a:endParaRPr lang="ru-RU" sz="2000" dirty="0">
              <a:latin typeface="Times New Roman" panose="02020603050405020304" pitchFamily="18" charset="0"/>
              <a:cs typeface="Times New Roman" panose="02020603050405020304" pitchFamily="18" charset="0"/>
            </a:endParaRPr>
          </a:p>
          <a:p>
            <a:pPr lvl="0">
              <a:spcBef>
                <a:spcPts val="600"/>
              </a:spcBef>
            </a:pPr>
            <a:r>
              <a:rPr lang="ru-RU" sz="2000" dirty="0">
                <a:latin typeface="Times New Roman" panose="02020603050405020304" pitchFamily="18" charset="0"/>
                <a:cs typeface="Times New Roman" panose="02020603050405020304" pitchFamily="18" charset="0"/>
              </a:rPr>
              <a:t>четкие обязательства детского сада, школ, вузов перед учащимися и их семьями;</a:t>
            </a:r>
          </a:p>
          <a:p>
            <a:pPr lvl="0">
              <a:spcBef>
                <a:spcPts val="600"/>
              </a:spcBef>
            </a:pPr>
            <a:r>
              <a:rPr lang="ru-RU" sz="2000" dirty="0">
                <a:latin typeface="Times New Roman" panose="02020603050405020304" pitchFamily="18" charset="0"/>
                <a:cs typeface="Times New Roman" panose="02020603050405020304" pitchFamily="18" charset="0"/>
              </a:rPr>
              <a:t>список навыков ученика в рамках школьных дисциплин — решать, доказывать, оперировать понятиями, а также рекомендации по развитию этих навыков;</a:t>
            </a:r>
          </a:p>
          <a:p>
            <a:pPr lvl="0">
              <a:spcBef>
                <a:spcPts val="600"/>
              </a:spcBef>
            </a:pPr>
            <a:r>
              <a:rPr lang="ru-RU" sz="2000" dirty="0">
                <a:latin typeface="Times New Roman" panose="02020603050405020304" pitchFamily="18" charset="0"/>
                <a:cs typeface="Times New Roman" panose="02020603050405020304" pitchFamily="18" charset="0"/>
              </a:rPr>
              <a:t>конкретные результаты, которых должен достичь ученик, — сколько слов узнать за год, какие сочинения писать;</a:t>
            </a:r>
          </a:p>
          <a:p>
            <a:pPr lvl="0">
              <a:spcBef>
                <a:spcPts val="600"/>
              </a:spcBef>
            </a:pPr>
            <a:r>
              <a:rPr lang="ru-RU" sz="2000" dirty="0">
                <a:latin typeface="Times New Roman" panose="02020603050405020304" pitchFamily="18" charset="0"/>
                <a:cs typeface="Times New Roman" panose="02020603050405020304" pitchFamily="18" charset="0"/>
              </a:rPr>
              <a:t>указания, какие знания в какой момент нужно освоить ребенку — причем, менять содержание тем не рекомендовано;</a:t>
            </a:r>
          </a:p>
          <a:p>
            <a:pPr lvl="0">
              <a:spcBef>
                <a:spcPts val="600"/>
              </a:spcBef>
            </a:pPr>
            <a:r>
              <a:rPr lang="ru-RU" sz="2000" dirty="0">
                <a:latin typeface="Times New Roman" panose="02020603050405020304" pitchFamily="18" charset="0"/>
                <a:cs typeface="Times New Roman" panose="02020603050405020304" pitchFamily="18" charset="0"/>
              </a:rPr>
              <a:t>время, необходимое для реализации основных образовательных и воспитательных программ;</a:t>
            </a:r>
          </a:p>
          <a:p>
            <a:pPr lvl="0">
              <a:spcBef>
                <a:spcPts val="600"/>
              </a:spcBef>
            </a:pPr>
            <a:r>
              <a:rPr lang="ru-RU" sz="2000" dirty="0">
                <a:latin typeface="Times New Roman" panose="02020603050405020304" pitchFamily="18" charset="0"/>
                <a:cs typeface="Times New Roman" panose="02020603050405020304" pitchFamily="18" charset="0"/>
              </a:rPr>
              <a:t>данные по коррекционной работе с детьми с ОВЗ.</a:t>
            </a:r>
          </a:p>
          <a:p>
            <a:pPr>
              <a:spcBef>
                <a:spcPts val="600"/>
              </a:spcBef>
            </a:pPr>
            <a:r>
              <a:rPr lang="ru-RU" sz="2000" dirty="0">
                <a:latin typeface="Times New Roman" panose="02020603050405020304" pitchFamily="18" charset="0"/>
                <a:cs typeface="Times New Roman" panose="02020603050405020304" pitchFamily="18" charset="0"/>
              </a:rPr>
              <a:t>Новые нормы предполагают, что школа учитывает особенности каждого ученика: как психологические, так и возрастные. Предполагается, что нагрузка на детей снизится. </a:t>
            </a:r>
          </a:p>
          <a:p>
            <a:pPr marL="0" indent="0">
              <a:buNone/>
            </a:pPr>
            <a:endParaRPr lang="ru-RU" sz="2400" dirty="0">
              <a:latin typeface="Times New Roman" panose="02020603050405020304" pitchFamily="18" charset="0"/>
              <a:cs typeface="Times New Roman" panose="02020603050405020304" pitchFamily="18" charset="0"/>
            </a:endParaRPr>
          </a:p>
          <a:p>
            <a:pPr marL="0" indent="0">
              <a:buNone/>
            </a:pP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913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normAutofit/>
          </a:bodyPr>
          <a:lstStyle/>
          <a:p>
            <a:pPr algn="ctr"/>
            <a:r>
              <a:rPr lang="ru-RU" sz="3600" b="1" dirty="0">
                <a:solidFill>
                  <a:srgbClr val="002060"/>
                </a:solidFill>
                <a:latin typeface="Times New Roman" panose="02020603050405020304" pitchFamily="18" charset="0"/>
                <a:cs typeface="Times New Roman" panose="02020603050405020304" pitchFamily="18" charset="0"/>
              </a:rPr>
              <a:t>Почему потребовалась </a:t>
            </a:r>
            <a:br>
              <a:rPr lang="ru-RU" sz="3600" b="1" dirty="0">
                <a:solidFill>
                  <a:srgbClr val="002060"/>
                </a:solidFill>
                <a:latin typeface="Times New Roman" panose="02020603050405020304" pitchFamily="18" charset="0"/>
                <a:cs typeface="Times New Roman" panose="02020603050405020304" pitchFamily="18" charset="0"/>
              </a:rPr>
            </a:br>
            <a:r>
              <a:rPr lang="ru-RU" sz="3600" b="1" dirty="0">
                <a:solidFill>
                  <a:srgbClr val="002060"/>
                </a:solidFill>
                <a:latin typeface="Times New Roman" panose="02020603050405020304" pitchFamily="18" charset="0"/>
                <a:cs typeface="Times New Roman" panose="02020603050405020304" pitchFamily="18" charset="0"/>
              </a:rPr>
              <a:t>доработка ФГОС?</a:t>
            </a:r>
          </a:p>
        </p:txBody>
      </p:sp>
      <p:sp>
        <p:nvSpPr>
          <p:cNvPr id="5" name="Объект 4"/>
          <p:cNvSpPr>
            <a:spLocks noGrp="1"/>
          </p:cNvSpPr>
          <p:nvPr>
            <p:ph idx="1"/>
          </p:nvPr>
        </p:nvSpPr>
        <p:spPr>
          <a:xfrm>
            <a:off x="237067" y="1480456"/>
            <a:ext cx="11599334" cy="5377544"/>
          </a:xfrm>
          <a:solidFill>
            <a:schemeClr val="accent1">
              <a:lumMod val="40000"/>
              <a:lumOff val="60000"/>
            </a:schemeClr>
          </a:solidFill>
        </p:spPr>
        <p:txBody>
          <a:bodyPr>
            <a:noAutofit/>
          </a:bodyPr>
          <a:lstStyle/>
          <a:p>
            <a:pPr algn="just">
              <a:buFontTx/>
              <a:buChar char="-"/>
            </a:pPr>
            <a:r>
              <a:rPr lang="ru-RU" sz="2400" dirty="0">
                <a:latin typeface="Times New Roman" panose="02020603050405020304" pitchFamily="18" charset="0"/>
                <a:cs typeface="Times New Roman" panose="02020603050405020304" pitchFamily="18" charset="0"/>
              </a:rPr>
              <a:t>Учет результатов, проводимых на федеральном уровне процедур оценки качества образования (ВПР, национальных исследований, ГИА, международных сравнительных исследований) – </a:t>
            </a:r>
            <a:r>
              <a:rPr lang="ru-RU" sz="2400" dirty="0" err="1">
                <a:latin typeface="Times New Roman" panose="02020603050405020304" pitchFamily="18" charset="0"/>
                <a:cs typeface="Times New Roman" panose="02020603050405020304" pitchFamily="18" charset="0"/>
              </a:rPr>
              <a:t>проверяемость</a:t>
            </a:r>
            <a:r>
              <a:rPr lang="ru-RU" sz="2400" dirty="0">
                <a:latin typeface="Times New Roman" panose="02020603050405020304" pitchFamily="18" charset="0"/>
                <a:cs typeface="Times New Roman" panose="02020603050405020304" pitchFamily="18" charset="0"/>
              </a:rPr>
              <a:t> результатов. </a:t>
            </a:r>
          </a:p>
          <a:p>
            <a:pPr algn="just">
              <a:buFontTx/>
              <a:buChar char="-"/>
            </a:pPr>
            <a:r>
              <a:rPr lang="ru-RU" sz="2400" dirty="0">
                <a:latin typeface="Times New Roman" panose="02020603050405020304" pitchFamily="18" charset="0"/>
                <a:cs typeface="Times New Roman" panose="02020603050405020304" pitchFamily="18" charset="0"/>
              </a:rPr>
              <a:t>Усиление в предметном содержании акцентов на изучение явлений и процессов современной России и мира в целом, современное состояние науки. </a:t>
            </a:r>
          </a:p>
          <a:p>
            <a:pPr algn="just">
              <a:buFontTx/>
              <a:buChar char="-"/>
            </a:pPr>
            <a:r>
              <a:rPr lang="ru-RU" sz="2400" dirty="0" err="1">
                <a:latin typeface="Times New Roman" panose="02020603050405020304" pitchFamily="18" charset="0"/>
                <a:cs typeface="Times New Roman" panose="02020603050405020304" pitchFamily="18" charset="0"/>
              </a:rPr>
              <a:t>Деятельностная</a:t>
            </a:r>
            <a:r>
              <a:rPr lang="ru-RU" sz="2400" dirty="0">
                <a:latin typeface="Times New Roman" panose="02020603050405020304" pitchFamily="18" charset="0"/>
                <a:cs typeface="Times New Roman" panose="02020603050405020304" pitchFamily="18" charset="0"/>
              </a:rPr>
              <a:t> форма представления результатов по предметам по каждому году обучения. </a:t>
            </a:r>
          </a:p>
          <a:p>
            <a:pPr algn="just">
              <a:buFontTx/>
              <a:buChar char="-"/>
            </a:pPr>
            <a:r>
              <a:rPr lang="ru-RU" sz="2400" dirty="0">
                <a:latin typeface="Times New Roman" panose="02020603050405020304" pitchFamily="18" charset="0"/>
                <a:cs typeface="Times New Roman" panose="02020603050405020304" pitchFamily="18" charset="0"/>
              </a:rPr>
              <a:t>Были недостаточно детализированы личностные, </a:t>
            </a:r>
            <a:r>
              <a:rPr lang="ru-RU" sz="2400" dirty="0" err="1">
                <a:latin typeface="Times New Roman" panose="02020603050405020304" pitchFamily="18" charset="0"/>
                <a:cs typeface="Times New Roman" panose="02020603050405020304" pitchFamily="18" charset="0"/>
              </a:rPr>
              <a:t>метапредметные</a:t>
            </a:r>
            <a:r>
              <a:rPr lang="ru-RU" sz="2400" dirty="0">
                <a:latin typeface="Times New Roman" panose="02020603050405020304" pitchFamily="18" charset="0"/>
                <a:cs typeface="Times New Roman" panose="02020603050405020304" pitchFamily="18" charset="0"/>
              </a:rPr>
              <a:t> и предметные результаты.</a:t>
            </a:r>
          </a:p>
        </p:txBody>
      </p:sp>
    </p:spTree>
    <p:extLst>
      <p:ext uri="{BB962C8B-B14F-4D97-AF65-F5344CB8AC3E}">
        <p14:creationId xmlns:p14="http://schemas.microsoft.com/office/powerpoint/2010/main" val="1370407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lstStyle/>
          <a:p>
            <a:pPr algn="ctr"/>
            <a:r>
              <a:rPr lang="ru-RU" dirty="0"/>
              <a:t>  </a:t>
            </a:r>
            <a:r>
              <a:rPr lang="ru-RU" b="1" dirty="0">
                <a:solidFill>
                  <a:srgbClr val="002060"/>
                </a:solidFill>
                <a:latin typeface="Times New Roman" panose="02020603050405020304" pitchFamily="18" charset="0"/>
                <a:cs typeface="Times New Roman" panose="02020603050405020304" pitchFamily="18" charset="0"/>
              </a:rPr>
              <a:t>Основные задачи ФГОС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нового поколения</a:t>
            </a:r>
          </a:p>
        </p:txBody>
      </p:sp>
      <p:sp>
        <p:nvSpPr>
          <p:cNvPr id="5" name="Объект 4"/>
          <p:cNvSpPr>
            <a:spLocks noGrp="1"/>
          </p:cNvSpPr>
          <p:nvPr>
            <p:ph idx="1"/>
          </p:nvPr>
        </p:nvSpPr>
        <p:spPr>
          <a:xfrm>
            <a:off x="304800" y="1480456"/>
            <a:ext cx="11514667" cy="5377544"/>
          </a:xfrm>
          <a:solidFill>
            <a:schemeClr val="accent1">
              <a:lumMod val="40000"/>
              <a:lumOff val="60000"/>
            </a:schemeClr>
          </a:solidFill>
        </p:spPr>
        <p:txBody>
          <a:bodyPr>
            <a:noAutofit/>
          </a:bodyPr>
          <a:lstStyle/>
          <a:p>
            <a:r>
              <a:rPr lang="ru-RU" sz="2400" dirty="0">
                <a:latin typeface="Times New Roman" panose="02020603050405020304" pitchFamily="18" charset="0"/>
                <a:cs typeface="Times New Roman" panose="02020603050405020304" pitchFamily="18" charset="0"/>
              </a:rPr>
              <a:t>Единство образовательного пространства России.</a:t>
            </a:r>
          </a:p>
          <a:p>
            <a:r>
              <a:rPr lang="ru-RU" sz="2400" dirty="0">
                <a:latin typeface="Times New Roman" panose="02020603050405020304" pitchFamily="18" charset="0"/>
                <a:cs typeface="Times New Roman" panose="02020603050405020304" pitchFamily="18" charset="0"/>
              </a:rPr>
              <a:t> Вариативность содержания образовательных программ.</a:t>
            </a:r>
          </a:p>
          <a:p>
            <a:r>
              <a:rPr lang="ru-RU" sz="2400" dirty="0">
                <a:latin typeface="Times New Roman" panose="02020603050405020304" pitchFamily="18" charset="0"/>
                <a:cs typeface="Times New Roman" panose="02020603050405020304" pitchFamily="18" charset="0"/>
              </a:rPr>
              <a:t> Применение методик обучения, направленных на формирование гармоничного физического и психического развития, а также на сохранение и укрепление здоровья.</a:t>
            </a:r>
          </a:p>
          <a:p>
            <a:r>
              <a:rPr lang="ru-RU" sz="2400" dirty="0">
                <a:latin typeface="Times New Roman" panose="02020603050405020304" pitchFamily="18" charset="0"/>
                <a:cs typeface="Times New Roman" panose="02020603050405020304" pitchFamily="18" charset="0"/>
              </a:rPr>
              <a:t> Развитие личностных качеств, необходимых для решения повседневных и нетиповых задач для адекватной ориентации в окружающем мире.</a:t>
            </a:r>
          </a:p>
          <a:p>
            <a:r>
              <a:rPr lang="ru-RU" sz="2400" dirty="0">
                <a:latin typeface="Times New Roman" panose="02020603050405020304" pitchFamily="18" charset="0"/>
                <a:cs typeface="Times New Roman" panose="02020603050405020304" pitchFamily="18" charset="0"/>
              </a:rPr>
              <a:t> Благоприятные условия воспитания и обучения.</a:t>
            </a:r>
          </a:p>
          <a:p>
            <a:r>
              <a:rPr lang="ru-RU" sz="2400" dirty="0">
                <a:latin typeface="Times New Roman" panose="02020603050405020304" pitchFamily="18" charset="0"/>
                <a:cs typeface="Times New Roman" panose="02020603050405020304" pitchFamily="18" charset="0"/>
              </a:rPr>
              <a:t> Единство учебной и воспитательной деятельности.</a:t>
            </a:r>
          </a:p>
          <a:p>
            <a:r>
              <a:rPr lang="ru-RU" sz="2400" dirty="0">
                <a:latin typeface="Times New Roman" panose="02020603050405020304" pitchFamily="18" charset="0"/>
                <a:cs typeface="Times New Roman" panose="02020603050405020304" pitchFamily="18" charset="0"/>
              </a:rPr>
              <a:t> Формирование культуры непрерывного образования и саморазвития на протяжении всей жизни.</a:t>
            </a:r>
          </a:p>
          <a:p>
            <a:r>
              <a:rPr lang="ru-RU" sz="2400" dirty="0">
                <a:latin typeface="Times New Roman" panose="02020603050405020304" pitchFamily="18" charset="0"/>
                <a:cs typeface="Times New Roman" panose="02020603050405020304" pitchFamily="18" charset="0"/>
              </a:rPr>
              <a:t> Разумное и безопасное использование цифровых технологий.</a:t>
            </a:r>
          </a:p>
          <a:p>
            <a:endParaRPr lang="ru-RU" sz="1400" dirty="0"/>
          </a:p>
          <a:p>
            <a:pPr marL="0" indent="0">
              <a:buNone/>
            </a:pP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2573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480455"/>
          </a:xfrm>
          <a:solidFill>
            <a:srgbClr val="CCFFCC"/>
          </a:solidFill>
        </p:spPr>
        <p:txBody>
          <a:bodyPr/>
          <a:lstStyle/>
          <a:p>
            <a:pPr algn="ctr"/>
            <a:r>
              <a:rPr lang="ru-RU" dirty="0"/>
              <a:t>  </a:t>
            </a:r>
            <a:r>
              <a:rPr lang="ru-RU" b="1" dirty="0">
                <a:solidFill>
                  <a:srgbClr val="002060"/>
                </a:solidFill>
                <a:latin typeface="Times New Roman" panose="02020603050405020304" pitchFamily="18" charset="0"/>
                <a:cs typeface="Times New Roman" panose="02020603050405020304" pitchFamily="18" charset="0"/>
              </a:rPr>
              <a:t>Основные задачи ФГОС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нового поколения</a:t>
            </a:r>
          </a:p>
        </p:txBody>
      </p:sp>
      <p:sp>
        <p:nvSpPr>
          <p:cNvPr id="5" name="Объект 4"/>
          <p:cNvSpPr>
            <a:spLocks noGrp="1"/>
          </p:cNvSpPr>
          <p:nvPr>
            <p:ph idx="1"/>
          </p:nvPr>
        </p:nvSpPr>
        <p:spPr>
          <a:xfrm>
            <a:off x="440266" y="1480456"/>
            <a:ext cx="11540067" cy="5377544"/>
          </a:xfrm>
          <a:solidFill>
            <a:schemeClr val="accent1">
              <a:lumMod val="40000"/>
              <a:lumOff val="60000"/>
            </a:schemeClr>
          </a:solidFill>
        </p:spPr>
        <p:txBody>
          <a:bodyPr>
            <a:noAutofit/>
          </a:bodyPr>
          <a:lstStyle/>
          <a:p>
            <a:r>
              <a:rPr lang="ru-RU" sz="2000" dirty="0">
                <a:latin typeface="Times New Roman" panose="02020603050405020304" pitchFamily="18" charset="0"/>
                <a:cs typeface="Times New Roman" panose="02020603050405020304" pitchFamily="18" charset="0"/>
              </a:rPr>
              <a:t> Формирование российской гражданской идентичности.</a:t>
            </a:r>
          </a:p>
          <a:p>
            <a:r>
              <a:rPr lang="ru-RU" sz="2000" dirty="0">
                <a:latin typeface="Times New Roman" panose="02020603050405020304" pitchFamily="18" charset="0"/>
                <a:cs typeface="Times New Roman" panose="02020603050405020304" pitchFamily="18" charset="0"/>
              </a:rPr>
              <a:t> Личностное развитие обучающихся, в том числе гражданское, патриотическое, духовно-нравственное, эстетическое, физическое, трудовое, экологическое воспитание.</a:t>
            </a:r>
          </a:p>
          <a:p>
            <a:r>
              <a:rPr lang="ru-RU" sz="2000" dirty="0">
                <a:latin typeface="Times New Roman" panose="02020603050405020304" pitchFamily="18" charset="0"/>
                <a:cs typeface="Times New Roman" panose="02020603050405020304" pitchFamily="18" charset="0"/>
              </a:rPr>
              <a:t> Формирование у школьников системных знаний о месте РФ в мире, а также о её исторической роли, территориальной целостности, культурном и технологическом развитии, вкладе в мировое научное наследие и формирование представлений о современной России.</a:t>
            </a:r>
          </a:p>
          <a:p>
            <a:r>
              <a:rPr lang="ru-RU" sz="2000" dirty="0">
                <a:latin typeface="Times New Roman" panose="02020603050405020304" pitchFamily="18" charset="0"/>
                <a:cs typeface="Times New Roman" panose="02020603050405020304" pitchFamily="18" charset="0"/>
              </a:rPr>
              <a:t>Одно из основных нововведений в учебном плане обновлённого ФГОС ООО касается </a:t>
            </a:r>
            <a:r>
              <a:rPr lang="ru-RU" sz="2000" b="1" dirty="0">
                <a:latin typeface="Times New Roman" panose="02020603050405020304" pitchFamily="18" charset="0"/>
                <a:cs typeface="Times New Roman" panose="02020603050405020304" pitchFamily="18" charset="0"/>
              </a:rPr>
              <a:t>второго иностранного языка</a:t>
            </a:r>
            <a:r>
              <a:rPr lang="ru-RU" sz="2000" dirty="0">
                <a:latin typeface="Times New Roman" panose="02020603050405020304" pitchFamily="18" charset="0"/>
                <a:cs typeface="Times New Roman" panose="02020603050405020304" pitchFamily="18" charset="0"/>
              </a:rPr>
              <a:t>. Он </a:t>
            </a:r>
            <a:r>
              <a:rPr lang="ru-RU" sz="2000" b="1" dirty="0">
                <a:latin typeface="Times New Roman" panose="02020603050405020304" pitchFamily="18" charset="0"/>
                <a:cs typeface="Times New Roman" panose="02020603050405020304" pitchFamily="18" charset="0"/>
              </a:rPr>
              <a:t>перестанет быть обязательным предметом</a:t>
            </a:r>
            <a:r>
              <a:rPr lang="ru-RU" sz="2000" dirty="0">
                <a:latin typeface="Times New Roman" panose="02020603050405020304" pitchFamily="18" charset="0"/>
                <a:cs typeface="Times New Roman" panose="02020603050405020304" pitchFamily="18" charset="0"/>
              </a:rPr>
              <a:t>.</a:t>
            </a:r>
          </a:p>
          <a:p>
            <a:r>
              <a:rPr lang="ru-RU" sz="2000" dirty="0">
                <a:latin typeface="Times New Roman" panose="02020603050405020304" pitchFamily="18" charset="0"/>
                <a:cs typeface="Times New Roman" panose="02020603050405020304" pitchFamily="18" charset="0"/>
              </a:rPr>
              <a:t>В новой редакции стандартов указано, что обучать второму иностранному языку станут по заявлению учащихся или родителей и только при наличии в школе необходимых для этого условий.</a:t>
            </a:r>
          </a:p>
          <a:p>
            <a:pPr marL="0" indent="0">
              <a:buNone/>
            </a:pPr>
            <a:endParaRPr lang="ru-RU" sz="2000" dirty="0"/>
          </a:p>
          <a:p>
            <a:pPr marL="0" indent="0">
              <a:buNone/>
            </a:pPr>
            <a:endParaRPr lang="ru-RU"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500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1"/>
            <a:ext cx="12192000" cy="1366981"/>
          </a:xfrm>
          <a:solidFill>
            <a:srgbClr val="CCFFCC"/>
          </a:solidFill>
        </p:spPr>
        <p:txBody>
          <a:bodyPr/>
          <a:lstStyle/>
          <a:p>
            <a:pPr algn="ctr"/>
            <a:r>
              <a:rPr lang="ru-RU" b="1" dirty="0" err="1">
                <a:solidFill>
                  <a:srgbClr val="002060"/>
                </a:solidFill>
                <a:latin typeface="Times New Roman" panose="02020603050405020304" pitchFamily="18" charset="0"/>
                <a:cs typeface="Times New Roman" panose="02020603050405020304" pitchFamily="18" charset="0"/>
              </a:rPr>
              <a:t>Метапредметные</a:t>
            </a:r>
            <a:r>
              <a:rPr lang="ru-RU" b="1" dirty="0">
                <a:solidFill>
                  <a:srgbClr val="002060"/>
                </a:solidFill>
                <a:latin typeface="Times New Roman" panose="02020603050405020304" pitchFamily="18" charset="0"/>
                <a:cs typeface="Times New Roman" panose="02020603050405020304" pitchFamily="18" charset="0"/>
              </a:rPr>
              <a:t> и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личностные результаты</a:t>
            </a:r>
          </a:p>
        </p:txBody>
      </p:sp>
      <p:sp>
        <p:nvSpPr>
          <p:cNvPr id="5" name="Объект 4"/>
          <p:cNvSpPr>
            <a:spLocks noGrp="1"/>
          </p:cNvSpPr>
          <p:nvPr>
            <p:ph idx="1"/>
          </p:nvPr>
        </p:nvSpPr>
        <p:spPr>
          <a:xfrm>
            <a:off x="414866" y="1358137"/>
            <a:ext cx="11209867" cy="5499863"/>
          </a:xfrm>
          <a:solidFill>
            <a:schemeClr val="accent1">
              <a:lumMod val="40000"/>
              <a:lumOff val="60000"/>
            </a:schemeClr>
          </a:solidFill>
        </p:spPr>
        <p:txBody>
          <a:bodyPr>
            <a:noAutofit/>
          </a:bodyPr>
          <a:lstStyle/>
          <a:p>
            <a:pPr marL="0" indent="0" algn="just">
              <a:buNone/>
            </a:pPr>
            <a:r>
              <a:rPr lang="ru-RU" sz="2000" dirty="0" smtClean="0">
                <a:latin typeface="Times New Roman" panose="02020603050405020304" pitchFamily="18" charset="0"/>
                <a:cs typeface="Times New Roman" panose="02020603050405020304" pitchFamily="18" charset="0"/>
              </a:rPr>
              <a:t>Обновленные ФГОС</a:t>
            </a:r>
            <a:r>
              <a:rPr lang="ru-RU" sz="2000" dirty="0">
                <a:latin typeface="Times New Roman" panose="02020603050405020304" pitchFamily="18" charset="0"/>
                <a:cs typeface="Times New Roman" panose="02020603050405020304" pitchFamily="18" charset="0"/>
              </a:rPr>
              <a:t>, как и прежде, требуют системно-</a:t>
            </a:r>
            <a:r>
              <a:rPr lang="ru-RU" sz="2000" dirty="0" err="1">
                <a:latin typeface="Times New Roman" panose="02020603050405020304" pitchFamily="18" charset="0"/>
                <a:cs typeface="Times New Roman" panose="02020603050405020304" pitchFamily="18" charset="0"/>
              </a:rPr>
              <a:t>деятельностного</a:t>
            </a:r>
            <a:r>
              <a:rPr lang="ru-RU" sz="2000" dirty="0">
                <a:latin typeface="Times New Roman" panose="02020603050405020304" pitchFamily="18" charset="0"/>
                <a:cs typeface="Times New Roman" panose="02020603050405020304" pitchFamily="18" charset="0"/>
              </a:rPr>
              <a:t> подхода. Они конкретно определяют требования к личностным и </a:t>
            </a:r>
            <a:r>
              <a:rPr lang="ru-RU" sz="2000" dirty="0" err="1">
                <a:latin typeface="Times New Roman" panose="02020603050405020304" pitchFamily="18" charset="0"/>
                <a:cs typeface="Times New Roman" panose="02020603050405020304" pitchFamily="18" charset="0"/>
              </a:rPr>
              <a:t>метапредметным</a:t>
            </a:r>
            <a:r>
              <a:rPr lang="ru-RU" sz="2000" dirty="0">
                <a:latin typeface="Times New Roman" panose="02020603050405020304" pitchFamily="18" charset="0"/>
                <a:cs typeface="Times New Roman" panose="02020603050405020304" pitchFamily="18" charset="0"/>
              </a:rPr>
              <a:t> образовательным результатам.</a:t>
            </a:r>
          </a:p>
          <a:p>
            <a:pPr marL="0" indent="0" algn="just">
              <a:buNone/>
            </a:pPr>
            <a:r>
              <a:rPr lang="ru-RU" sz="2000" dirty="0">
                <a:latin typeface="Times New Roman" panose="02020603050405020304" pitchFamily="18" charset="0"/>
                <a:cs typeface="Times New Roman" panose="02020603050405020304" pitchFamily="18" charset="0"/>
              </a:rPr>
              <a:t> Если в старых стандартах эти результаты были просто перечислены, то в новых они описаны по группам. </a:t>
            </a:r>
          </a:p>
          <a:p>
            <a:pPr marL="0" indent="0" algn="just">
              <a:buNone/>
            </a:pPr>
            <a:r>
              <a:rPr lang="ru-RU" sz="2000" dirty="0">
                <a:latin typeface="Times New Roman" panose="02020603050405020304" pitchFamily="18" charset="0"/>
                <a:cs typeface="Times New Roman" panose="02020603050405020304" pitchFamily="18" charset="0"/>
              </a:rPr>
              <a:t>Личностные результаты группируются по направлениям воспитания: </a:t>
            </a:r>
          </a:p>
          <a:p>
            <a:pPr marL="0" indent="0" algn="just">
              <a:buNone/>
            </a:pPr>
            <a:r>
              <a:rPr lang="ru-RU" sz="2000" dirty="0">
                <a:latin typeface="Times New Roman" panose="02020603050405020304" pitchFamily="18" charset="0"/>
                <a:cs typeface="Times New Roman" panose="02020603050405020304" pitchFamily="18" charset="0"/>
              </a:rPr>
              <a:t>• гражданско-патриотическое; </a:t>
            </a:r>
          </a:p>
          <a:p>
            <a:pPr marL="0" indent="0" algn="just">
              <a:buNone/>
            </a:pPr>
            <a:r>
              <a:rPr lang="ru-RU" sz="2000" dirty="0">
                <a:latin typeface="Times New Roman" panose="02020603050405020304" pitchFamily="18" charset="0"/>
                <a:cs typeface="Times New Roman" panose="02020603050405020304" pitchFamily="18" charset="0"/>
              </a:rPr>
              <a:t>• духовно-нравственное; </a:t>
            </a:r>
          </a:p>
          <a:p>
            <a:pPr marL="0" indent="0" algn="just">
              <a:buNone/>
            </a:pPr>
            <a:r>
              <a:rPr lang="ru-RU" sz="2000" dirty="0">
                <a:latin typeface="Times New Roman" panose="02020603050405020304" pitchFamily="18" charset="0"/>
                <a:cs typeface="Times New Roman" panose="02020603050405020304" pitchFamily="18" charset="0"/>
              </a:rPr>
              <a:t>• эстетическое; </a:t>
            </a:r>
          </a:p>
          <a:p>
            <a:pPr marL="0" indent="0" algn="just">
              <a:buNone/>
            </a:pPr>
            <a:r>
              <a:rPr lang="ru-RU" sz="2000" dirty="0">
                <a:latin typeface="Times New Roman" panose="02020603050405020304" pitchFamily="18" charset="0"/>
                <a:cs typeface="Times New Roman" panose="02020603050405020304" pitchFamily="18" charset="0"/>
              </a:rPr>
              <a:t>• физическое воспитание, формирование культуры здоровья и эмоционального благополучия;</a:t>
            </a:r>
          </a:p>
          <a:p>
            <a:pPr marL="0" indent="0" algn="just">
              <a:buNone/>
            </a:pPr>
            <a:r>
              <a:rPr lang="ru-RU" sz="2000" dirty="0">
                <a:latin typeface="Times New Roman" panose="02020603050405020304" pitchFamily="18" charset="0"/>
                <a:cs typeface="Times New Roman" panose="02020603050405020304" pitchFamily="18" charset="0"/>
              </a:rPr>
              <a:t> • трудовое; </a:t>
            </a:r>
          </a:p>
          <a:p>
            <a:pPr marL="0" indent="0" algn="just">
              <a:buNone/>
            </a:pPr>
            <a:r>
              <a:rPr lang="ru-RU" sz="2000" dirty="0">
                <a:latin typeface="Times New Roman" panose="02020603050405020304" pitchFamily="18" charset="0"/>
                <a:cs typeface="Times New Roman" panose="02020603050405020304" pitchFamily="18" charset="0"/>
              </a:rPr>
              <a:t>• экологическое; </a:t>
            </a:r>
          </a:p>
          <a:p>
            <a:pPr marL="0" indent="0" algn="just">
              <a:buNone/>
            </a:pPr>
            <a:r>
              <a:rPr lang="ru-RU" sz="2000" dirty="0">
                <a:latin typeface="Times New Roman" panose="02020603050405020304" pitchFamily="18" charset="0"/>
                <a:cs typeface="Times New Roman" panose="02020603050405020304" pitchFamily="18" charset="0"/>
              </a:rPr>
              <a:t>• ценность научного познания. </a:t>
            </a:r>
          </a:p>
          <a:p>
            <a:pPr marL="0" indent="0" algn="just">
              <a:buNone/>
            </a:pP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48915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TotalTime>
  <Words>1006</Words>
  <Application>Microsoft Office PowerPoint</Application>
  <PresentationFormat>Произвольный</PresentationFormat>
  <Paragraphs>87</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МБОУ Савдянская СОШ им.И.Т.Таранова      Общешкольное родительское собрание  «Актуальные вопросы перехода на обучение по обновленному ФГОС СОО»    </vt:lpstr>
      <vt:lpstr>Что такое ФГОС? </vt:lpstr>
      <vt:lpstr> Функции ФГОС  </vt:lpstr>
      <vt:lpstr>                   Три поколения стандартов </vt:lpstr>
      <vt:lpstr>                   Три поколения стандартов </vt:lpstr>
      <vt:lpstr>Почему потребовалась  доработка ФГОС?</vt:lpstr>
      <vt:lpstr>  Основные задачи ФГОС  нового поколения</vt:lpstr>
      <vt:lpstr>  Основные задачи ФГОС  нового поколения</vt:lpstr>
      <vt:lpstr>Метапредметные и  личностные результаты</vt:lpstr>
      <vt:lpstr>Метапредметные и  личностные результаты</vt:lpstr>
      <vt:lpstr>Использование электронных средств обучения,  дистанционных технологий</vt:lpstr>
      <vt:lpstr>Оснащение кабинетов</vt:lpstr>
      <vt:lpstr>Психолого-педагогические условия</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Педагогический совет  МБОУ Развилковской средней общеобразовательной школы  с углубленным изучением отдельных предметов 4 апреля  2022 года</dc:title>
  <dc:creator>Teacher</dc:creator>
  <cp:lastModifiedBy>user</cp:lastModifiedBy>
  <cp:revision>60</cp:revision>
  <cp:lastPrinted>2023-03-28T07:34:05Z</cp:lastPrinted>
  <dcterms:created xsi:type="dcterms:W3CDTF">2022-04-03T12:31:08Z</dcterms:created>
  <dcterms:modified xsi:type="dcterms:W3CDTF">2023-03-30T07:58:15Z</dcterms:modified>
</cp:coreProperties>
</file>