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64" r:id="rId3"/>
    <p:sldId id="259" r:id="rId4"/>
    <p:sldId id="265" r:id="rId5"/>
    <p:sldId id="266" r:id="rId6"/>
    <p:sldId id="260" r:id="rId7"/>
    <p:sldId id="261" r:id="rId8"/>
    <p:sldId id="263" r:id="rId9"/>
    <p:sldId id="271" r:id="rId10"/>
    <p:sldId id="268" r:id="rId11"/>
    <p:sldId id="269" r:id="rId12"/>
    <p:sldId id="267" r:id="rId13"/>
    <p:sldId id="272" r:id="rId14"/>
    <p:sldId id="270" r:id="rId15"/>
    <p:sldId id="273" r:id="rId16"/>
    <p:sldId id="275" r:id="rId17"/>
    <p:sldId id="274" r:id="rId18"/>
    <p:sldId id="278" r:id="rId19"/>
    <p:sldId id="279" r:id="rId20"/>
    <p:sldId id="280" r:id="rId21"/>
    <p:sldId id="281" r:id="rId22"/>
    <p:sldId id="276" r:id="rId23"/>
    <p:sldId id="277" r:id="rId24"/>
    <p:sldId id="282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3ABC3F-B9C8-4253-B302-06691547F407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3AD94B-9375-48EA-A7CC-1F0FB90160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704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AD94B-9375-48EA-A7CC-1F0FB90160B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51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AD94B-9375-48EA-A7CC-1F0FB90160B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51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МЕТОДИЧЕСКИЕ РАЗРАБОТКИ ЗАНЯТИЙ ПО ФОРМИРОВАНИЮ ФИНАНСОВОЙ ГРАМОТНОСТИ МЛАДШИХ ШКОЛЬНИКОВ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653136"/>
            <a:ext cx="6400800" cy="1752600"/>
          </a:xfrm>
        </p:spPr>
        <p:txBody>
          <a:bodyPr>
            <a:normAutofit fontScale="92500"/>
          </a:bodyPr>
          <a:lstStyle/>
          <a:p>
            <a:pPr algn="r"/>
            <a:r>
              <a:rPr lang="ru-RU" b="1" dirty="0" smtClean="0">
                <a:solidFill>
                  <a:srgbClr val="002060"/>
                </a:solidFill>
              </a:rPr>
              <a:t>Составили учителя начальной школы </a:t>
            </a:r>
          </a:p>
          <a:p>
            <a:pPr algn="r"/>
            <a:r>
              <a:rPr lang="ru-RU" dirty="0" smtClean="0"/>
              <a:t>Тарасенко О.Н.</a:t>
            </a:r>
          </a:p>
          <a:p>
            <a:pPr algn="r"/>
            <a:r>
              <a:rPr lang="ru-RU" dirty="0" err="1" smtClean="0"/>
              <a:t>Ситникова</a:t>
            </a:r>
            <a:r>
              <a:rPr lang="ru-RU" dirty="0" smtClean="0"/>
              <a:t> Т.В.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071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Тема: «Планирование и бюджет»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2 -3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создать условия для выявления детьми способов экономии денег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1.Учить определять пути лишних расходов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</a:t>
            </a:r>
            <a:r>
              <a:rPr lang="ru-RU" dirty="0" smtClean="0">
                <a:solidFill>
                  <a:srgbClr val="002060"/>
                </a:solidFill>
              </a:rPr>
              <a:t>Формировать осознанное отношение к ценности вещей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</a:t>
            </a:r>
            <a:r>
              <a:rPr lang="ru-RU" dirty="0" smtClean="0">
                <a:solidFill>
                  <a:srgbClr val="002060"/>
                </a:solidFill>
              </a:rPr>
              <a:t>Выявлять способы разумной траты денег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https://www.art-oboi.com.ua/img/gallery/3/thumbs/thumb_l_8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351437"/>
            <a:ext cx="9572625" cy="71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5399935" cy="405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9" b="99666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304" y="4506590"/>
            <a:ext cx="1981200" cy="1822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97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Постановка проблемы: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«Как разумно потратить деньги?»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72816"/>
            <a:ext cx="19812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>
            <a:stCxn id="3078" idx="2"/>
          </p:cNvCxnSpPr>
          <p:nvPr/>
        </p:nvCxnSpPr>
        <p:spPr>
          <a:xfrm flipH="1">
            <a:off x="2267744" y="3595266"/>
            <a:ext cx="2214736" cy="9858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>
            <a:stCxn id="3078" idx="2"/>
          </p:cNvCxnSpPr>
          <p:nvPr/>
        </p:nvCxnSpPr>
        <p:spPr>
          <a:xfrm>
            <a:off x="4482480" y="3595266"/>
            <a:ext cx="2249760" cy="9858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9592" y="4785345"/>
            <a:ext cx="229088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/>
              <a:t>экономить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050420" y="4785345"/>
            <a:ext cx="165167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600" dirty="0" smtClean="0"/>
              <a:t>тратить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1977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57018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Помогите Мухе Цокотухе сделать покупки для чаепития с учетом экономии денежных средств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www.fromfactory.com.ua/image/data/DMC/cart-ic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3870430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11" b="98042" l="226" r="95937">
                        <a14:backgroundMark x1="54063" y1="62651" x2="54063" y2="62651"/>
                        <a14:backgroundMark x1="49549" y1="64759" x2="49549" y2="64759"/>
                        <a14:backgroundMark x1="52822" y1="53163" x2="52822" y2="53163"/>
                        <a14:backgroundMark x1="56998" y1="62349" x2="56998" y2="62349"/>
                        <a14:backgroundMark x1="45372" y1="54217" x2="45372" y2="5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5908824" cy="44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676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850106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ПЕРЕЧЕНЬ ТОВАРОВ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483589"/>
              </p:ext>
            </p:extLst>
          </p:nvPr>
        </p:nvGraphicFramePr>
        <p:xfrm>
          <a:off x="827584" y="1052729"/>
          <a:ext cx="7488832" cy="5544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3744416"/>
              </a:tblGrid>
              <a:tr h="74126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товара и его стоимость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Название товара и его стоимость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САМОВАР- 3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САХАРНЫЙ ПЕСОК- 1руб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БАНАНЫ- 1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САХАР КУСКОВОЙ- 2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ПРЯНИКИ- 1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ПИРОЖНЫЕ- 2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ТОРТ- 3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СКАТЕРТЬ- 2</a:t>
                      </a:r>
                      <a:r>
                        <a:rPr lang="ru-RU" baseline="0" dirty="0" smtClean="0"/>
                        <a:t>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КОНФЕТЫ- 1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ЧАЙ- 1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БАРАНКИ- 1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САЛФЕТКИ-</a:t>
                      </a:r>
                      <a:r>
                        <a:rPr lang="ru-RU" baseline="0" dirty="0" smtClean="0"/>
                        <a:t> 1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МОРОЖЕНОЕ- 2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ПЕЧЕНЬЕ ОВСЯНОЕ- 2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СУХОФРУКТЫ- 1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ЧИПСЫ- 1 руб.</a:t>
                      </a:r>
                      <a:endParaRPr lang="ru-RU" dirty="0"/>
                    </a:p>
                  </a:txBody>
                  <a:tcPr/>
                </a:tc>
              </a:tr>
              <a:tr h="533706">
                <a:tc>
                  <a:txBody>
                    <a:bodyPr/>
                    <a:lstStyle/>
                    <a:p>
                      <a:r>
                        <a:rPr lang="ru-RU" dirty="0" smtClean="0"/>
                        <a:t>СОК- 1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ПЕЧЕНЬЕ МИНДАЛЬНОЕ-3 руб.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488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Тратьте деньги с умом!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11" b="98042" l="226" r="95937">
                        <a14:backgroundMark x1="54063" y1="62651" x2="54063" y2="62651"/>
                        <a14:backgroundMark x1="49549" y1="64759" x2="49549" y2="64759"/>
                        <a14:backgroundMark x1="52822" y1="53163" x2="52822" y2="53163"/>
                        <a14:backgroundMark x1="56998" y1="62349" x2="56998" y2="62349"/>
                        <a14:backgroundMark x1="45372" y1="54217" x2="45372" y2="542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5908824" cy="442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3491880" y="3501008"/>
            <a:ext cx="5148064" cy="2736304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/>
              <a:t>Помни!</a:t>
            </a:r>
          </a:p>
          <a:p>
            <a:pPr algn="ctr"/>
            <a:r>
              <a:rPr lang="ru-RU" sz="4400" dirty="0" smtClean="0"/>
              <a:t>Копейка рубль бережёт!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72389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Тема: «Семейный бюджет»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Ролевая игра 4 -5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познакомить со структурой семейного бюджета, с принципами формирования доходной и расходной части бюджета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 Формирование умений рассчитывать баланс семейного бюджета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</a:t>
            </a:r>
            <a:r>
              <a:rPr lang="ru-RU" dirty="0" smtClean="0">
                <a:solidFill>
                  <a:srgbClr val="002060"/>
                </a:solidFill>
              </a:rPr>
              <a:t>Формирование умения коллективно обсуждать рациональность затрат и принимать разумное решение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</a:t>
            </a:r>
            <a:r>
              <a:rPr lang="ru-RU" dirty="0" smtClean="0">
                <a:solidFill>
                  <a:srgbClr val="002060"/>
                </a:solidFill>
              </a:rPr>
              <a:t>Воспитание экономности, бережливости, предприимчивости, ответственности к рациональному использованию доходов семьи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1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392" y="332656"/>
            <a:ext cx="8784976" cy="122154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Семейный бюджет это доходы и расходы семьи на определённый промежуток времени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8" name="Picture 2" descr="https://thumbs.dreamstime.com/z/pot-gold-coins-vector-illustration-30829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77" r="100000">
                        <a14:backgroundMark x1="21846" y1="96409" x2="21846" y2="96409"/>
                        <a14:backgroundMark x1="16000" y1="96180" x2="16000" y2="96180"/>
                        <a14:backgroundMark x1="9231" y1="96180" x2="9231" y2="96180"/>
                        <a14:backgroundMark x1="13154" y1="96409" x2="13154" y2="96409"/>
                        <a14:backgroundMark x1="16231" y1="96715" x2="16231" y2="96715"/>
                        <a14:backgroundMark x1="25692" y1="96409" x2="25692" y2="96409"/>
                        <a14:backgroundMark x1="33923" y1="96180" x2="33923" y2="96180"/>
                        <a14:backgroundMark x1="38000" y1="96180" x2="38000" y2="96180"/>
                        <a14:backgroundMark x1="42077" y1="96180" x2="44769" y2="96180"/>
                        <a14:backgroundMark x1="56385" y1="95951" x2="56385" y2="95951"/>
                        <a14:backgroundMark x1="61231" y1="95493" x2="61923" y2="95493"/>
                        <a14:backgroundMark x1="71846" y1="95722" x2="71846" y2="95722"/>
                        <a14:backgroundMark x1="77615" y1="95722" x2="79538" y2="95722"/>
                        <a14:backgroundMark x1="86308" y1="95493" x2="86308" y2="95493"/>
                        <a14:backgroundMark x1="86846" y1="95493" x2="86846" y2="95493"/>
                        <a14:backgroundMark x1="87769" y1="95493" x2="89462" y2="95722"/>
                        <a14:backgroundMark x1="92385" y1="95722" x2="92385" y2="95722"/>
                        <a14:backgroundMark x1="93077" y1="95722" x2="94077" y2="95722"/>
                        <a14:backgroundMark x1="96692" y1="95264" x2="97923" y2="95034"/>
                        <a14:backgroundMark x1="98154" y1="94729" x2="99154" y2="94729"/>
                        <a14:backgroundMark x1="99385" y1="94500" x2="99385" y2="94500"/>
                        <a14:backgroundMark x1="99615" y1="94500" x2="99615" y2="9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183143"/>
            <a:ext cx="3286128" cy="330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228777">
            <a:off x="1528077" y="1904320"/>
            <a:ext cx="27754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Доходы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20326354">
            <a:off x="5177697" y="1875111"/>
            <a:ext cx="274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Расходы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1911108">
            <a:off x="1992692" y="2844089"/>
            <a:ext cx="1449190" cy="6355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20431151">
            <a:off x="5864175" y="2861686"/>
            <a:ext cx="1368244" cy="642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55290" y="4375777"/>
            <a:ext cx="28071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СЕМЕЙНЫЙ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БЮДЖЕТ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417" y="3944890"/>
            <a:ext cx="245291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Денежные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поступления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семьи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34242" y="3915107"/>
            <a:ext cx="310848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Затраты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денежных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 средств в семье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ОТРИЦАТЕЛЬНЫЙ БЮДЖЕТ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nordisktjuristmote.se/files/2013/06/1654765-beam-ba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16832"/>
            <a:ext cx="594437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67568" y="4077072"/>
            <a:ext cx="186223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75656" y="4797151"/>
            <a:ext cx="1800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6549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ПОЛОЖИТЕЛЬНЫЙ БЮДЖЕТ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22" name="Picture 2" descr="http://www.nordisktjuristmote.se/files/2013/06/1654765-beam-ba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44418"/>
            <a:ext cx="594437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4813851"/>
            <a:ext cx="186223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74701" y="4077071"/>
            <a:ext cx="18002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</a:t>
            </a:r>
            <a:endParaRPr lang="ru-RU" sz="32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Тема: «Чудесное место для жизни»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1 -2 класс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r>
              <a:rPr lang="ru-RU" dirty="0" smtClean="0">
                <a:solidFill>
                  <a:srgbClr val="002060"/>
                </a:solidFill>
              </a:rPr>
              <a:t> дать представление учащимся понятия «семья», как члены семьи живут и работают вместе.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</a:rPr>
              <a:t>1.Познакомить учащихся с </a:t>
            </a:r>
            <a:r>
              <a:rPr lang="ru-RU" dirty="0">
                <a:solidFill>
                  <a:srgbClr val="002060"/>
                </a:solidFill>
              </a:rPr>
              <a:t>правилами ведения домашнего </a:t>
            </a:r>
            <a:r>
              <a:rPr lang="ru-RU" dirty="0" smtClean="0">
                <a:solidFill>
                  <a:srgbClr val="002060"/>
                </a:solidFill>
              </a:rPr>
              <a:t>хозяйства 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2. Р</a:t>
            </a:r>
            <a:r>
              <a:rPr lang="ru-RU" dirty="0" smtClean="0">
                <a:solidFill>
                  <a:srgbClr val="002060"/>
                </a:solidFill>
              </a:rPr>
              <a:t>азвивать </a:t>
            </a:r>
            <a:r>
              <a:rPr lang="ru-RU" dirty="0">
                <a:solidFill>
                  <a:srgbClr val="002060"/>
                </a:solidFill>
              </a:rPr>
              <a:t>целостность взглядов </a:t>
            </a:r>
            <a:r>
              <a:rPr lang="ru-RU" dirty="0" smtClean="0">
                <a:solidFill>
                  <a:srgbClr val="002060"/>
                </a:solidFill>
              </a:rPr>
              <a:t>на семью</a:t>
            </a:r>
            <a:endParaRPr lang="ru-RU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3. В</a:t>
            </a:r>
            <a:r>
              <a:rPr lang="ru-RU" dirty="0" smtClean="0">
                <a:solidFill>
                  <a:srgbClr val="002060"/>
                </a:solidFill>
              </a:rPr>
              <a:t>оспитывать </a:t>
            </a:r>
            <a:r>
              <a:rPr lang="ru-RU" dirty="0">
                <a:solidFill>
                  <a:srgbClr val="002060"/>
                </a:solidFill>
              </a:rPr>
              <a:t>организованность, бережливость, чувство взаимопонимания, взаимоуважения в семье.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6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СБАЛАНСИРОВАННЫЙ БЮДЖЕТ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://www.thenewstribe.com/wp-content/uploads/2013/01/Bala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096000" cy="414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77142" y="4293096"/>
            <a:ext cx="1842729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ДОХОД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80112" y="4332174"/>
            <a:ext cx="1944216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РАСХОД</a:t>
            </a:r>
            <a:endParaRPr lang="ru-RU" sz="3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73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ЭТАПЫ ИГРЫ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660158"/>
            <a:ext cx="65602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 smtClean="0">
                <a:solidFill>
                  <a:srgbClr val="002060"/>
                </a:solidFill>
              </a:rPr>
              <a:t>Введение в игру. Деление детей на группы.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Распределение ролей в группах.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702024"/>
            <a:ext cx="3719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2. Планирование доходов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441831" y="3423386"/>
            <a:ext cx="3770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3. Планирование расходов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4252446"/>
            <a:ext cx="3516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4. Презентация бюджета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5129713"/>
            <a:ext cx="309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5. Подведение итогов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https://wiki.mininuniver.ru/images/6/69/%D0%92%D0%B0%D0%BB%D0%BE%D0%B2%D0%B0_%D0%B1%D1%8E%D0%B4%D0%B6%D0%B5%D1%8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50" b="94983" l="12987" r="94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480" y="2482094"/>
            <a:ext cx="5145390" cy="386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556930"/>
            <a:ext cx="139377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БЮДЖЕТ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63421"/>
            <a:ext cx="115429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ДОХОД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563421"/>
            <a:ext cx="123989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РАСХОД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>
            <a:stCxn id="4" idx="1"/>
            <a:endCxn id="5" idx="3"/>
          </p:cNvCxnSpPr>
          <p:nvPr/>
        </p:nvCxnSpPr>
        <p:spPr>
          <a:xfrm flipH="1">
            <a:off x="2053882" y="787763"/>
            <a:ext cx="1726030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3"/>
            <a:endCxn id="6" idx="1"/>
          </p:cNvCxnSpPr>
          <p:nvPr/>
        </p:nvCxnSpPr>
        <p:spPr>
          <a:xfrm>
            <a:off x="5173691" y="787763"/>
            <a:ext cx="1918589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2337" y="1492567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337" y="2178157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720" y="2962184"/>
            <a:ext cx="283917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337" y="3676382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337" y="4283930"/>
            <a:ext cx="2893559" cy="45050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337" y="5003884"/>
            <a:ext cx="289355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337" y="5661248"/>
            <a:ext cx="2893559" cy="4413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9" name="Прямая со стрелкой 18"/>
          <p:cNvCxnSpPr>
            <a:stCxn id="5" idx="1"/>
          </p:cNvCxnSpPr>
          <p:nvPr/>
        </p:nvCxnSpPr>
        <p:spPr>
          <a:xfrm flipH="1" flipV="1">
            <a:off x="323528" y="787762"/>
            <a:ext cx="576064" cy="64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23528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1" idx="1"/>
          </p:cNvCxnSpPr>
          <p:nvPr/>
        </p:nvCxnSpPr>
        <p:spPr>
          <a:xfrm>
            <a:off x="323528" y="167723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2" idx="1"/>
          </p:cNvCxnSpPr>
          <p:nvPr/>
        </p:nvCxnSpPr>
        <p:spPr>
          <a:xfrm>
            <a:off x="323528" y="236282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3" idx="1"/>
          </p:cNvCxnSpPr>
          <p:nvPr/>
        </p:nvCxnSpPr>
        <p:spPr>
          <a:xfrm>
            <a:off x="323528" y="3146850"/>
            <a:ext cx="47319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4" idx="1"/>
          </p:cNvCxnSpPr>
          <p:nvPr/>
        </p:nvCxnSpPr>
        <p:spPr>
          <a:xfrm>
            <a:off x="323528" y="3861048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5" idx="1"/>
          </p:cNvCxnSpPr>
          <p:nvPr/>
        </p:nvCxnSpPr>
        <p:spPr>
          <a:xfrm>
            <a:off x="323528" y="450918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6" idx="1"/>
          </p:cNvCxnSpPr>
          <p:nvPr/>
        </p:nvCxnSpPr>
        <p:spPr>
          <a:xfrm>
            <a:off x="323528" y="5188550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7" idx="1"/>
          </p:cNvCxnSpPr>
          <p:nvPr/>
        </p:nvCxnSpPr>
        <p:spPr>
          <a:xfrm flipV="1">
            <a:off x="323528" y="5881918"/>
            <a:ext cx="418809" cy="36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35477" y="1492567"/>
            <a:ext cx="304889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35477" y="2178157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35477" y="2822331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35477" y="3555415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35477" y="4283930"/>
            <a:ext cx="297688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35477" y="5003884"/>
            <a:ext cx="2976883" cy="403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35477" y="5661248"/>
            <a:ext cx="2976883" cy="4413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5" name="Прямая со стрелкой 44"/>
          <p:cNvCxnSpPr>
            <a:stCxn id="6" idx="3"/>
          </p:cNvCxnSpPr>
          <p:nvPr/>
        </p:nvCxnSpPr>
        <p:spPr>
          <a:xfrm flipV="1">
            <a:off x="8332171" y="787762"/>
            <a:ext cx="416293" cy="6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8748464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>
            <a:endCxn id="43" idx="3"/>
          </p:cNvCxnSpPr>
          <p:nvPr/>
        </p:nvCxnSpPr>
        <p:spPr>
          <a:xfrm flipH="1" flipV="1">
            <a:off x="7812360" y="5881918"/>
            <a:ext cx="936110" cy="3600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endCxn id="37" idx="3"/>
          </p:cNvCxnSpPr>
          <p:nvPr/>
        </p:nvCxnSpPr>
        <p:spPr>
          <a:xfrm flipH="1">
            <a:off x="7884368" y="1677233"/>
            <a:ext cx="864102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endCxn id="38" idx="3"/>
          </p:cNvCxnSpPr>
          <p:nvPr/>
        </p:nvCxnSpPr>
        <p:spPr>
          <a:xfrm flipH="1">
            <a:off x="7812360" y="2362823"/>
            <a:ext cx="9361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endCxn id="39" idx="3"/>
          </p:cNvCxnSpPr>
          <p:nvPr/>
        </p:nvCxnSpPr>
        <p:spPr>
          <a:xfrm flipH="1">
            <a:off x="7812360" y="3006997"/>
            <a:ext cx="93611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endCxn id="40" idx="3"/>
          </p:cNvCxnSpPr>
          <p:nvPr/>
        </p:nvCxnSpPr>
        <p:spPr>
          <a:xfrm flipH="1">
            <a:off x="7812360" y="3740081"/>
            <a:ext cx="9361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endCxn id="41" idx="3"/>
          </p:cNvCxnSpPr>
          <p:nvPr/>
        </p:nvCxnSpPr>
        <p:spPr>
          <a:xfrm flipH="1">
            <a:off x="7812360" y="4468596"/>
            <a:ext cx="9361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>
            <a:endCxn id="42" idx="3"/>
          </p:cNvCxnSpPr>
          <p:nvPr/>
        </p:nvCxnSpPr>
        <p:spPr>
          <a:xfrm flipH="1">
            <a:off x="7812360" y="5205656"/>
            <a:ext cx="936112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Прямоугольник 70"/>
          <p:cNvSpPr/>
          <p:nvPr/>
        </p:nvSpPr>
        <p:spPr>
          <a:xfrm>
            <a:off x="3313" y="0"/>
            <a:ext cx="9199249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СОСТАВЬТЕ КЛАСТЕР, ПОЗВОЛЯЮЩИЙ ВЫЯВИТЬ ИСТОЧНИКИ ДОХОДА И РАСХОДА СЕМЬИ</a:t>
            </a: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644" r="99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984" y="2877383"/>
            <a:ext cx="1656184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05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556930"/>
            <a:ext cx="139377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БЮДЖЕТ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563421"/>
            <a:ext cx="115429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ДОХОД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92280" y="563421"/>
            <a:ext cx="123989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РАСХОД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cxnSp>
        <p:nvCxnSpPr>
          <p:cNvPr id="8" name="Прямая со стрелкой 7"/>
          <p:cNvCxnSpPr>
            <a:stCxn id="4" idx="1"/>
            <a:endCxn id="5" idx="3"/>
          </p:cNvCxnSpPr>
          <p:nvPr/>
        </p:nvCxnSpPr>
        <p:spPr>
          <a:xfrm flipH="1">
            <a:off x="2053882" y="787763"/>
            <a:ext cx="1726030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>
            <a:stCxn id="4" idx="3"/>
            <a:endCxn id="6" idx="1"/>
          </p:cNvCxnSpPr>
          <p:nvPr/>
        </p:nvCxnSpPr>
        <p:spPr>
          <a:xfrm>
            <a:off x="5173691" y="787763"/>
            <a:ext cx="1918589" cy="649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2336" y="1492567"/>
            <a:ext cx="31831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ЗАРПЛАТА МАМЫ/ПАПЫ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337" y="2178157"/>
            <a:ext cx="31831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ПЕНСИЯ БАБУШКИ/ДЕДУШКИ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6719" y="2962184"/>
            <a:ext cx="31287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ПОСОБИЕ НА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2336" y="3676382"/>
            <a:ext cx="318311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СТИПЕНДИЯ СЫНА/ДОЧЕРИ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2337" y="4365104"/>
            <a:ext cx="31831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ВЫИГРЫШ В ЛОТЕРЕЮ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2337" y="5038096"/>
            <a:ext cx="318311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ЦЕННЫЕ БУМАГИ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2337" y="5733256"/>
            <a:ext cx="3183115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ПРИУСАДЕБНЫЙ УЧАСТОК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19" name="Прямая со стрелкой 18"/>
          <p:cNvCxnSpPr>
            <a:stCxn id="5" idx="1"/>
          </p:cNvCxnSpPr>
          <p:nvPr/>
        </p:nvCxnSpPr>
        <p:spPr>
          <a:xfrm flipH="1" flipV="1">
            <a:off x="323528" y="787762"/>
            <a:ext cx="576064" cy="649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323528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>
            <a:endCxn id="11" idx="1"/>
          </p:cNvCxnSpPr>
          <p:nvPr/>
        </p:nvCxnSpPr>
        <p:spPr>
          <a:xfrm>
            <a:off x="323528" y="1677233"/>
            <a:ext cx="4188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12" idx="1"/>
          </p:cNvCxnSpPr>
          <p:nvPr/>
        </p:nvCxnSpPr>
        <p:spPr>
          <a:xfrm>
            <a:off x="323528" y="2362823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3" idx="1"/>
          </p:cNvCxnSpPr>
          <p:nvPr/>
        </p:nvCxnSpPr>
        <p:spPr>
          <a:xfrm>
            <a:off x="323528" y="3146850"/>
            <a:ext cx="473191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4" idx="1"/>
          </p:cNvCxnSpPr>
          <p:nvPr/>
        </p:nvCxnSpPr>
        <p:spPr>
          <a:xfrm>
            <a:off x="323528" y="3861048"/>
            <a:ext cx="41880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15" idx="1"/>
          </p:cNvCxnSpPr>
          <p:nvPr/>
        </p:nvCxnSpPr>
        <p:spPr>
          <a:xfrm>
            <a:off x="323528" y="4549770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>
            <a:endCxn id="16" idx="1"/>
          </p:cNvCxnSpPr>
          <p:nvPr/>
        </p:nvCxnSpPr>
        <p:spPr>
          <a:xfrm>
            <a:off x="323528" y="5188550"/>
            <a:ext cx="418809" cy="3421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endCxn id="17" idx="1"/>
          </p:cNvCxnSpPr>
          <p:nvPr/>
        </p:nvCxnSpPr>
        <p:spPr>
          <a:xfrm>
            <a:off x="323528" y="5917922"/>
            <a:ext cx="41880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854428" y="1492567"/>
            <a:ext cx="302994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КОММУНАЛЬНЫЕ УСЛУГИ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854428" y="2178157"/>
            <a:ext cx="30298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ПРОМТОВАРЫ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54428" y="2822331"/>
            <a:ext cx="30298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ТРАНСПОРТ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854428" y="3555415"/>
            <a:ext cx="29579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НАЛОГИ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854428" y="4283930"/>
            <a:ext cx="29579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ПИТАНИЕ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854428" y="5020990"/>
            <a:ext cx="3029807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БЫТОВЫЕ УСЛУГИ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854428" y="5733256"/>
            <a:ext cx="295793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ПУТЕШЕСТВИЯ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5" name="Прямая со стрелкой 44"/>
          <p:cNvCxnSpPr>
            <a:stCxn id="6" idx="3"/>
          </p:cNvCxnSpPr>
          <p:nvPr/>
        </p:nvCxnSpPr>
        <p:spPr>
          <a:xfrm flipV="1">
            <a:off x="8332171" y="787762"/>
            <a:ext cx="416293" cy="64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8748464" y="794254"/>
            <a:ext cx="0" cy="512366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H="1">
            <a:off x="7812360" y="5917922"/>
            <a:ext cx="9361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flipH="1">
            <a:off x="7884368" y="1677233"/>
            <a:ext cx="88304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>
            <a:off x="7884368" y="2362823"/>
            <a:ext cx="86409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 flipV="1">
            <a:off x="7884368" y="3006997"/>
            <a:ext cx="864097" cy="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7812360" y="3740081"/>
            <a:ext cx="93610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7812360" y="4468596"/>
            <a:ext cx="93610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H="1">
            <a:off x="7884235" y="5188550"/>
            <a:ext cx="864229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349" y="2604629"/>
            <a:ext cx="1550342" cy="1550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435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9970" y="2420888"/>
            <a:ext cx="76328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Для того чтобы эффективно использовать свои доходы, семья должна правильно составить свой бюджет, тщательно продумать покупки и делать сбережения для достижения своих целей. </a:t>
            </a:r>
          </a:p>
          <a:p>
            <a:pPr>
              <a:buFont typeface="+mj-lt"/>
              <a:buAutoNum type="arabicPeriod"/>
            </a:pPr>
            <a:r>
              <a:rPr lang="ru-RU" sz="2400" b="1" dirty="0">
                <a:solidFill>
                  <a:srgbClr val="002060"/>
                </a:solidFill>
              </a:rPr>
              <a:t>Только разумный подход к формированию потребностей позволит отказаться от покупки той или иной не столь необходимой в данный момент вещи. </a:t>
            </a:r>
          </a:p>
          <a:p>
            <a:pPr>
              <a:buFont typeface="+mj-lt"/>
              <a:buAutoNum type="arabicPeriod" startAt="3"/>
            </a:pPr>
            <a:r>
              <a:rPr lang="ru-RU" sz="2400" b="1" dirty="0">
                <a:solidFill>
                  <a:srgbClr val="002060"/>
                </a:solidFill>
              </a:rPr>
              <a:t>Если все члены семьи будут применять способы экономии семейного бюджета, то за год расходы можно сократить на несколько тысяч рублей. </a:t>
            </a:r>
          </a:p>
        </p:txBody>
      </p:sp>
      <p:pic>
        <p:nvPicPr>
          <p:cNvPr id="9220" name="Picture 4" descr="http://www.ikest.ru/upload/iblock/165/165cb14b8dd92460dc1ab486db8b52b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641"/>
            <a:ext cx="199017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6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988840"/>
            <a:ext cx="8291264" cy="2722314"/>
          </a:xfrm>
        </p:spPr>
        <p:txBody>
          <a:bodyPr>
            <a:normAutofit fontScale="90000"/>
          </a:bodyPr>
          <a:lstStyle/>
          <a:p>
            <a:r>
              <a:rPr lang="ru-RU" dirty="0"/>
              <a:t>Мышка дом себе нашла,</a:t>
            </a:r>
            <a:br>
              <a:rPr lang="ru-RU" dirty="0"/>
            </a:br>
            <a:r>
              <a:rPr lang="ru-RU" dirty="0"/>
              <a:t>Мышка добрая была:</a:t>
            </a:r>
            <a:br>
              <a:rPr lang="ru-RU" dirty="0"/>
            </a:br>
            <a:r>
              <a:rPr lang="ru-RU" dirty="0"/>
              <a:t>В доме том в конце концов</a:t>
            </a:r>
            <a:br>
              <a:rPr lang="ru-RU" dirty="0"/>
            </a:br>
            <a:r>
              <a:rPr lang="ru-RU" dirty="0"/>
              <a:t>Стало множество жильцов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63688" y="487541"/>
            <a:ext cx="48364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00B0F0"/>
                </a:solidFill>
              </a:rPr>
              <a:t>ОТГАДАЙ СКАЗКУ</a:t>
            </a:r>
            <a:endParaRPr lang="ru-RU" sz="48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9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6" y="7937"/>
            <a:ext cx="9217065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puppentheater.ru/Scenarii/Teremok/11220994_536676376473650_158034469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" b="97581" l="9766" r="91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03" y="160338"/>
            <a:ext cx="7643697" cy="56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7975" y="312737"/>
            <a:ext cx="30364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54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ТЕРЕМОК</a:t>
            </a:r>
          </a:p>
        </p:txBody>
      </p:sp>
    </p:spTree>
    <p:extLst>
      <p:ext uri="{BB962C8B-B14F-4D97-AF65-F5344CB8AC3E}">
        <p14:creationId xmlns:p14="http://schemas.microsoft.com/office/powerpoint/2010/main" val="430430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://kak-do-ma.ru/img-q5y5x5n4g40414f4x2u2d4o5z504k4c4t4/datai/russkij-jazyk/Bezudarnaja-glasnaja/0022-045-TSv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26" y="7937"/>
            <a:ext cx="9217065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 descr="http://puppentheater.ru/Scenarii/Teremok/11220994_536676376473650_158034469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8" b="97581" l="9766" r="91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12738"/>
            <a:ext cx="7283655" cy="514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0375" y="160338"/>
            <a:ext cx="35684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Кто еще пришел </a:t>
            </a:r>
          </a:p>
          <a:p>
            <a:pPr lvl="0" algn="ctr"/>
            <a:r>
              <a:rPr lang="ru-RU" sz="36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теремок?</a:t>
            </a:r>
            <a:endParaRPr lang="ru-RU" sz="36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61048"/>
            <a:ext cx="23479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69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1528" y="260648"/>
            <a:ext cx="854945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ВСПОМНИ ЖИЛЬЦОВ ТЕРЕМКА</a:t>
            </a:r>
            <a:endParaRPr lang="ru-RU" sz="48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052" name="Picture 4" descr="http://www.coollady.ru/pic/0003/032/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94858"/>
            <a:ext cx="1978130" cy="1790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laycast.ru/uploads/2016/03/25/17983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96" y="3727106"/>
            <a:ext cx="2348713" cy="265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1.bp.blogspot.com/-LEpm4bKMtaA/VlSFAL-K2PI/AAAAAAAAAyk/mspoJ93H1HQ/s1600/%25D0%25B7%25D0%25B0%25D1%258F%25D1%258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796" y="1183978"/>
            <a:ext cx="180719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ook-science.ru/artimage/p7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80115"/>
            <a:ext cx="2462443" cy="215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laycast.ru/uploads/2016/01/24/169717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68" y="1472010"/>
            <a:ext cx="1506680" cy="181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mg-fotki.yandex.ru/get/2710/47407354.45c/0_b2a17_ca158842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23" y="3713563"/>
            <a:ext cx="1450473" cy="267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mg-fotki.yandex.ru/get/114207/129574434.e3e/0_2348a0_71827f2f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50" y="1404332"/>
            <a:ext cx="1840253" cy="186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i.istockimg.com/file_thumbview_approve/9370404/3/stock-illustration-9370404-wild-boa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68" y="4180115"/>
            <a:ext cx="2345219" cy="213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01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20742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Только работая вместе мы сможем сделать наш ТЕРЕМОК- чудесным местом для жизни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6" descr="http://www.playcast.ru/uploads/2016/03/25/179831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88840"/>
            <a:ext cx="3116746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2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coollady.ru/pic/0003/032/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61" y="1358137"/>
            <a:ext cx="1616244" cy="146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laycast.ru/uploads/2016/03/25/179831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75" y="4681659"/>
            <a:ext cx="184460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1.bp.blogspot.com/-LEpm4bKMtaA/VlSFAL-K2PI/AAAAAAAAAyk/mspoJ93H1HQ/s1600/%25D0%25B7%25D0%25B0%25D1%258F%25D1%258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605" y="1004505"/>
            <a:ext cx="1433063" cy="182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book-science.ru/artimage/p77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793" y="3205295"/>
            <a:ext cx="1872725" cy="164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www.playcast.ru/uploads/2016/01/24/1697176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20771"/>
            <a:ext cx="1246634" cy="15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img-fotki.yandex.ru/get/2710/47407354.45c/0_b2a17_ca158842_or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37112"/>
            <a:ext cx="1174348" cy="2163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28551" y="5202555"/>
            <a:ext cx="209826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Готовить еду</a:t>
            </a:r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41912" y="3309192"/>
            <a:ext cx="571685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Заниматься  сельским хозяйством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313311" y="865825"/>
            <a:ext cx="4722255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Заниматься  уборкой по дому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209338" y="1827844"/>
            <a:ext cx="3582006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Заниматься торговлей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711518" y="5202555"/>
            <a:ext cx="295132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Охранять жилище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045628" y="5987385"/>
            <a:ext cx="4454553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Заниматься строительством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2361" y="34699"/>
            <a:ext cx="89116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chemeClr val="accent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Распредели обязанности среди зверей</a:t>
            </a:r>
            <a:endParaRPr lang="ru-RU" sz="4000" b="1" cap="none" spc="0" dirty="0">
              <a:ln w="1905"/>
              <a:solidFill>
                <a:schemeClr val="accent6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88180" y="2492896"/>
            <a:ext cx="2826158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Ходить в магазин</a:t>
            </a:r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4548104" y="4175502"/>
            <a:ext cx="3449599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Следить за порядком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49552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ВЫВОД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1268760"/>
            <a:ext cx="86819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Благополучие семьи зависит от всех его членов,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которые живут и работают вместе.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17643"/>
            <a:ext cx="6177734" cy="41960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79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534</Words>
  <Application>Microsoft Office PowerPoint</Application>
  <PresentationFormat>Экран (4:3)</PresentationFormat>
  <Paragraphs>123</Paragraphs>
  <Slides>24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МЕТОДИЧЕСКИЕ РАЗРАБОТКИ ЗАНЯТИЙ ПО ФОРМИРОВАНИЮ ФИНАНСОВОЙ ГРАМОТНОСТИ МЛАДШИХ ШКОЛЬНИКОВ</vt:lpstr>
      <vt:lpstr>Тема: «Чудесное место для жизни» 1 -2 класс</vt:lpstr>
      <vt:lpstr>Мышка дом себе нашла, Мышка добрая была: В доме том в конце концов Стало множество жильцов</vt:lpstr>
      <vt:lpstr>Презентация PowerPoint</vt:lpstr>
      <vt:lpstr>Презентация PowerPoint</vt:lpstr>
      <vt:lpstr>Презентация PowerPoint</vt:lpstr>
      <vt:lpstr>Только работая вместе мы сможем сделать наш ТЕРЕМОК- чудесным местом для жизни</vt:lpstr>
      <vt:lpstr>Презентация PowerPoint</vt:lpstr>
      <vt:lpstr>ВЫВОД</vt:lpstr>
      <vt:lpstr>Тема: «Планирование и бюджет» 2 -3 класс</vt:lpstr>
      <vt:lpstr>Презентация PowerPoint</vt:lpstr>
      <vt:lpstr>Постановка проблемы: «Как разумно потратить деньги?»</vt:lpstr>
      <vt:lpstr>Помогите Мухе Цокотухе сделать покупки для чаепития с учетом экономии денежных средств</vt:lpstr>
      <vt:lpstr>ПЕРЕЧЕНЬ ТОВАРОВ</vt:lpstr>
      <vt:lpstr>ВЫВОД Тратьте деньги с умом!</vt:lpstr>
      <vt:lpstr>Тема: «Семейный бюджет» Ролевая игра 4 -5 класс</vt:lpstr>
      <vt:lpstr>Семейный бюджет это доходы и расходы семьи на определённый промежуток времени</vt:lpstr>
      <vt:lpstr>ОТРИЦАТЕЛЬНЫЙ БЮДЖЕТ</vt:lpstr>
      <vt:lpstr>ПОЛОЖИТЕЛЬНЫЙ БЮДЖЕТ</vt:lpstr>
      <vt:lpstr>СБАЛАНСИРОВАННЫЙ БЮДЖЕТ</vt:lpstr>
      <vt:lpstr>ЭТАПЫ ИГРЫ</vt:lpstr>
      <vt:lpstr>Презентация PowerPoint</vt:lpstr>
      <vt:lpstr>Презентация PowerPoint</vt:lpstr>
      <vt:lpstr>ВЫВОД: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ПРОЕКТ</dc:title>
  <dc:creator>Елена</dc:creator>
  <cp:lastModifiedBy>user</cp:lastModifiedBy>
  <cp:revision>40</cp:revision>
  <dcterms:created xsi:type="dcterms:W3CDTF">2017-05-24T19:05:28Z</dcterms:created>
  <dcterms:modified xsi:type="dcterms:W3CDTF">2024-02-06T11:08:58Z</dcterms:modified>
</cp:coreProperties>
</file>