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vdy\Desktop\&#1050;&#1086;&#1084;&#1092;&#1086;&#1088;&#1090;&#1085;&#1072;&#1103;%20&#1096;&#1082;&#1086;&#1083;&#1072;\&#1040;&#1085;&#1082;&#1077;&#1090;&#1080;&#1088;&#1086;&#1074;&#1072;&#1085;&#1080;&#1077;%20&#1089;&#1090;&#1072;&#1083;&#1086;.xlsm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Уровень удовлетворенности по направлениям</a:t>
            </a:r>
          </a:p>
        </c:rich>
      </c:tx>
      <c:layout>
        <c:manualLayout>
          <c:xMode val="edge"/>
          <c:yMode val="edge"/>
          <c:x val="0.12411254023111365"/>
          <c:y val="2.1068472535741158E-2"/>
        </c:manualLayout>
      </c:layout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invertIfNegative val="0"/>
          <c:cat>
            <c:strRef>
              <c:f>Лист3!$B$2:$K$2</c:f>
              <c:strCache>
                <c:ptCount val="10"/>
                <c:pt idx="0">
                  <c:v>Входная группа и гордероб</c:v>
                </c:pt>
                <c:pt idx="1">
                  <c:v>Столовая</c:v>
                </c:pt>
                <c:pt idx="2">
                  <c:v>Библиотека</c:v>
                </c:pt>
                <c:pt idx="3">
                  <c:v>Навигация</c:v>
                </c:pt>
                <c:pt idx="4">
                  <c:v>Договоры</c:v>
                </c:pt>
                <c:pt idx="5">
                  <c:v>Внуртенние заявки</c:v>
                </c:pt>
                <c:pt idx="6">
                  <c:v>Расписание</c:v>
                </c:pt>
                <c:pt idx="7">
                  <c:v>Питьевой режим</c:v>
                </c:pt>
                <c:pt idx="8">
                  <c:v>Система 5С</c:v>
                </c:pt>
                <c:pt idx="9">
                  <c:v>Чистота и порядок</c:v>
                </c:pt>
              </c:strCache>
            </c:strRef>
          </c:cat>
          <c:val>
            <c:numRef>
              <c:f>Лист3!$B$3:$K$3</c:f>
              <c:numCache>
                <c:formatCode>General</c:formatCode>
                <c:ptCount val="10"/>
                <c:pt idx="0">
                  <c:v>69.519999999999968</c:v>
                </c:pt>
                <c:pt idx="1">
                  <c:v>67.819999999999965</c:v>
                </c:pt>
                <c:pt idx="2">
                  <c:v>80</c:v>
                </c:pt>
                <c:pt idx="3">
                  <c:v>70.819999999999951</c:v>
                </c:pt>
                <c:pt idx="4">
                  <c:v>32.160000000000004</c:v>
                </c:pt>
                <c:pt idx="5">
                  <c:v>31.820000000000004</c:v>
                </c:pt>
                <c:pt idx="6">
                  <c:v>70.139999999999944</c:v>
                </c:pt>
                <c:pt idx="7">
                  <c:v>70.159999999999954</c:v>
                </c:pt>
                <c:pt idx="8">
                  <c:v>70.139999999999972</c:v>
                </c:pt>
                <c:pt idx="9">
                  <c:v>71.839999999999961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shape val="cylinder"/>
        <c:axId val="68664704"/>
        <c:axId val="68670592"/>
        <c:axId val="0"/>
      </c:bar3DChart>
      <c:catAx>
        <c:axId val="68664704"/>
        <c:scaling>
          <c:orientation val="minMax"/>
        </c:scaling>
        <c:delete val="0"/>
        <c:axPos val="b"/>
        <c:majorTickMark val="none"/>
        <c:minorTickMark val="none"/>
        <c:tickLblPos val="nextTo"/>
        <c:crossAx val="68670592"/>
        <c:crosses val="autoZero"/>
        <c:auto val="1"/>
        <c:lblAlgn val="ctr"/>
        <c:lblOffset val="100"/>
        <c:noMultiLvlLbl val="0"/>
      </c:catAx>
      <c:valAx>
        <c:axId val="686705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86647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68144" y="1988840"/>
            <a:ext cx="3151003" cy="3672408"/>
          </a:xfrm>
        </p:spPr>
        <p:txBody>
          <a:bodyPr>
            <a:normAutofit/>
          </a:bodyPr>
          <a:lstStyle/>
          <a:p>
            <a:pPr marL="1440" lvl="1"/>
            <a:r>
              <a:rPr lang="ru-RU" sz="1600" strike="noStrike" spc="-1" dirty="0" smtClean="0">
                <a:ea typeface="Verdana"/>
                <a:cs typeface="Arial" panose="020B0604020202020204" pitchFamily="34" charset="0"/>
              </a:rPr>
              <a:t>Проанализировав итоги анкетирования №2, а также принимая во внимание дополнительные факторы (обеспеченность ресурсами, состояние основных фондов учебного заведения и т.п.) принято решение: </a:t>
            </a:r>
            <a:r>
              <a:rPr lang="ru-RU" sz="1600" b="1" strike="noStrike" spc="-1" dirty="0" smtClean="0">
                <a:ea typeface="Verdana"/>
                <a:cs typeface="Arial" panose="020B0604020202020204" pitchFamily="34" charset="0"/>
              </a:rPr>
              <a:t>цель по улучшению </a:t>
            </a:r>
            <a:r>
              <a:rPr lang="ru-RU" sz="1600" b="1" spc="-1" dirty="0" smtClean="0">
                <a:ea typeface="Verdana"/>
                <a:cs typeface="Arial" panose="020B0604020202020204" pitchFamily="34" charset="0"/>
              </a:rPr>
              <a:t>качества направление</a:t>
            </a:r>
            <a:r>
              <a:rPr lang="ru-RU" sz="1600" b="1" strike="noStrike" spc="-1" dirty="0" smtClean="0">
                <a:ea typeface="Verdana"/>
                <a:cs typeface="Arial" panose="020B0604020202020204" pitchFamily="34" charset="0"/>
              </a:rPr>
              <a:t> «</a:t>
            </a:r>
            <a:r>
              <a:rPr lang="ru-RU" sz="1600" b="1" u="sng" spc="-1" dirty="0" smtClean="0">
                <a:ea typeface="Verdana"/>
                <a:cs typeface="Arial" panose="020B0604020202020204" pitchFamily="34" charset="0"/>
              </a:rPr>
              <a:t>Библиотека</a:t>
            </a:r>
            <a:r>
              <a:rPr lang="ru-RU" sz="1600" b="1" strike="noStrike" spc="-1" dirty="0" smtClean="0">
                <a:ea typeface="Verdana"/>
                <a:cs typeface="Arial" panose="020B0604020202020204" pitchFamily="34" charset="0"/>
              </a:rPr>
              <a:t>»</a:t>
            </a:r>
            <a:r>
              <a:rPr lang="ru-RU" sz="1600" b="1" spc="-1" dirty="0" smtClean="0">
                <a:ea typeface="Verdana"/>
                <a:cs typeface="Arial" panose="020B0604020202020204" pitchFamily="34" charset="0"/>
              </a:rPr>
              <a:t> в рамках реализации проекта «Комфортная школа» достигнута.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186" y="258292"/>
            <a:ext cx="839928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  <a:t>Результаты анкетирования №1 показали: уровень удовлетворенности по направлению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  <a:t>«Библиотека» значительно </a:t>
            </a:r>
            <a:r>
              <a:rPr kumimoji="0" lang="ru-RU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  <a:t>увеличелся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</a:b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6294612"/>
              </p:ext>
            </p:extLst>
          </p:nvPr>
        </p:nvGraphicFramePr>
        <p:xfrm>
          <a:off x="179512" y="1923959"/>
          <a:ext cx="6315075" cy="421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1698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65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Эркер</vt:lpstr>
      <vt:lpstr>Проанализировав итоги анкетирования №2, а также принимая во внимание дополнительные факторы (обеспеченность ресурсами, состояние основных фондов учебного заведения и т.п.) принято решение: цель по улучшению качества направление «Библиотека» в рамках реализации проекта «Комфортная школа» достигнута.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Проанализировав итоги анкетирования №1, а также принимая во внимание дополнительные факторы (обеспеченность ресурсами, состояние основных фондов учебного заведения и т.п.) руководителем учебного заведения принято решение: в качестве направления для реализации в рамках проекта «Комфортная школа» выбрать направление «Библиотека»</dc:title>
  <dc:creator>Савдя СОШ</dc:creator>
  <cp:lastModifiedBy>Савдя СОШ</cp:lastModifiedBy>
  <cp:revision>3</cp:revision>
  <dcterms:created xsi:type="dcterms:W3CDTF">2025-09-08T07:49:53Z</dcterms:created>
  <dcterms:modified xsi:type="dcterms:W3CDTF">2025-11-25T11:40:34Z</dcterms:modified>
</cp:coreProperties>
</file>