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6"/>
  </p:notesMasterIdLst>
  <p:sldIdLst>
    <p:sldId id="297" r:id="rId2"/>
    <p:sldId id="311" r:id="rId3"/>
    <p:sldId id="299" r:id="rId4"/>
    <p:sldId id="314" r:id="rId5"/>
    <p:sldId id="301" r:id="rId6"/>
    <p:sldId id="302" r:id="rId7"/>
    <p:sldId id="306" r:id="rId8"/>
    <p:sldId id="317" r:id="rId9"/>
    <p:sldId id="308" r:id="rId10"/>
    <p:sldId id="310" r:id="rId11"/>
    <p:sldId id="313" r:id="rId12"/>
    <p:sldId id="319" r:id="rId13"/>
    <p:sldId id="318" r:id="rId14"/>
    <p:sldId id="316" r:id="rId1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39AFF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72041" autoAdjust="0"/>
  </p:normalViewPr>
  <p:slideViewPr>
    <p:cSldViewPr>
      <p:cViewPr varScale="1">
        <p:scale>
          <a:sx n="78" d="100"/>
          <a:sy n="78" d="100"/>
        </p:scale>
        <p:origin x="150" y="-90"/>
      </p:cViewPr>
      <p:guideLst>
        <p:guide orient="horz" pos="2160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17687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122363"/>
            <a:ext cx="9134475" cy="2387600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3602038"/>
            <a:ext cx="9134475" cy="1655762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3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4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15811" y="365125"/>
            <a:ext cx="2626162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327" y="365125"/>
            <a:ext cx="772624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4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0"/>
            <a:ext cx="8646727" cy="5877272"/>
          </a:xfrm>
          <a:prstGeom prst="rect">
            <a:avLst/>
          </a:prstGeom>
        </p:spPr>
      </p:pic>
      <p:sp>
        <p:nvSpPr>
          <p:cNvPr id="9" name="Половина рамки 8"/>
          <p:cNvSpPr/>
          <p:nvPr userDrawn="1"/>
        </p:nvSpPr>
        <p:spPr>
          <a:xfrm rot="10800000">
            <a:off x="11484624" y="6381328"/>
            <a:ext cx="647397" cy="432048"/>
          </a:xfrm>
          <a:prstGeom prst="halfFrame">
            <a:avLst>
              <a:gd name="adj1" fmla="val 15725"/>
              <a:gd name="adj2" fmla="val 1627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ru-RU" sz="1798" kern="1200">
              <a:solidFill>
                <a:prstClr val="black"/>
              </a:solidFill>
            </a:endParaRPr>
          </a:p>
        </p:txBody>
      </p:sp>
      <p:pic>
        <p:nvPicPr>
          <p:cNvPr id="7" name="Picture 3" descr="F:\здание пнг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88" y="197440"/>
            <a:ext cx="1261323" cy="1717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pngegg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2056817" cy="10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pngwing.com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83" y="928655"/>
            <a:ext cx="1565933" cy="104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-23848\Desktop\Фото\Презентации\Презентация на ОС\ЛОГО УТ МВД РОССИИ ПО СКФО_2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202" y="126269"/>
            <a:ext cx="1126743" cy="1503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8949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0"/>
            <a:ext cx="8646727" cy="5877272"/>
          </a:xfrm>
          <a:prstGeom prst="rect">
            <a:avLst/>
          </a:prstGeom>
        </p:spPr>
      </p:pic>
      <p:sp>
        <p:nvSpPr>
          <p:cNvPr id="9" name="Половина рамки 8"/>
          <p:cNvSpPr/>
          <p:nvPr userDrawn="1"/>
        </p:nvSpPr>
        <p:spPr>
          <a:xfrm rot="10800000">
            <a:off x="11484624" y="6381328"/>
            <a:ext cx="647397" cy="432048"/>
          </a:xfrm>
          <a:prstGeom prst="halfFrame">
            <a:avLst>
              <a:gd name="adj1" fmla="val 15725"/>
              <a:gd name="adj2" fmla="val 1627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8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668381" y="6458853"/>
            <a:ext cx="279882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AE9D0455-D972-419E-99F2-D3FBAD4CF8E0}" type="slidenum">
              <a:rPr lang="ru-RU" smtClean="0">
                <a:solidFill>
                  <a:srgbClr val="FFFFFF"/>
                </a:solidFill>
              </a:rPr>
              <a:pPr algn="ctr"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-4192"/>
            <a:ext cx="2923286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3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984" y="1709739"/>
            <a:ext cx="1050464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0984" y="4589464"/>
            <a:ext cx="10504646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327" y="1825625"/>
            <a:ext cx="517620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5770" y="1825625"/>
            <a:ext cx="517620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1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13" y="365126"/>
            <a:ext cx="1050464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914" y="1681163"/>
            <a:ext cx="515241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914" y="2505075"/>
            <a:ext cx="5152414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5771" y="1681163"/>
            <a:ext cx="5177789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5771" y="2505075"/>
            <a:ext cx="517778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1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9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47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14" y="457200"/>
            <a:ext cx="3928141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7789" y="987426"/>
            <a:ext cx="6165771" cy="4873625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914" y="2057400"/>
            <a:ext cx="3928141" cy="381158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914" y="457200"/>
            <a:ext cx="3928141" cy="1600200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77789" y="987426"/>
            <a:ext cx="6165771" cy="4873625"/>
          </a:xfrm>
        </p:spPr>
        <p:txBody>
          <a:bodyPr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914" y="2057400"/>
            <a:ext cx="3928141" cy="381158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FC58-22BF-4AA1-836B-C8E8CCB28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7379-6E54-4C95-AC88-E114717F72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6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327" y="365126"/>
            <a:ext cx="10504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327" y="1825625"/>
            <a:ext cx="105046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327" y="6356351"/>
            <a:ext cx="2740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7A44FC58-22BF-4AA1-836B-C8E8CCB281D5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16.12.2025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4393" y="6356351"/>
            <a:ext cx="4110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1630" y="6356351"/>
            <a:ext cx="2740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076F7379-6E54-4C95-AC88-E114717F72F5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07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g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242" y="383443"/>
            <a:ext cx="8060328" cy="1512168"/>
          </a:xfrm>
          <a:prstGeom prst="roundRect">
            <a:avLst>
              <a:gd name="adj" fmla="val 4167"/>
            </a:avLst>
          </a:prstGeom>
          <a:solidFill>
            <a:schemeClr val="accent1">
              <a:lumMod val="20000"/>
              <a:lumOff val="80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divot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417242" y="404664"/>
            <a:ext cx="80938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Железная дорога – это комплекс рельсовых </a:t>
            </a:r>
          </a:p>
          <a:p>
            <a:pPr algn="ctr"/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путей и сооружений, предназначенный для</a:t>
            </a:r>
          </a:p>
          <a:p>
            <a:pPr algn="ctr"/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 движения поездов и перевозки </a:t>
            </a:r>
          </a:p>
          <a:p>
            <a:pPr algn="ctr"/>
            <a:r>
              <a:rPr lang="ru-RU" sz="2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пассажиров и грузов</a:t>
            </a:r>
            <a:endParaRPr lang="ru-RU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5" y="1995545"/>
            <a:ext cx="4709135" cy="308963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22" y="3645496"/>
            <a:ext cx="5014440" cy="312913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74" y="1916833"/>
            <a:ext cx="5420693" cy="316835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5445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2"/>
          <a:stretch/>
        </p:blipFill>
        <p:spPr>
          <a:xfrm>
            <a:off x="149807" y="19101"/>
            <a:ext cx="4928260" cy="334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2"/>
          <a:stretch/>
        </p:blipFill>
        <p:spPr>
          <a:xfrm>
            <a:off x="6472052" y="163919"/>
            <a:ext cx="5492568" cy="308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633266" y="3717032"/>
            <a:ext cx="7704856" cy="2664296"/>
          </a:xfrm>
          <a:prstGeom prst="wedgeRoundRectCallou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На железной дороге релейные шкафы обычно устанавливают на перегонах или в границах станции. В таких шкафах с достаточно серьёзной защитой от проникновения посторонних, находится аппаратура систем железнодорожной автоматики и телемеханики, помогающая следить за движением поездов на конкретном перегоне.</a:t>
            </a:r>
          </a:p>
        </p:txBody>
      </p:sp>
    </p:spTree>
    <p:extLst>
      <p:ext uri="{BB962C8B-B14F-4D97-AF65-F5344CB8AC3E}">
        <p14:creationId xmlns:p14="http://schemas.microsoft.com/office/powerpoint/2010/main" val="30595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23959" b="27700"/>
          <a:stretch/>
        </p:blipFill>
        <p:spPr>
          <a:xfrm>
            <a:off x="7291914" y="166256"/>
            <a:ext cx="4500282" cy="365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9437" r="28284" b="10849"/>
          <a:stretch/>
        </p:blipFill>
        <p:spPr>
          <a:xfrm>
            <a:off x="3209330" y="3600400"/>
            <a:ext cx="3964614" cy="346431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Овальная выноска 3"/>
          <p:cNvSpPr/>
          <p:nvPr/>
        </p:nvSpPr>
        <p:spPr>
          <a:xfrm>
            <a:off x="2145685" y="0"/>
            <a:ext cx="5112568" cy="3600400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После совершения поджога в отношении лица, совершившего противоправное деяние возбуждается  уголовное дело по признакам состава преступления, лицо подлежит задержанию.</a:t>
            </a:r>
            <a:br>
              <a:rPr lang="ru-RU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ru-RU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86" y="2273986"/>
            <a:ext cx="2144543" cy="442369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994" y="4115690"/>
            <a:ext cx="1819275" cy="2667000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5563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218" y="26064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Прежде чем совершить опрометчивый шаг, пойти на поводу у преступников, подумайте чего вы себя лишаете!!!!!!!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 жизни будут вычеркнуты несколько десятков лет, вы лишите себя возможности получить хорошее образование и работу, обзавестись счастливой семьей.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Выбор за вами, а будет ли он верным, зависит от ВАС!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497362" y="2584119"/>
            <a:ext cx="792088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313786" y="2544770"/>
            <a:ext cx="1008112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http://post.mvd.ru/Session/935796-gpOdB5LHyHLz7Tecac6p-kmbdvwr/MIME/INBOX-MM-1/16241-03-B/images%20(5)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34" y="3573016"/>
            <a:ext cx="3960440" cy="28803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14" y="3565376"/>
            <a:ext cx="2035299" cy="298368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087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3666" y="116632"/>
            <a:ext cx="5616624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Статья 281 </a:t>
            </a:r>
            <a: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Уголовного Кодекса РФ</a:t>
            </a:r>
            <a:r>
              <a:rPr lang="ru-RU" sz="1600" b="1" u="sng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lang="ru-RU" sz="1600" b="1" u="sng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600" b="1" i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Диверсия: </a:t>
            </a: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овершение взрыва, поджога или других</a:t>
            </a:r>
          </a:p>
          <a:p>
            <a:pPr algn="ctr"/>
            <a:r>
              <a:rPr lang="ru-RU" sz="1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Действий, направленных на разрушение или повреждение предприятий, сооружений объектов транспорта и жизнеобеспечения населения, а также причинения вреда здоровью людей или компонентам природной среды, с целью подрыва экономической безопасности и (или) обороноспособности РФ.</a:t>
            </a:r>
          </a:p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!!! </a:t>
            </a:r>
            <a: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лишение свободы на срок </a:t>
            </a:r>
            <a:r>
              <a:rPr lang="ru-RU" sz="1600" b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до </a:t>
            </a:r>
            <a: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двадцати </a:t>
            </a:r>
            <a:r>
              <a:rPr lang="ru-RU" sz="1600" b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лет или пожизненного лишения свободы!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103038" y="1844824"/>
            <a:ext cx="6336704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Статья 205 Уголовного Кодекса РФ</a:t>
            </a:r>
          </a:p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Террористический акт:</a:t>
            </a:r>
          </a:p>
          <a:p>
            <a:pPr algn="ctr"/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совершение взрыва, поджога или иных действий, устрашающих население и создающих опасность гибели человека, причинения значительного имущественного ущерба либо наступления иных тяжких последствий, в целях дестабилизации деятельности органов власти или международных организаций либо воздействия на принятие ими решений, а также угроза совершения указанных действий в целях воздействия на принятие решений органами власти или международными организациями</a:t>
            </a:r>
          </a:p>
          <a:p>
            <a:pPr algn="ctr"/>
            <a: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!!! лишение свободы на срок от десяти лет до пожизненного!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017642" y="3356992"/>
            <a:ext cx="5972274" cy="38164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Статья 207 </a:t>
            </a:r>
            <a: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Уголовного Кодекса РФ</a:t>
            </a:r>
            <a:br>
              <a:rPr lang="ru-RU" sz="1600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600" b="1" i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Заведомо </a:t>
            </a:r>
            <a:r>
              <a:rPr lang="ru-RU" sz="1600" b="1" i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ложное сообщение </a:t>
            </a:r>
          </a:p>
          <a:p>
            <a:pPr algn="ctr"/>
            <a:r>
              <a:rPr lang="ru-RU" sz="1600" b="1" i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об акте </a:t>
            </a:r>
            <a:r>
              <a:rPr lang="ru-RU" sz="1600" b="1" i="1" u="sng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терроризма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>
                <a:latin typeface="Arial Black" panose="020B0A04020102020204" pitchFamily="34" charset="0"/>
              </a:rPr>
              <a:t>Информирование о несуществующем взрыве, поджоге или иных действиях, способных создать опасность для жизни людей, причинить значительный материальный ущерб или привести к другим общественно опасным последствиям.</a:t>
            </a:r>
          </a:p>
          <a:p>
            <a:pPr algn="ctr"/>
            <a:r>
              <a:rPr lang="ru-RU" sz="1600" u="sng" dirty="0">
                <a:solidFill>
                  <a:srgbClr val="FF0000"/>
                </a:solidFill>
                <a:latin typeface="Arial Black" panose="020B0A04020102020204" pitchFamily="34" charset="0"/>
              </a:rPr>
              <a:t>!!!Совершенное в отношение объектов социальной инфраструктуры предусматривает штраф от 500 до 700 тысяч рублей или лишение свободы на срок от 3 до 5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22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9250" y="404664"/>
            <a:ext cx="9289032" cy="280831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Совершая правонарушение, человек не только нарушает закон, но и причиняет боль окружающим людям. Поэтому перед совершением какого-либо поступка, в том числе противоправного, важно хорошо подумать, как будут чувствовать себя те, кто имеет отношение к этому действию, и об ответственности за свои слова и действия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29410" y="574969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34" y="3284984"/>
            <a:ext cx="5954272" cy="333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01218" y="332656"/>
            <a:ext cx="8640960" cy="1224136"/>
          </a:xfrm>
          <a:prstGeom prst="roundRect">
            <a:avLst/>
          </a:prstGeom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Железная дорога имеет огромное значение в развитии страны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6828" y="2158498"/>
            <a:ext cx="9577064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Является основной транспортной системой страны, обеспечивая эффективную и экономически выгодную перевозку больших объемов грузов и пассажиров на дальние расстояния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53146" y="3408808"/>
            <a:ext cx="9577064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Способствует освоению территорий, развитию промышленности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 торговли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3146" y="4509120"/>
            <a:ext cx="9577064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Имеет важное значение для обороны и национальной безопасности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0" y="2276872"/>
            <a:ext cx="1224136" cy="64807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0" y="3447002"/>
            <a:ext cx="1224136" cy="64807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91436" y="4653136"/>
            <a:ext cx="1224136" cy="64807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/>
          <p:cNvSpPr/>
          <p:nvPr/>
        </p:nvSpPr>
        <p:spPr>
          <a:xfrm>
            <a:off x="2345234" y="116632"/>
            <a:ext cx="8676964" cy="792088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3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68635" tIns="0" rIns="268635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Железная дорога может быть очень опасной, если не соблюдать определенные правила!!!</a:t>
            </a:r>
            <a:endParaRPr lang="ru-RU" sz="28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46" y="3645024"/>
            <a:ext cx="4381500" cy="3371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50" y="3486150"/>
            <a:ext cx="4381500" cy="3371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02" y="908720"/>
            <a:ext cx="43815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9050" y="1137111"/>
            <a:ext cx="5904656" cy="1464228"/>
          </a:xfrm>
          <a:prstGeom prst="roundRect">
            <a:avLst/>
          </a:prstGeom>
          <a:solidFill>
            <a:srgbClr val="00B0F0"/>
          </a:solidFill>
          <a:ln w="12700" cap="flat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Преступление не бывает маленьким</a:t>
            </a:r>
            <a:endParaRPr lang="ru-RU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User-23848\Desktop\ЛОГО УТ МВД РОССИИ ПО СКФО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799" y="620688"/>
            <a:ext cx="1484355" cy="1980651"/>
          </a:xfrm>
          <a:prstGeom prst="rect">
            <a:avLst/>
          </a:prstGeom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1258" y="3406064"/>
            <a:ext cx="9505056" cy="2062101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ru-RU" sz="32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Любое правонарушение, даже на первый взгляд незначительное, является нарушением закона и может повлечь за собой последствия</a:t>
            </a:r>
            <a:endParaRPr lang="ru-RU" sz="32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CC33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49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>
            <a:off x="8794102" y="1536240"/>
            <a:ext cx="936104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8338724" y="2436340"/>
            <a:ext cx="3600400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Часть 5 статьи 11.1 административного кодекса Российской Федерации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8650086" y="3626544"/>
            <a:ext cx="288032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9778884" y="3645024"/>
            <a:ext cx="72008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254042" y="4336696"/>
            <a:ext cx="2016224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Предупреждение 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512808" y="3624472"/>
            <a:ext cx="1728192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 500 рублей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2777282" y="1520788"/>
            <a:ext cx="936104" cy="918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84" y="2465888"/>
            <a:ext cx="4143375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47" y="3014662"/>
            <a:ext cx="3571875" cy="3571875"/>
          </a:xfrm>
          <a:prstGeom prst="rect">
            <a:avLst/>
          </a:prstGeom>
        </p:spPr>
      </p:pic>
      <p:cxnSp>
        <p:nvCxnSpPr>
          <p:cNvPr id="32" name="Прямая со стрелкой 31"/>
          <p:cNvCxnSpPr/>
          <p:nvPr/>
        </p:nvCxnSpPr>
        <p:spPr>
          <a:xfrm flipH="1">
            <a:off x="5338454" y="1547786"/>
            <a:ext cx="936104" cy="918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4"/>
          <p:cNvSpPr/>
          <p:nvPr/>
        </p:nvSpPr>
        <p:spPr>
          <a:xfrm>
            <a:off x="2201218" y="115482"/>
            <a:ext cx="8928992" cy="1224136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3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68635" tIns="0" rIns="268635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Проход по железнодорожным путям в неустановленных местах</a:t>
            </a:r>
            <a:endParaRPr lang="ru-RU" sz="200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63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4"/>
          <p:cNvSpPr/>
          <p:nvPr/>
        </p:nvSpPr>
        <p:spPr>
          <a:xfrm>
            <a:off x="2201218" y="332656"/>
            <a:ext cx="8928992" cy="1224136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3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68635" tIns="0" rIns="268635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Транспортные правонарушения: наложения посторонних предметов, бой стекол в подвижном составе, повреждение средств центральной блокировки.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05874" y="2132856"/>
            <a:ext cx="3456384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Часть </a:t>
            </a:r>
            <a:r>
              <a:rPr lang="ru-RU" dirty="0" smtClean="0">
                <a:latin typeface="Arial Black" panose="020B0A04020102020204" pitchFamily="34" charset="0"/>
              </a:rPr>
              <a:t>1 </a:t>
            </a:r>
            <a:r>
              <a:rPr lang="ru-RU" dirty="0">
                <a:latin typeface="Arial Black" panose="020B0A04020102020204" pitchFamily="34" charset="0"/>
              </a:rPr>
              <a:t>статьи 11.1 административного кодекса Российской Федерации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0266114" y="3429000"/>
            <a:ext cx="50405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9690050" y="4293096"/>
            <a:ext cx="2304256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Административный штраф от 3 до 5 тысяч рублей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8825954" y="3501008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7097762" y="3933056"/>
            <a:ext cx="2304256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Административный арест на срок до 15 суток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9402018" y="3429000"/>
            <a:ext cx="144016" cy="2088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097762" y="5517232"/>
            <a:ext cx="2736304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Постановка на профилактический учет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585513" y="1558477"/>
            <a:ext cx="2682164" cy="2032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3970302"/>
            <a:ext cx="2766623" cy="1440160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>
            <a:off x="2485215" y="5260646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1143441" y="5783092"/>
            <a:ext cx="4248472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УГОЛОВНАЯ ОТВЕТСТВЕННОСТЬ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9546034" y="1556792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92" y="1726473"/>
            <a:ext cx="2821111" cy="1882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9" y="1695963"/>
            <a:ext cx="2446943" cy="19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/>
          <p:cNvSpPr/>
          <p:nvPr/>
        </p:nvSpPr>
        <p:spPr>
          <a:xfrm>
            <a:off x="2201218" y="332656"/>
            <a:ext cx="8928992" cy="1224136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3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68635" tIns="0" rIns="268635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Зацепинг,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Трейнсерфинг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Трейнхоппинг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Руфрайдинг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Электричнинг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Фрейтхоппинг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-  различные виды опасной езды снаружи транспортных средств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05874" y="2132856"/>
            <a:ext cx="3456384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Часть </a:t>
            </a:r>
            <a:r>
              <a:rPr lang="ru-RU" dirty="0" smtClean="0">
                <a:latin typeface="Arial Black" panose="020B0A04020102020204" pitchFamily="34" charset="0"/>
              </a:rPr>
              <a:t>1 </a:t>
            </a:r>
            <a:r>
              <a:rPr lang="ru-RU" dirty="0">
                <a:latin typeface="Arial Black" panose="020B0A04020102020204" pitchFamily="34" charset="0"/>
              </a:rPr>
              <a:t>статьи </a:t>
            </a:r>
            <a:r>
              <a:rPr lang="ru-RU" dirty="0" smtClean="0">
                <a:latin typeface="Arial Black" panose="020B0A04020102020204" pitchFamily="34" charset="0"/>
              </a:rPr>
              <a:t>11.17 </a:t>
            </a:r>
            <a:r>
              <a:rPr lang="ru-RU" dirty="0">
                <a:latin typeface="Arial Black" panose="020B0A04020102020204" pitchFamily="34" charset="0"/>
              </a:rPr>
              <a:t>административного кодекса Российской Федерации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90050" y="4293096"/>
            <a:ext cx="2304256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Административный штраф от 2 до 4 тысяч рублей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97762" y="5517232"/>
            <a:ext cx="2736304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Постановка на профилактический учет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0050090" y="155679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8537922" y="3501008"/>
            <a:ext cx="792088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0626154" y="3356992"/>
            <a:ext cx="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129210" y="1556792"/>
            <a:ext cx="86409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33466" y="1556792"/>
            <a:ext cx="360040" cy="2304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05" y="2559284"/>
            <a:ext cx="3497363" cy="23154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525" y="1795312"/>
            <a:ext cx="2952329" cy="29523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98" y="4653136"/>
            <a:ext cx="3187824" cy="239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4"/>
          <p:cNvSpPr/>
          <p:nvPr/>
        </p:nvSpPr>
        <p:spPr>
          <a:xfrm>
            <a:off x="2201218" y="332655"/>
            <a:ext cx="9001000" cy="1577261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33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68635" tIns="0" rIns="268635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Нанесение надписей и рисунков на стены, здания, заборы и другие поверхности (граффити)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Промоникеры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(штрихи, теги, хобо-арт) – это разновидности граффити, наносимого на боковые поверхности грузовых поездов.  </a:t>
            </a: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34" y="1996062"/>
            <a:ext cx="2697406" cy="1798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83" y="2017713"/>
            <a:ext cx="2736304" cy="166205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9762058" y="3815180"/>
            <a:ext cx="0" cy="26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650257" y="3708377"/>
            <a:ext cx="1152128" cy="595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935160" y="3815180"/>
            <a:ext cx="36004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8742248" y="4138464"/>
            <a:ext cx="3240360" cy="11718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статья 7.17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административного </a:t>
            </a:r>
            <a:r>
              <a:rPr lang="ru-RU" dirty="0">
                <a:latin typeface="Arial Black" panose="020B0A04020102020204" pitchFamily="34" charset="0"/>
              </a:rPr>
              <a:t>кодекса Российской Федерации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13586" y="4648961"/>
            <a:ext cx="2736304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Постановка на профилактический учет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0832210" y="5370895"/>
            <a:ext cx="857684" cy="28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8383775" y="5446653"/>
            <a:ext cx="2304256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Административный штраф от 300 до 500 рублей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711398"/>
            <a:ext cx="2502424" cy="166317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Статья 214 Уголовного кодекса Российской Федерации (ВАНДАЛИЗМ)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566320" y="5469290"/>
            <a:ext cx="936104" cy="316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636309" y="4964076"/>
            <a:ext cx="2304256" cy="138969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Административный штраф до 40 тысяч рублей или лишение свободы до 3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69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916832"/>
            <a:ext cx="4649490" cy="46805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В последнее время в Линейные отделы МВД России все чаще поступают сообщения о попытках поджога релейных шкафов на железных дорогах России.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Задержанные ранее поджигатели утверждают, что неизвестные через мессенджеры предлагают им подзаработать таким способом: гонорар за уничтоженный шкаф обычно составляет от 5 до 30 тысяч рублей. 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Нередко на это соглашаются подростки, не задумывающиеся о том, что им предлагают совершить преступление.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0" y="476672"/>
            <a:ext cx="6336704" cy="5730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2698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оект слайдов 2">
  <a:themeElements>
    <a:clrScheme name="Проект слайдов 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Проект слайдов 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Проект слайдов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4825</TotalTime>
  <Words>475</Words>
  <Application>Microsoft Office PowerPoint</Application>
  <PresentationFormat>Произвольный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Segoe UI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amatiasheva</cp:lastModifiedBy>
  <cp:revision>212</cp:revision>
  <cp:lastPrinted>2023-04-17T11:31:20Z</cp:lastPrinted>
  <dcterms:modified xsi:type="dcterms:W3CDTF">2025-12-16T13:25:16Z</dcterms:modified>
</cp:coreProperties>
</file>