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sldIdLst>
    <p:sldId id="375" r:id="rId2"/>
    <p:sldId id="628" r:id="rId3"/>
    <p:sldId id="591" r:id="rId4"/>
    <p:sldId id="635" r:id="rId5"/>
    <p:sldId id="653" r:id="rId6"/>
    <p:sldId id="654" r:id="rId7"/>
    <p:sldId id="600" r:id="rId8"/>
    <p:sldId id="650" r:id="rId9"/>
    <p:sldId id="641" r:id="rId10"/>
    <p:sldId id="642" r:id="rId11"/>
    <p:sldId id="595" r:id="rId12"/>
    <p:sldId id="655" r:id="rId13"/>
    <p:sldId id="618" r:id="rId14"/>
    <p:sldId id="656" r:id="rId15"/>
    <p:sldId id="646" r:id="rId16"/>
    <p:sldId id="648" r:id="rId17"/>
    <p:sldId id="657" r:id="rId18"/>
    <p:sldId id="651" r:id="rId19"/>
    <p:sldId id="594" r:id="rId20"/>
  </p:sldIdLst>
  <p:sldSz cx="9144000" cy="5143500" type="screen16x9"/>
  <p:notesSz cx="6858000" cy="9144000"/>
  <p:embeddedFontLst>
    <p:embeddedFont>
      <p:font typeface="Microsoft Sans Serif" panose="020B06040202020202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</p:embeddedFont>
    <p:embeddedFont>
      <p:font typeface="Merriweather" panose="02060503050406030704" pitchFamily="18" charset="-52"/>
      <p:regular r:id="rId28"/>
    </p:embeddedFont>
  </p:embeddedFontLst>
  <p:defaultTextStyle>
    <a:defPPr>
      <a:defRPr lang="ru-RU"/>
    </a:defPPr>
    <a:lvl1pPr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>
          <p15:clr>
            <a:srgbClr val="A4A3A4"/>
          </p15:clr>
        </p15:guide>
        <p15:guide id="2" orient="horz" pos="3003">
          <p15:clr>
            <a:srgbClr val="A4A3A4"/>
          </p15:clr>
        </p15:guide>
        <p15:guide id="3" pos="5534">
          <p15:clr>
            <a:srgbClr val="A4A3A4"/>
          </p15:clr>
        </p15:guide>
        <p15:guide id="4" pos="2993">
          <p15:clr>
            <a:srgbClr val="A4A3A4"/>
          </p15:clr>
        </p15:guide>
        <p15:guide id="5" pos="2767">
          <p15:clr>
            <a:srgbClr val="A4A3A4"/>
          </p15:clr>
        </p15:guide>
        <p15:guide id="6" pos="226">
          <p15:clr>
            <a:srgbClr val="A4A3A4"/>
          </p15:clr>
        </p15:guide>
        <p15:guide id="7" pos="1837">
          <p15:clr>
            <a:srgbClr val="A4A3A4"/>
          </p15:clr>
        </p15:guide>
        <p15:guide id="8" pos="2064">
          <p15:clr>
            <a:srgbClr val="A4A3A4"/>
          </p15:clr>
        </p15:guide>
        <p15:guide id="9" pos="3674">
          <p15:clr>
            <a:srgbClr val="A4A3A4"/>
          </p15:clr>
        </p15:guide>
        <p15:guide id="10" pos="392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00A6"/>
    <a:srgbClr val="FF66CC"/>
    <a:srgbClr val="F2DE00"/>
    <a:srgbClr val="6E2B02"/>
    <a:srgbClr val="F2CA00"/>
    <a:srgbClr val="572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201" autoAdjust="0"/>
  </p:normalViewPr>
  <p:slideViewPr>
    <p:cSldViewPr snapToGrid="0">
      <p:cViewPr varScale="1">
        <p:scale>
          <a:sx n="107" d="100"/>
          <a:sy n="107" d="100"/>
        </p:scale>
        <p:origin x="902" y="72"/>
      </p:cViewPr>
      <p:guideLst>
        <p:guide orient="horz" pos="237"/>
        <p:guide orient="horz" pos="3003"/>
        <p:guide pos="5534"/>
        <p:guide pos="2993"/>
        <p:guide pos="2767"/>
        <p:guide pos="226"/>
        <p:guide pos="1837"/>
        <p:guide pos="2064"/>
        <p:guide pos="3674"/>
        <p:guide pos="3923"/>
      </p:guideLst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6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A1C792-14AF-4DD0-B833-D82175877CD7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4A5E101-74D5-4F43-91AB-9AB11274D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297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4CBA6-7821-4A7A-AC46-392BA86B98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680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EB61C6-575B-4BF1-8061-4B873C3C22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02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EB61C6-575B-4BF1-8061-4B873C3C22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13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EB61C6-575B-4BF1-8061-4B873C3C22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05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CAAA6-7631-48DE-9118-8E1A962E07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9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CAAA6-7631-48DE-9118-8E1A962E07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7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EB61C6-575B-4BF1-8061-4B873C3C22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366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CAAA6-7631-48DE-9118-8E1A962E07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512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CAAA6-7631-48DE-9118-8E1A962E07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03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EB61C6-575B-4BF1-8061-4B873C3C22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62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246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F3FF91-403A-422D-BCD3-8E4442D346E7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07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18AAD7-D642-4B4F-8501-8310948703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742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CAAA6-7631-48DE-9118-8E1A962E07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50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CAAA6-7631-48DE-9118-8E1A962E07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54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CAAA6-7631-48DE-9118-8E1A962E07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FCAAA6-7631-48DE-9118-8E1A962E076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443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EB61C6-575B-4BF1-8061-4B873C3C22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73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EB61C6-575B-4BF1-8061-4B873C3C22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73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EB61C6-575B-4BF1-8061-4B873C3C22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4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3D72-811F-4113-ACF6-1CB06A876F2C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F990A-F681-4007-A7C4-029E7B302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A7F6-84D6-4D50-A455-574C5E15CABA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E3AFA-9EB7-4AD5-88E7-33A6278B1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8049-50BA-46D0-8E8D-2D947832767D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DF083-617B-406B-B84C-34EC6BFD0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9D9A9-0E22-4E53-9C3C-F3482367339C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5DB2-0102-42A0-ABC5-6B766F942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61E7D-45E3-4C92-A3B3-2972390F86F0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2C6-E84E-4382-8351-B9536685A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1207D-F4D2-4F45-864A-96B345DC5F1C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B1095-AD53-4B7B-AA53-7BDC6BBC1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9C27D-AF1C-45FA-997B-F1DCC53ED09C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53FF-78AE-404D-9F8C-32A92FCF6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09327-86C4-4837-B5FA-01B1D9EF84EE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28C9-703D-4035-9E60-E4256EA69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007B1-04C0-4A7F-B73D-72EDD658CB92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C73C-987C-4C9D-90A4-EF856DB93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6E9E-5563-4B73-B283-D89D6EBC68AD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86264-832D-4720-9879-2B70DA2EC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FEC6-AEE9-483E-8521-AF2CECB7197F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0A40-ABCE-43F6-87BC-34B8294E7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A0176B-4D9A-4354-BB8A-D6B8DF523022}" type="datetimeFigureOut">
              <a:rPr lang="ru-RU"/>
              <a:pPr>
                <a:defRPr/>
              </a:pPr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E09322-4485-4D76-919A-2592DC7F7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ransition spd="slow">
    <p:fade/>
  </p:transition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erriweather" pitchFamily="2" charset="-5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erriweather" pitchFamily="2" charset="-5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erriweather" pitchFamily="2" charset="-5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erriweather" pitchFamily="2" charset="-5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erriweather" pitchFamily="2" charset="-5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erriweather" pitchFamily="2" charset="-5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erriweather" pitchFamily="2" charset="-5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Merriweather" pitchFamily="2" charset="-52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hyperlink" Target="https://www.instagram.com/multiurok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vk.com/compedu_videouroki" TargetMode="External"/><Relationship Id="rId5" Type="http://schemas.openxmlformats.org/officeDocument/2006/relationships/hyperlink" Target="https://www.facebook.com/videouroki.net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ok.ru/videouroki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ren doing homework with laptop Free Photo">
            <a:extLst>
              <a:ext uri="{FF2B5EF4-FFF2-40B4-BE49-F238E27FC236}">
                <a16:creationId xmlns="" xmlns:a16="http://schemas.microsoft.com/office/drawing/2014/main" id="{4C321F33-727F-4904-868D-C6C3C2F79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"/>
          <a:stretch/>
        </p:blipFill>
        <p:spPr bwMode="auto">
          <a:xfrm>
            <a:off x="5832474" y="0"/>
            <a:ext cx="33115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Рисунок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B759C526-1713-4A01-AE8C-60DE46F768E1}"/>
              </a:ext>
            </a:extLst>
          </p:cNvPr>
          <p:cNvGrpSpPr/>
          <p:nvPr/>
        </p:nvGrpSpPr>
        <p:grpSpPr>
          <a:xfrm>
            <a:off x="0" y="1182371"/>
            <a:ext cx="5057775" cy="2778759"/>
            <a:chOff x="0" y="891858"/>
            <a:chExt cx="5057775" cy="2778759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578A6B7-0254-427F-95E4-11118291E180}"/>
                </a:ext>
              </a:extLst>
            </p:cNvPr>
            <p:cNvSpPr txBox="1"/>
            <p:nvPr/>
          </p:nvSpPr>
          <p:spPr>
            <a:xfrm>
              <a:off x="0" y="891858"/>
              <a:ext cx="5057775" cy="1969770"/>
            </a:xfrm>
            <a:prstGeom prst="rect">
              <a:avLst/>
            </a:prstGeom>
            <a:noFill/>
          </p:spPr>
          <p:txBody>
            <a:bodyPr wrap="square" lIns="360000" tIns="0" rIns="0" bIns="0" rtlCol="0">
              <a:spAutoFit/>
            </a:bodyPr>
            <a:lstStyle/>
            <a:p>
              <a:pPr defTabSz="685783"/>
              <a:r>
                <a:rPr lang="ru-RU" sz="3200" b="1" dirty="0">
                  <a:solidFill>
                    <a:srgbClr val="5300A6"/>
                  </a:solidFill>
                  <a:latin typeface="Merriweather"/>
                </a:rPr>
                <a:t>Виды информации, причиняющей вред здоровью и (или) развитию детей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062B9C86-2117-4902-A93B-A0580E60EAE7}"/>
                </a:ext>
              </a:extLst>
            </p:cNvPr>
            <p:cNvSpPr txBox="1"/>
            <p:nvPr/>
          </p:nvSpPr>
          <p:spPr>
            <a:xfrm>
              <a:off x="0" y="3350658"/>
              <a:ext cx="4751388" cy="319959"/>
            </a:xfrm>
            <a:prstGeom prst="rect">
              <a:avLst/>
            </a:prstGeom>
            <a:noFill/>
          </p:spPr>
          <p:txBody>
            <a:bodyPr wrap="square" lIns="360000" tIns="0" rIns="0" bIns="0" rtlCol="0">
              <a:spAutoFit/>
            </a:bodyPr>
            <a:lstStyle/>
            <a:p>
              <a:pPr defTabSz="685783">
                <a:lnSpc>
                  <a:spcPct val="125000"/>
                </a:lnSpc>
              </a:pPr>
              <a:r>
                <a:rPr lang="ru-RU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Microsoft Sans Serif" pitchFamily="34" charset="0"/>
                </a:rPr>
                <a:t>Козулина Виктория Борисовна</a:t>
              </a:r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8C6EB98B-C0DF-4632-9CC2-D0FA36C610FE}"/>
                </a:ext>
              </a:extLst>
            </p:cNvPr>
            <p:cNvCxnSpPr/>
            <p:nvPr/>
          </p:nvCxnSpPr>
          <p:spPr>
            <a:xfrm>
              <a:off x="358775" y="3150434"/>
              <a:ext cx="4298950" cy="0"/>
            </a:xfrm>
            <a:prstGeom prst="line">
              <a:avLst/>
            </a:prstGeom>
            <a:ln w="19050" cap="rnd">
              <a:solidFill>
                <a:srgbClr val="5300A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hlinkClick r:id="rId5"/>
            <a:extLst>
              <a:ext uri="{FF2B5EF4-FFF2-40B4-BE49-F238E27FC236}">
                <a16:creationId xmlns="" xmlns:a16="http://schemas.microsoft.com/office/drawing/2014/main" id="{7B314B9F-292D-4F9A-A610-09AFC01157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55" y="4497263"/>
            <a:ext cx="270000" cy="270000"/>
          </a:xfrm>
          <a:prstGeom prst="rect">
            <a:avLst/>
          </a:prstGeom>
        </p:spPr>
      </p:pic>
      <p:pic>
        <p:nvPicPr>
          <p:cNvPr id="15" name="Рисунок 14">
            <a:hlinkClick r:id="rId7"/>
            <a:extLst>
              <a:ext uri="{FF2B5EF4-FFF2-40B4-BE49-F238E27FC236}">
                <a16:creationId xmlns="" xmlns:a16="http://schemas.microsoft.com/office/drawing/2014/main" id="{154AC265-0200-4B2F-96BB-DEC440DBD90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45" y="4500075"/>
            <a:ext cx="270000" cy="270000"/>
          </a:xfrm>
          <a:prstGeom prst="rect">
            <a:avLst/>
          </a:prstGeom>
        </p:spPr>
      </p:pic>
      <p:pic>
        <p:nvPicPr>
          <p:cNvPr id="16" name="Рисунок 15">
            <a:hlinkClick r:id="rId9"/>
            <a:extLst>
              <a:ext uri="{FF2B5EF4-FFF2-40B4-BE49-F238E27FC236}">
                <a16:creationId xmlns="" xmlns:a16="http://schemas.microsoft.com/office/drawing/2014/main" id="{2BAFA529-A49F-4CC2-B552-3056FDB639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5" y="4497263"/>
            <a:ext cx="270000" cy="270000"/>
          </a:xfrm>
          <a:prstGeom prst="rect">
            <a:avLst/>
          </a:prstGeom>
        </p:spPr>
      </p:pic>
      <p:pic>
        <p:nvPicPr>
          <p:cNvPr id="17" name="Рисунок 16">
            <a:hlinkClick r:id="rId11"/>
            <a:extLst>
              <a:ext uri="{FF2B5EF4-FFF2-40B4-BE49-F238E27FC236}">
                <a16:creationId xmlns="" xmlns:a16="http://schemas.microsoft.com/office/drawing/2014/main" id="{DF90A0FA-9DF1-48A8-97CF-CF17206546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4497263"/>
            <a:ext cx="270000" cy="270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4" y="391222"/>
            <a:ext cx="844877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5300A6"/>
                </a:solidFill>
                <a:latin typeface="+mj-lt"/>
              </a:rPr>
              <a:t>Маркерами пропаганды суицида являются: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934930"/>
            <a:ext cx="541338" cy="541337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1</a:t>
            </a: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5672139" y="1819346"/>
            <a:ext cx="31130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Наличие предложения, просьбы, приказа совершить самоубийство.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803160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</a:t>
            </a:r>
          </a:p>
        </p:txBody>
      </p:sp>
      <p:sp>
        <p:nvSpPr>
          <p:cNvPr id="32778" name="Прямоугольник 17"/>
          <p:cNvSpPr>
            <a:spLocks noChangeArrowheads="1"/>
          </p:cNvSpPr>
          <p:nvPr/>
        </p:nvSpPr>
        <p:spPr bwMode="auto">
          <a:xfrm>
            <a:off x="5635626" y="936517"/>
            <a:ext cx="314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Наличие информации об одном и более способах совершения самоубийства.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4" y="3571283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3</a:t>
            </a:r>
          </a:p>
        </p:txBody>
      </p:sp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900113" y="2857592"/>
            <a:ext cx="34925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Наличие указания на самоубийство как на способ решения проблемы.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94288" y="936517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4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900113" y="934930"/>
            <a:ext cx="3851275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Выражение положительной </a:t>
            </a:r>
            <a:r>
              <a:rPr lang="ru-RU" sz="1400" dirty="0" smtClean="0">
                <a:latin typeface="+mn-lt"/>
              </a:rPr>
              <a:t>оценки </a:t>
            </a:r>
            <a:r>
              <a:rPr lang="ru-RU" sz="1400" dirty="0">
                <a:latin typeface="+mn-lt"/>
              </a:rPr>
              <a:t>либо </a:t>
            </a:r>
            <a:r>
              <a:rPr lang="ru-RU" sz="1400" dirty="0" smtClean="0">
                <a:latin typeface="+mn-lt"/>
              </a:rPr>
              <a:t>одобрение совершения самоубийства </a:t>
            </a:r>
            <a:r>
              <a:rPr lang="ru-RU" sz="1400" dirty="0">
                <a:latin typeface="+mn-lt"/>
              </a:rPr>
              <a:t>либо действий, направленных на самоубийство, или намерений реального (воображаемого) собеседника или третьего лица совершить самоубийство, 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а также призыва, побуждающего совершить самоубийство.</a:t>
            </a:r>
          </a:p>
        </p:txBody>
      </p:sp>
      <p:sp>
        <p:nvSpPr>
          <p:cNvPr id="19" name="Овал 18"/>
          <p:cNvSpPr/>
          <p:nvPr/>
        </p:nvSpPr>
        <p:spPr>
          <a:xfrm>
            <a:off x="5130801" y="1819346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5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900113" y="3571283"/>
            <a:ext cx="385127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Информация, содержащая аргументы, побуждающие к совершению самоубийства, в том числе представление самоубийства как обыденного явления (приемлемого, логичного и закономерного в современном обществе поступка).</a:t>
            </a:r>
          </a:p>
        </p:txBody>
      </p:sp>
    </p:spTree>
    <p:extLst>
      <p:ext uri="{BB962C8B-B14F-4D97-AF65-F5344CB8AC3E}">
        <p14:creationId xmlns:p14="http://schemas.microsoft.com/office/powerpoint/2010/main" val="1762726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6" y="390050"/>
            <a:ext cx="84264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5300A6"/>
                </a:solidFill>
                <a:latin typeface="+mj-lt"/>
              </a:rPr>
              <a:t>Основные термины и определения по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теме: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8776" y="1176795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6" y="2092708"/>
            <a:ext cx="541338" cy="541337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2</a:t>
            </a:r>
          </a:p>
        </p:txBody>
      </p:sp>
      <p:sp>
        <p:nvSpPr>
          <p:cNvPr id="32773" name="Прямоугольник 14"/>
          <p:cNvSpPr>
            <a:spLocks noChangeArrowheads="1"/>
          </p:cNvSpPr>
          <p:nvPr/>
        </p:nvSpPr>
        <p:spPr bwMode="auto">
          <a:xfrm>
            <a:off x="900114" y="1169671"/>
            <a:ext cx="34924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Доступ детей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к </a:t>
            </a:r>
            <a:r>
              <a:rPr lang="ru-RU" sz="1800" dirty="0" smtClean="0">
                <a:latin typeface="+mj-lt"/>
              </a:rPr>
              <a:t>информации. </a:t>
            </a:r>
            <a:endParaRPr lang="ru-RU" sz="1800" dirty="0">
              <a:latin typeface="+mj-lt"/>
            </a:endParaRP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905012" y="2086377"/>
            <a:ext cx="34876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Знак информационной </a:t>
            </a:r>
            <a:r>
              <a:rPr lang="ru-RU" sz="1800" dirty="0" smtClean="0">
                <a:latin typeface="+mj-lt"/>
              </a:rPr>
              <a:t>продукции.</a:t>
            </a:r>
            <a:endParaRPr lang="ru-RU" sz="1800" dirty="0"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8776" y="2991466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3</a:t>
            </a:r>
          </a:p>
        </p:txBody>
      </p:sp>
      <p:sp>
        <p:nvSpPr>
          <p:cNvPr id="16" name="Овал 15"/>
          <p:cNvSpPr/>
          <p:nvPr/>
        </p:nvSpPr>
        <p:spPr>
          <a:xfrm>
            <a:off x="372493" y="3901842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4</a:t>
            </a:r>
          </a:p>
        </p:txBody>
      </p:sp>
      <p:sp>
        <p:nvSpPr>
          <p:cNvPr id="32778" name="Прямоугольник 17"/>
          <p:cNvSpPr>
            <a:spLocks noChangeArrowheads="1"/>
          </p:cNvSpPr>
          <p:nvPr/>
        </p:nvSpPr>
        <p:spPr bwMode="auto">
          <a:xfrm>
            <a:off x="900114" y="3122842"/>
            <a:ext cx="34924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Зрелищное </a:t>
            </a:r>
            <a:r>
              <a:rPr lang="ru-RU" sz="1800" dirty="0" smtClean="0">
                <a:latin typeface="+mj-lt"/>
              </a:rPr>
              <a:t>мероприятие. </a:t>
            </a:r>
            <a:endParaRPr lang="ru-RU" sz="1800" dirty="0">
              <a:latin typeface="+mj-lt"/>
            </a:endParaRPr>
          </a:p>
        </p:txBody>
      </p:sp>
      <p:sp>
        <p:nvSpPr>
          <p:cNvPr id="32779" name="Прямоугольник 18"/>
          <p:cNvSpPr>
            <a:spLocks noChangeArrowheads="1"/>
          </p:cNvSpPr>
          <p:nvPr/>
        </p:nvSpPr>
        <p:spPr bwMode="auto">
          <a:xfrm>
            <a:off x="913831" y="3894718"/>
            <a:ext cx="34925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Информационная безопасность </a:t>
            </a:r>
            <a:r>
              <a:rPr lang="ru-RU" sz="1800" dirty="0" smtClean="0">
                <a:latin typeface="+mj-lt"/>
              </a:rPr>
              <a:t>детей. </a:t>
            </a:r>
            <a:endParaRPr lang="ru-RU" sz="1800" dirty="0"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51389" y="1183919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5</a:t>
            </a:r>
          </a:p>
        </p:txBody>
      </p:sp>
      <p:sp>
        <p:nvSpPr>
          <p:cNvPr id="18" name="Прямоугольник 18"/>
          <p:cNvSpPr>
            <a:spLocks noChangeArrowheads="1"/>
          </p:cNvSpPr>
          <p:nvPr/>
        </p:nvSpPr>
        <p:spPr bwMode="auto">
          <a:xfrm>
            <a:off x="5292726" y="1176795"/>
            <a:ext cx="34924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Информационная </a:t>
            </a:r>
            <a:r>
              <a:rPr lang="ru-RU" sz="1800" dirty="0" smtClean="0">
                <a:latin typeface="+mj-lt"/>
              </a:rPr>
              <a:t>продукция.</a:t>
            </a:r>
            <a:endParaRPr lang="ru-RU" sz="1800" dirty="0">
              <a:latin typeface="+mj-lt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="" xmlns:a16="http://schemas.microsoft.com/office/drawing/2014/main" id="{967649A3-B925-4AB6-903B-FD54109B6361}"/>
              </a:ext>
            </a:extLst>
          </p:cNvPr>
          <p:cNvSpPr/>
          <p:nvPr/>
        </p:nvSpPr>
        <p:spPr>
          <a:xfrm>
            <a:off x="4751388" y="2086377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/>
              <a:t>6</a:t>
            </a:r>
          </a:p>
        </p:txBody>
      </p:sp>
      <p:sp>
        <p:nvSpPr>
          <p:cNvPr id="20" name="Прямоугольник 14">
            <a:extLst>
              <a:ext uri="{FF2B5EF4-FFF2-40B4-BE49-F238E27FC236}">
                <a16:creationId xmlns="" xmlns:a16="http://schemas.microsoft.com/office/drawing/2014/main" id="{8EB2BA71-6641-4FBE-B63A-37C8A6569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7" y="2079253"/>
            <a:ext cx="3487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Информационная продукция для </a:t>
            </a:r>
            <a:r>
              <a:rPr lang="ru-RU" sz="1800" dirty="0" smtClean="0">
                <a:latin typeface="+mj-lt"/>
              </a:rPr>
              <a:t>детей. </a:t>
            </a:r>
            <a:endParaRPr lang="ru-RU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90356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358775" y="1164490"/>
            <a:ext cx="541338" cy="541337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7</a:t>
            </a: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900114" y="1164490"/>
            <a:ext cx="34925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Информация, причиняющая вред здоровью и (или) развитию </a:t>
            </a:r>
            <a:r>
              <a:rPr lang="ru-RU" sz="1800" dirty="0" smtClean="0">
                <a:latin typeface="+mj-lt"/>
              </a:rPr>
              <a:t>детей.</a:t>
            </a:r>
            <a:endParaRPr lang="ru-RU" sz="1800" dirty="0">
              <a:latin typeface="+mj-lt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58775" y="2571750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8</a:t>
            </a:r>
          </a:p>
        </p:txBody>
      </p:sp>
      <p:sp>
        <p:nvSpPr>
          <p:cNvPr id="16" name="Овал 15"/>
          <p:cNvSpPr/>
          <p:nvPr/>
        </p:nvSpPr>
        <p:spPr>
          <a:xfrm>
            <a:off x="358777" y="3702011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9</a:t>
            </a:r>
          </a:p>
        </p:txBody>
      </p:sp>
      <p:sp>
        <p:nvSpPr>
          <p:cNvPr id="32778" name="Прямоугольник 17"/>
          <p:cNvSpPr>
            <a:spLocks noChangeArrowheads="1"/>
          </p:cNvSpPr>
          <p:nvPr/>
        </p:nvSpPr>
        <p:spPr bwMode="auto">
          <a:xfrm>
            <a:off x="900113" y="2571750"/>
            <a:ext cx="349250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Информация порнографического </a:t>
            </a:r>
            <a:r>
              <a:rPr lang="ru-RU" sz="1800" dirty="0" smtClean="0">
                <a:latin typeface="+mj-lt"/>
              </a:rPr>
              <a:t>характера.</a:t>
            </a:r>
            <a:endParaRPr lang="ru-RU" sz="1800" dirty="0">
              <a:latin typeface="+mj-lt"/>
            </a:endParaRPr>
          </a:p>
        </p:txBody>
      </p:sp>
      <p:sp>
        <p:nvSpPr>
          <p:cNvPr id="32779" name="Прямоугольник 18"/>
          <p:cNvSpPr>
            <a:spLocks noChangeArrowheads="1"/>
          </p:cNvSpPr>
          <p:nvPr/>
        </p:nvSpPr>
        <p:spPr bwMode="auto">
          <a:xfrm>
            <a:off x="900112" y="3702011"/>
            <a:ext cx="3492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 smtClean="0">
                <a:latin typeface="+mj-lt"/>
              </a:rPr>
              <a:t>Натуралистическое </a:t>
            </a:r>
            <a:r>
              <a:rPr lang="ru-RU" sz="1800" dirty="0">
                <a:latin typeface="+mj-lt"/>
              </a:rPr>
              <a:t>изображение или </a:t>
            </a:r>
            <a:r>
              <a:rPr lang="ru-RU" sz="1800" dirty="0" smtClean="0">
                <a:latin typeface="+mj-lt"/>
              </a:rPr>
              <a:t>описание. </a:t>
            </a:r>
            <a:endParaRPr lang="ru-RU" sz="1800" dirty="0">
              <a:latin typeface="+mj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51385" y="1164490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10</a:t>
            </a:r>
          </a:p>
        </p:txBody>
      </p:sp>
      <p:sp>
        <p:nvSpPr>
          <p:cNvPr id="18" name="Прямоугольник 18"/>
          <p:cNvSpPr>
            <a:spLocks noChangeArrowheads="1"/>
          </p:cNvSpPr>
          <p:nvPr/>
        </p:nvSpPr>
        <p:spPr bwMode="auto">
          <a:xfrm>
            <a:off x="5292723" y="1164490"/>
            <a:ext cx="34925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800" dirty="0">
                <a:latin typeface="+mj-lt"/>
              </a:rPr>
              <a:t>Классификация информационной </a:t>
            </a:r>
            <a:r>
              <a:rPr lang="ru-RU" sz="1800" dirty="0" smtClean="0">
                <a:latin typeface="+mj-lt"/>
              </a:rPr>
              <a:t>продукции. </a:t>
            </a:r>
            <a:endParaRPr lang="ru-RU" sz="1800" dirty="0">
              <a:latin typeface="+mj-l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8D9647C-5151-4519-81FE-C07AA1B72D0D}"/>
              </a:ext>
            </a:extLst>
          </p:cNvPr>
          <p:cNvSpPr/>
          <p:nvPr/>
        </p:nvSpPr>
        <p:spPr>
          <a:xfrm>
            <a:off x="358776" y="390050"/>
            <a:ext cx="84264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5300A6"/>
                </a:solidFill>
                <a:latin typeface="+mj-lt"/>
              </a:rPr>
              <a:t>Основные термины и определения по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теме: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45243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2311" y="376238"/>
            <a:ext cx="4030302" cy="4086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Под информацией, нарушающей законодательство РФ, понимается </a:t>
            </a:r>
            <a:r>
              <a:rPr lang="ru-RU" sz="1800" dirty="0" smtClean="0">
                <a:latin typeface="+mj-lt"/>
              </a:rPr>
              <a:t>информация </a:t>
            </a:r>
            <a:r>
              <a:rPr lang="ru-RU" sz="1800" dirty="0">
                <a:latin typeface="+mj-lt"/>
              </a:rPr>
              <a:t>экстремистского характера, экстремистские материалы, включенные в федеральный список экстремистских материалов, а также иная </a:t>
            </a:r>
            <a:r>
              <a:rPr lang="ru-RU" sz="1800" dirty="0" smtClean="0">
                <a:latin typeface="+mj-lt"/>
              </a:rPr>
              <a:t>информация, </a:t>
            </a:r>
            <a:r>
              <a:rPr lang="ru-RU" sz="1800" dirty="0">
                <a:latin typeface="+mj-lt"/>
              </a:rPr>
              <a:t>за распространение которой предусмотрена уголовная или административная ответственность. </a:t>
            </a:r>
            <a:endParaRPr lang="ru-RU" sz="1600" dirty="0">
              <a:latin typeface="+mj-lt"/>
            </a:endParaRPr>
          </a:p>
        </p:txBody>
      </p:sp>
      <p:grpSp>
        <p:nvGrpSpPr>
          <p:cNvPr id="34823" name="Группа 23"/>
          <p:cNvGrpSpPr>
            <a:grpSpLocks noChangeAspect="1"/>
          </p:cNvGrpSpPr>
          <p:nvPr/>
        </p:nvGrpSpPr>
        <p:grpSpPr bwMode="auto">
          <a:xfrm>
            <a:off x="7129463" y="3608388"/>
            <a:ext cx="1919287" cy="1439862"/>
            <a:chOff x="7164000" y="3613500"/>
            <a:chExt cx="1980000" cy="1530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64000" y="3613500"/>
              <a:ext cx="1980000" cy="153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  <p:pic>
          <p:nvPicPr>
            <p:cNvPr id="34827" name="Рисунок 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729244" y="3873675"/>
              <a:ext cx="849512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3604" r="26316"/>
          <a:stretch/>
        </p:blipFill>
        <p:spPr>
          <a:xfrm>
            <a:off x="4751388" y="0"/>
            <a:ext cx="4392612" cy="5143500"/>
          </a:xfrm>
          <a:prstGeom prst="rect">
            <a:avLst/>
          </a:prstGeom>
        </p:spPr>
      </p:pic>
      <p:pic>
        <p:nvPicPr>
          <p:cNvPr id="1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2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3100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2311" y="376238"/>
            <a:ext cx="4030302" cy="3454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Экстремистские материалы — предназначенные для обнародования документы либо информация на иных носителях, призывающие к осуществлению экстремистской деятельности либо обосновывающие или оправдывающие необходимость осуществления такой деятельности. </a:t>
            </a:r>
            <a:endParaRPr lang="ru-RU" sz="1600" dirty="0">
              <a:latin typeface="+mj-lt"/>
            </a:endParaRPr>
          </a:p>
        </p:txBody>
      </p:sp>
      <p:grpSp>
        <p:nvGrpSpPr>
          <p:cNvPr id="34823" name="Группа 23"/>
          <p:cNvGrpSpPr>
            <a:grpSpLocks noChangeAspect="1"/>
          </p:cNvGrpSpPr>
          <p:nvPr/>
        </p:nvGrpSpPr>
        <p:grpSpPr bwMode="auto">
          <a:xfrm>
            <a:off x="7129463" y="3608388"/>
            <a:ext cx="1919287" cy="1439862"/>
            <a:chOff x="7164000" y="3613500"/>
            <a:chExt cx="1980000" cy="1530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164000" y="3613500"/>
              <a:ext cx="1980000" cy="1530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  <p:pic>
          <p:nvPicPr>
            <p:cNvPr id="34827" name="Рисунок 2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729244" y="3873675"/>
              <a:ext cx="849512" cy="1009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0187" t="1421" r="9726" b="455"/>
          <a:stretch/>
        </p:blipFill>
        <p:spPr>
          <a:xfrm>
            <a:off x="4751389" y="0"/>
            <a:ext cx="4392612" cy="5143500"/>
          </a:xfrm>
          <a:prstGeom prst="rect">
            <a:avLst/>
          </a:prstGeom>
        </p:spPr>
      </p:pic>
      <p:pic>
        <p:nvPicPr>
          <p:cNvPr id="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2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10812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4" y="354563"/>
            <a:ext cx="842645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5300A6"/>
                </a:solidFill>
                <a:latin typeface="+mj-lt"/>
              </a:rPr>
              <a:t>Классификация информационной продукции осуществляется по следующим категориям: </a:t>
            </a:r>
          </a:p>
        </p:txBody>
      </p:sp>
      <p:sp>
        <p:nvSpPr>
          <p:cNvPr id="12" name="Овал 11"/>
          <p:cNvSpPr/>
          <p:nvPr/>
        </p:nvSpPr>
        <p:spPr>
          <a:xfrm>
            <a:off x="358775" y="1309867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2402251"/>
            <a:ext cx="541338" cy="541337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</a:t>
            </a:r>
          </a:p>
        </p:txBody>
      </p:sp>
      <p:sp>
        <p:nvSpPr>
          <p:cNvPr id="32773" name="Прямоугольник 14"/>
          <p:cNvSpPr>
            <a:spLocks noChangeArrowheads="1"/>
          </p:cNvSpPr>
          <p:nvPr/>
        </p:nvSpPr>
        <p:spPr bwMode="auto">
          <a:xfrm>
            <a:off x="900114" y="1309867"/>
            <a:ext cx="3492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информационная продукция для детей, не достигших возраста шести лет; </a:t>
            </a: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900114" y="2402251"/>
            <a:ext cx="3492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информационная продукция для детей, достигших возраста шести лет; 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3494635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3</a:t>
            </a:r>
          </a:p>
        </p:txBody>
      </p:sp>
      <p:sp>
        <p:nvSpPr>
          <p:cNvPr id="32778" name="Прямоугольник 17"/>
          <p:cNvSpPr>
            <a:spLocks noChangeArrowheads="1"/>
          </p:cNvSpPr>
          <p:nvPr/>
        </p:nvSpPr>
        <p:spPr bwMode="auto">
          <a:xfrm>
            <a:off x="900113" y="3494635"/>
            <a:ext cx="3492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информационная продукция для детей, достигших возраста двенадцати лет; </a:t>
            </a:r>
          </a:p>
        </p:txBody>
      </p:sp>
      <p:sp>
        <p:nvSpPr>
          <p:cNvPr id="15" name="Овал 14"/>
          <p:cNvSpPr/>
          <p:nvPr/>
        </p:nvSpPr>
        <p:spPr>
          <a:xfrm>
            <a:off x="4751388" y="1308656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4</a:t>
            </a:r>
          </a:p>
        </p:txBody>
      </p:sp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5292726" y="1308656"/>
            <a:ext cx="34925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информационная продукция для детей, достигших возраста шестнадцати лет; </a:t>
            </a:r>
          </a:p>
        </p:txBody>
      </p:sp>
      <p:sp>
        <p:nvSpPr>
          <p:cNvPr id="17" name="Овал 16"/>
          <p:cNvSpPr/>
          <p:nvPr/>
        </p:nvSpPr>
        <p:spPr>
          <a:xfrm>
            <a:off x="4751388" y="2402251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5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292726" y="2402251"/>
            <a:ext cx="36036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информационная продукция, запрещенная для распространения среди детей</a:t>
            </a:r>
            <a:r>
              <a:rPr lang="en-US" sz="1600" dirty="0">
                <a:latin typeface="+mn-lt"/>
              </a:rPr>
              <a:t>.</a:t>
            </a:r>
            <a:endParaRPr lang="ru-RU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273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6" y="376238"/>
            <a:ext cx="4033837" cy="377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Оборот информационной продукции, содержащей информацию, запрещенную для распространения среди детей,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в местах, доступных для детей,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не допускается без применения административных и организационных мер, технических и программно-аппаратных средств защиты детей от указанной информации. </a:t>
            </a:r>
          </a:p>
        </p:txBody>
      </p:sp>
      <p:pic>
        <p:nvPicPr>
          <p:cNvPr id="1026" name="Picture 2" descr="ÐÐ°ÑÑÐ¸Ð½ÐºÐ¸ Ð¿Ð¾ Ð·Ð°Ð¿ÑÐ¾ÑÑ Ð¶ÑÑÐ½Ð°Ð» ÐµÐ³Ð¾Ð·Ð°">
            <a:extLst>
              <a:ext uri="{FF2B5EF4-FFF2-40B4-BE49-F238E27FC236}">
                <a16:creationId xmlns="" xmlns:a16="http://schemas.microsoft.com/office/drawing/2014/main" id="{48A929C7-E370-4691-8BA4-FA913626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9" y="376238"/>
            <a:ext cx="2221662" cy="31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84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388" y="376238"/>
            <a:ext cx="2245881" cy="3139129"/>
          </a:xfrm>
          <a:prstGeom prst="rect">
            <a:avLst/>
          </a:prstGeom>
        </p:spPr>
      </p:pic>
      <p:pic>
        <p:nvPicPr>
          <p:cNvPr id="3481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6" y="376238"/>
            <a:ext cx="4033837" cy="3139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Обозначение категории информационной продукции знаком информационной продукции и (или) текстовым предупреждением об ограничении распространения информационной продукции среди детей осуществляется её производителем и (или) распространителем. </a:t>
            </a:r>
          </a:p>
        </p:txBody>
      </p:sp>
    </p:spTree>
    <p:extLst>
      <p:ext uri="{BB962C8B-B14F-4D97-AF65-F5344CB8AC3E}">
        <p14:creationId xmlns:p14="http://schemas.microsoft.com/office/powerpoint/2010/main" val="3350197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4" y="387555"/>
            <a:ext cx="84264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+mj-lt"/>
              </a:rPr>
              <a:t>Обучающемуся запрещается: 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1217648"/>
            <a:ext cx="541338" cy="54133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1</a:t>
            </a: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900113" y="1217648"/>
            <a:ext cx="3492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обращаться к ресурсам, содержание и тематика которых недопустимы для несовершеннолетних и/или нарушают законодательство Российской Федерации;</a:t>
            </a:r>
          </a:p>
        </p:txBody>
      </p:sp>
      <p:sp>
        <p:nvSpPr>
          <p:cNvPr id="15" name="Овал 14"/>
          <p:cNvSpPr/>
          <p:nvPr/>
        </p:nvSpPr>
        <p:spPr>
          <a:xfrm>
            <a:off x="4751389" y="1217648"/>
            <a:ext cx="541338" cy="539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3</a:t>
            </a:r>
          </a:p>
        </p:txBody>
      </p:sp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5292727" y="1217648"/>
            <a:ext cx="36148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распространять оскорбительную, не соответствующую действительности, порочащую честь и достоинство других лиц информацию, а также различного рода угрозы;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5" y="2869038"/>
            <a:ext cx="541338" cy="539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</a:t>
            </a:r>
          </a:p>
        </p:txBody>
      </p:sp>
      <p:sp>
        <p:nvSpPr>
          <p:cNvPr id="32778" name="Прямоугольник 17"/>
          <p:cNvSpPr>
            <a:spLocks noChangeArrowheads="1"/>
          </p:cNvSpPr>
          <p:nvPr/>
        </p:nvSpPr>
        <p:spPr bwMode="auto">
          <a:xfrm>
            <a:off x="900113" y="2869038"/>
            <a:ext cx="34925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осуществлять любые сделки посредством сети Интернет с использованием технических средств доступа к сети Интернет;</a:t>
            </a:r>
          </a:p>
        </p:txBody>
      </p:sp>
      <p:sp>
        <p:nvSpPr>
          <p:cNvPr id="17" name="Овал 16"/>
          <p:cNvSpPr/>
          <p:nvPr/>
        </p:nvSpPr>
        <p:spPr>
          <a:xfrm>
            <a:off x="4751389" y="2869038"/>
            <a:ext cx="541338" cy="53975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4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292727" y="2869038"/>
            <a:ext cx="3492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копировать на компьютер информацию, не относящуюся к образовательному </a:t>
            </a:r>
            <a:r>
              <a:rPr lang="ru-RU" sz="1400" dirty="0" smtClean="0">
                <a:latin typeface="+mn-lt"/>
              </a:rPr>
              <a:t>процессу.</a:t>
            </a:r>
            <a:endParaRPr lang="ru-R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5699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4800" b="15233"/>
          <a:stretch/>
        </p:blipFill>
        <p:spPr>
          <a:xfrm>
            <a:off x="4751389" y="0"/>
            <a:ext cx="4392611" cy="5143500"/>
          </a:xfrm>
          <a:prstGeom prst="rect">
            <a:avLst/>
          </a:prstGeom>
        </p:spPr>
      </p:pic>
      <p:pic>
        <p:nvPicPr>
          <p:cNvPr id="6144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8775" y="376238"/>
            <a:ext cx="403383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400" dirty="0">
                <a:solidFill>
                  <a:srgbClr val="5300A6"/>
                </a:solidFill>
                <a:latin typeface="Merriweather" pitchFamily="2" charset="-52"/>
              </a:rPr>
              <a:t>Виды информации, причиняющей вред здоровью и (или) развитию детей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65125" y="380498"/>
            <a:ext cx="54673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5300A6"/>
                </a:solidFill>
                <a:latin typeface="+mj-lt"/>
              </a:rPr>
              <a:t>Содержание вопроса лекции:</a:t>
            </a:r>
          </a:p>
        </p:txBody>
      </p:sp>
      <p:sp>
        <p:nvSpPr>
          <p:cNvPr id="13" name="Овал 12"/>
          <p:cNvSpPr/>
          <p:nvPr/>
        </p:nvSpPr>
        <p:spPr>
          <a:xfrm>
            <a:off x="365125" y="1220317"/>
            <a:ext cx="541338" cy="541337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1</a:t>
            </a:r>
          </a:p>
        </p:txBody>
      </p:sp>
      <p:sp>
        <p:nvSpPr>
          <p:cNvPr id="26630" name="Прямоугольник 16"/>
          <p:cNvSpPr>
            <a:spLocks noChangeArrowheads="1"/>
          </p:cNvSpPr>
          <p:nvPr/>
        </p:nvSpPr>
        <p:spPr bwMode="auto">
          <a:xfrm>
            <a:off x="906463" y="1244763"/>
            <a:ext cx="34861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Каким образом информация причиняет вред ребенку?</a:t>
            </a:r>
          </a:p>
        </p:txBody>
      </p:sp>
      <p:sp>
        <p:nvSpPr>
          <p:cNvPr id="14" name="Овал 13"/>
          <p:cNvSpPr/>
          <p:nvPr/>
        </p:nvSpPr>
        <p:spPr>
          <a:xfrm>
            <a:off x="365125" y="2145271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</a:t>
            </a:r>
          </a:p>
        </p:txBody>
      </p:sp>
      <p:sp>
        <p:nvSpPr>
          <p:cNvPr id="26633" name="Прямоугольник 15"/>
          <p:cNvSpPr>
            <a:spLocks noChangeArrowheads="1"/>
          </p:cNvSpPr>
          <p:nvPr/>
        </p:nvSpPr>
        <p:spPr bwMode="auto">
          <a:xfrm>
            <a:off x="906463" y="2288386"/>
            <a:ext cx="3486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Какой контент несет угрозу?</a:t>
            </a:r>
          </a:p>
        </p:txBody>
      </p:sp>
      <p:sp>
        <p:nvSpPr>
          <p:cNvPr id="15" name="Овал 14"/>
          <p:cNvSpPr/>
          <p:nvPr/>
        </p:nvSpPr>
        <p:spPr>
          <a:xfrm>
            <a:off x="365125" y="3068638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3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906464" y="3092291"/>
            <a:ext cx="34861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Влияние возраста на восприятие окружающего </a:t>
            </a:r>
            <a:r>
              <a:rPr lang="ru-RU" sz="1600" dirty="0" smtClean="0">
                <a:latin typeface="+mn-lt"/>
              </a:rPr>
              <a:t>мира.</a:t>
            </a:r>
            <a:endParaRPr lang="ru-RU" sz="1600" dirty="0">
              <a:latin typeface="+mn-lt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57736" y="1220317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4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299074" y="1245428"/>
            <a:ext cx="34581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Что запрещено 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ru-RU" sz="1600" dirty="0">
                <a:latin typeface="+mn-lt"/>
              </a:rPr>
              <a:t>для распространения?</a:t>
            </a:r>
          </a:p>
        </p:txBody>
      </p:sp>
      <p:sp>
        <p:nvSpPr>
          <p:cNvPr id="19" name="Овал 18"/>
          <p:cNvSpPr/>
          <p:nvPr/>
        </p:nvSpPr>
        <p:spPr>
          <a:xfrm>
            <a:off x="4757736" y="2141621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5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5299075" y="2295724"/>
            <a:ext cx="34861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Что ограничено?     </a:t>
            </a:r>
          </a:p>
        </p:txBody>
      </p:sp>
    </p:spTree>
    <p:extLst>
      <p:ext uri="{BB962C8B-B14F-4D97-AF65-F5344CB8AC3E}">
        <p14:creationId xmlns:p14="http://schemas.microsoft.com/office/powerpoint/2010/main" val="36382020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0330" r="19117"/>
          <a:stretch/>
        </p:blipFill>
        <p:spPr>
          <a:xfrm>
            <a:off x="4751388" y="0"/>
            <a:ext cx="4392612" cy="5143500"/>
          </a:xfrm>
          <a:prstGeom prst="rect">
            <a:avLst/>
          </a:prstGeom>
        </p:spPr>
      </p:pic>
      <p:pic>
        <p:nvPicPr>
          <p:cNvPr id="3481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5" y="376238"/>
            <a:ext cx="4033839" cy="25075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К информации, которая может причинить вред здоровью детей, относятся: призывы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к суициду; побуждение к причинению себе физического вреда; призывы, склоняющие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к употреблению наркотических веществ, </a:t>
            </a:r>
            <a:r>
              <a:rPr lang="ru-RU" sz="1800" dirty="0" smtClean="0">
                <a:latin typeface="+mj-lt"/>
              </a:rPr>
              <a:t>алкоголя </a:t>
            </a:r>
            <a:r>
              <a:rPr lang="ru-RU" sz="1800" dirty="0">
                <a:latin typeface="+mj-lt"/>
              </a:rPr>
              <a:t>и т</a:t>
            </a:r>
            <a:r>
              <a:rPr lang="ru-RU" sz="1800" dirty="0" smtClean="0">
                <a:latin typeface="+mj-lt"/>
              </a:rPr>
              <a:t>. п</a:t>
            </a:r>
            <a:r>
              <a:rPr lang="ru-RU" sz="1800" dirty="0">
                <a:latin typeface="+mj-lt"/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5988" r="21187"/>
          <a:stretch/>
        </p:blipFill>
        <p:spPr>
          <a:xfrm>
            <a:off x="4751388" y="0"/>
            <a:ext cx="4392611" cy="5143500"/>
          </a:xfrm>
          <a:prstGeom prst="rect">
            <a:avLst/>
          </a:prstGeom>
        </p:spPr>
      </p:pic>
      <p:pic>
        <p:nvPicPr>
          <p:cNvPr id="3481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6" y="376238"/>
            <a:ext cx="4033837" cy="3139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Информация, которая считается потенциально опасной для здоровья или развития ребёнка, согласно законодательству, делится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на две разновидности: распространение которой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среди детей запрещено; распространение которой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среди детей ограничено.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79694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0346" r="17180"/>
          <a:stretch/>
        </p:blipFill>
        <p:spPr>
          <a:xfrm>
            <a:off x="5191125" y="0"/>
            <a:ext cx="3952876" cy="5143500"/>
          </a:xfrm>
          <a:prstGeom prst="rect">
            <a:avLst/>
          </a:prstGeom>
        </p:spPr>
      </p:pic>
      <p:pic>
        <p:nvPicPr>
          <p:cNvPr id="3481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6" y="376238"/>
            <a:ext cx="4498974" cy="4402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Список ограниченной информации: в которой содержатся выражения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и слова, являющиеся бранью,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но к нецензурной брани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не относящиеся; представляемая как описание либо изображение половых отношений между женщиной и мужчиной; вызывающая ужас, паническое состояние либо страх; представляемая как описание либо изображение преступлений, жестокости и других действий антиобщественного характера. </a:t>
            </a:r>
          </a:p>
        </p:txBody>
      </p:sp>
    </p:spTree>
    <p:extLst>
      <p:ext uri="{BB962C8B-B14F-4D97-AF65-F5344CB8AC3E}">
        <p14:creationId xmlns:p14="http://schemas.microsoft.com/office/powerpoint/2010/main" val="3823243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768" r="3962"/>
          <a:stretch/>
        </p:blipFill>
        <p:spPr>
          <a:xfrm>
            <a:off x="4751388" y="0"/>
            <a:ext cx="4392612" cy="5143500"/>
          </a:xfrm>
          <a:prstGeom prst="rect">
            <a:avLst/>
          </a:prstGeom>
        </p:spPr>
      </p:pic>
      <p:pic>
        <p:nvPicPr>
          <p:cNvPr id="3481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6" y="376238"/>
            <a:ext cx="4033838" cy="2191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latin typeface="+mj-lt"/>
              </a:rPr>
              <a:t>Обращать внимание уполномоченных лиц </a:t>
            </a:r>
            <a:br>
              <a:rPr lang="ru-RU" sz="1800" dirty="0">
                <a:latin typeface="+mj-lt"/>
              </a:rPr>
            </a:br>
            <a:r>
              <a:rPr lang="ru-RU" sz="1800" dirty="0">
                <a:latin typeface="+mj-lt"/>
              </a:rPr>
              <a:t>на нарушения закона, больше времени уделять интересам </a:t>
            </a:r>
            <a:r>
              <a:rPr lang="ru-RU" sz="1800" dirty="0" smtClean="0">
                <a:latin typeface="+mj-lt"/>
              </a:rPr>
              <a:t>ребёнка — это </a:t>
            </a:r>
            <a:r>
              <a:rPr lang="ru-RU" sz="1800" dirty="0">
                <a:latin typeface="+mj-lt"/>
              </a:rPr>
              <a:t>лучший способ оградить его от вредной информации.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683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4" y="376238"/>
            <a:ext cx="84264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5300A6"/>
                </a:solidFill>
                <a:latin typeface="+mj-lt"/>
              </a:rPr>
              <a:t>Виды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информации: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8775" y="1158579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5" y="2720613"/>
            <a:ext cx="541338" cy="541337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</a:t>
            </a: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4764549" y="1797171"/>
            <a:ext cx="351689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Информация, распространение которой среди детей определенных возрастных категорий ограничено.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64549" y="1163861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3</a:t>
            </a:r>
          </a:p>
        </p:txBody>
      </p:sp>
      <p:sp>
        <p:nvSpPr>
          <p:cNvPr id="32778" name="Прямоугольник 17"/>
          <p:cNvSpPr>
            <a:spLocks noChangeArrowheads="1"/>
          </p:cNvSpPr>
          <p:nvPr/>
        </p:nvSpPr>
        <p:spPr bwMode="auto">
          <a:xfrm>
            <a:off x="371934" y="1797171"/>
            <a:ext cx="40075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Информация, причиняющая вред здоровью и (или) развитию детей.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58775" y="3360792"/>
            <a:ext cx="291782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Информация, запрещенная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для распространения среди детей.</a:t>
            </a:r>
          </a:p>
        </p:txBody>
      </p:sp>
    </p:spTree>
    <p:extLst>
      <p:ext uri="{BB962C8B-B14F-4D97-AF65-F5344CB8AC3E}">
        <p14:creationId xmlns:p14="http://schemas.microsoft.com/office/powerpoint/2010/main" val="23070724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4" y="376238"/>
            <a:ext cx="842645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5300A6"/>
                </a:solidFill>
                <a:latin typeface="+mj-lt"/>
              </a:rPr>
              <a:t>Рекомендации </a:t>
            </a:r>
            <a:r>
              <a:rPr lang="ru-RU" sz="2400" dirty="0" smtClean="0">
                <a:solidFill>
                  <a:srgbClr val="5300A6"/>
                </a:solidFill>
                <a:latin typeface="+mj-lt"/>
              </a:rPr>
              <a:t>родителям:</a:t>
            </a:r>
            <a:endParaRPr lang="ru-RU" sz="2400" dirty="0">
              <a:solidFill>
                <a:srgbClr val="5300A6"/>
              </a:solidFill>
              <a:latin typeface="+mj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58775" y="1078485"/>
            <a:ext cx="541338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1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4" y="3190313"/>
            <a:ext cx="541338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</a:t>
            </a: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4751389" y="1671690"/>
            <a:ext cx="40338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Если вы узнали, что у него появились новые </a:t>
            </a:r>
            <a:r>
              <a:rPr lang="ru-RU" sz="1600" dirty="0" smtClean="0">
                <a:latin typeface="+mn-lt"/>
              </a:rPr>
              <a:t>друзья </a:t>
            </a:r>
            <a:r>
              <a:rPr lang="ru-RU" sz="1600" dirty="0">
                <a:latin typeface="+mn-lt"/>
              </a:rPr>
              <a:t>и он ходит на какие-то проповеди, </a:t>
            </a:r>
            <a:r>
              <a:rPr lang="ru-RU" sz="1600" dirty="0" smtClean="0">
                <a:latin typeface="+mn-lt"/>
              </a:rPr>
              <a:t>мероприятия, </a:t>
            </a:r>
            <a:r>
              <a:rPr lang="ru-RU" sz="1600" dirty="0">
                <a:latin typeface="+mn-lt"/>
              </a:rPr>
              <a:t>познакомьтесь с ними, возьмите отпуск и поезжайте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с ребенком подальше от его новых знакомых, если они вас настораживают. </a:t>
            </a:r>
          </a:p>
        </p:txBody>
      </p:sp>
      <p:sp>
        <p:nvSpPr>
          <p:cNvPr id="14" name="Овал 13"/>
          <p:cNvSpPr/>
          <p:nvPr/>
        </p:nvSpPr>
        <p:spPr>
          <a:xfrm>
            <a:off x="4751388" y="1076156"/>
            <a:ext cx="541338" cy="54000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3</a:t>
            </a:r>
          </a:p>
        </p:txBody>
      </p:sp>
      <p:sp>
        <p:nvSpPr>
          <p:cNvPr id="32778" name="Прямоугольник 17"/>
          <p:cNvSpPr>
            <a:spLocks noChangeArrowheads="1"/>
          </p:cNvSpPr>
          <p:nvPr/>
        </p:nvSpPr>
        <p:spPr bwMode="auto">
          <a:xfrm>
            <a:off x="358774" y="1671690"/>
            <a:ext cx="403383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Обращайте внимание на </a:t>
            </a:r>
            <a:r>
              <a:rPr lang="ru-RU" sz="1600" dirty="0" smtClean="0">
                <a:latin typeface="+mn-lt"/>
              </a:rPr>
              <a:t>ваших </a:t>
            </a:r>
            <a:r>
              <a:rPr lang="ru-RU" sz="1600" dirty="0">
                <a:latin typeface="+mn-lt"/>
              </a:rPr>
              <a:t>детей,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не оставляйте их в одиночестве с их проблемами, говорите с ними, вызывайте их на откровенность, давайте им понять, что </a:t>
            </a:r>
            <a:r>
              <a:rPr lang="ru-RU" sz="1600" dirty="0" smtClean="0">
                <a:latin typeface="+mn-lt"/>
              </a:rPr>
              <a:t>вам </a:t>
            </a:r>
            <a:r>
              <a:rPr lang="ru-RU" sz="1600" dirty="0">
                <a:latin typeface="+mn-lt"/>
              </a:rPr>
              <a:t>важно их мнение. 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358774" y="3794761"/>
            <a:ext cx="403383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600" dirty="0">
                <a:latin typeface="+mn-lt"/>
              </a:rPr>
              <a:t>Если ребенок, соблазнившись рекламой или обещанием подарков, решает пойти на проповедь или духовный семинар, предложите ему другое мероприятие. </a:t>
            </a:r>
          </a:p>
        </p:txBody>
      </p:sp>
    </p:spTree>
    <p:extLst>
      <p:ext uri="{BB962C8B-B14F-4D97-AF65-F5344CB8AC3E}">
        <p14:creationId xmlns:p14="http://schemas.microsoft.com/office/powerpoint/2010/main" val="9525692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7963" y="0"/>
            <a:ext cx="1316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8774" y="367921"/>
            <a:ext cx="664587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5300A6"/>
                </a:solidFill>
                <a:latin typeface="+mj-lt"/>
              </a:rPr>
              <a:t>Алгоритм безопасного поведения при вовлечении в сомнительную группу:</a:t>
            </a:r>
          </a:p>
        </p:txBody>
      </p:sp>
      <p:sp>
        <p:nvSpPr>
          <p:cNvPr id="13" name="Овал 12"/>
          <p:cNvSpPr/>
          <p:nvPr/>
        </p:nvSpPr>
        <p:spPr>
          <a:xfrm>
            <a:off x="358774" y="1318850"/>
            <a:ext cx="541338" cy="541338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1</a:t>
            </a:r>
          </a:p>
        </p:txBody>
      </p:sp>
      <p:sp>
        <p:nvSpPr>
          <p:cNvPr id="32774" name="Прямоугольник 16"/>
          <p:cNvSpPr>
            <a:spLocks noChangeArrowheads="1"/>
          </p:cNvSpPr>
          <p:nvPr/>
        </p:nvSpPr>
        <p:spPr bwMode="auto">
          <a:xfrm>
            <a:off x="913829" y="4165636"/>
            <a:ext cx="34924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400" dirty="0">
                <a:latin typeface="+mn-lt"/>
              </a:rPr>
              <a:t>Уметь вовремя прервать обучение, взяв нечто полезное для личности и уйти.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8774" y="1996109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2</a:t>
            </a:r>
          </a:p>
        </p:txBody>
      </p:sp>
      <p:sp>
        <p:nvSpPr>
          <p:cNvPr id="32778" name="Прямоугольник 17"/>
          <p:cNvSpPr>
            <a:spLocks noChangeArrowheads="1"/>
          </p:cNvSpPr>
          <p:nvPr/>
        </p:nvSpPr>
        <p:spPr bwMode="auto">
          <a:xfrm>
            <a:off x="900110" y="1979725"/>
            <a:ext cx="367188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Понимать, что вербовка в секты чаще осуществляется в транспорте, на территории вузов, на выставках, а также там, где надо ждать, а уйти нельзя. </a:t>
            </a:r>
          </a:p>
        </p:txBody>
      </p:sp>
      <p:sp>
        <p:nvSpPr>
          <p:cNvPr id="15" name="Овал 14"/>
          <p:cNvSpPr/>
          <p:nvPr/>
        </p:nvSpPr>
        <p:spPr>
          <a:xfrm>
            <a:off x="358774" y="3078377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3</a:t>
            </a:r>
          </a:p>
        </p:txBody>
      </p:sp>
      <p:sp>
        <p:nvSpPr>
          <p:cNvPr id="16" name="Прямоугольник 17"/>
          <p:cNvSpPr>
            <a:spLocks noChangeArrowheads="1"/>
          </p:cNvSpPr>
          <p:nvPr/>
        </p:nvSpPr>
        <p:spPr bwMode="auto">
          <a:xfrm>
            <a:off x="5292721" y="1324212"/>
            <a:ext cx="3492503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400" dirty="0">
                <a:latin typeface="+mn-lt"/>
              </a:rPr>
              <a:t>Если вовлечение в секту состоялось, можно обратиться за поддержкой в правоохранительные органы, систему здравоохранения (психиатрия, психотерапия) и к ортодоксальной религии (церковь), либо в специальные центры психологической реабилитации жертв духовного и психологического насилия и деструктивных культов.</a:t>
            </a:r>
          </a:p>
        </p:txBody>
      </p:sp>
      <p:sp>
        <p:nvSpPr>
          <p:cNvPr id="17" name="Овал 16"/>
          <p:cNvSpPr/>
          <p:nvPr/>
        </p:nvSpPr>
        <p:spPr>
          <a:xfrm>
            <a:off x="372493" y="4171332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4</a:t>
            </a: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900111" y="3072680"/>
            <a:ext cx="349250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r>
              <a:rPr lang="ru-RU" sz="1400" dirty="0">
                <a:latin typeface="+mn-lt"/>
              </a:rPr>
              <a:t>Если разговор неизбежен, быть немногословным, не задавать вопросов, не спорить. Поблагодарить и быстро расстаться. </a:t>
            </a:r>
          </a:p>
        </p:txBody>
      </p:sp>
      <p:sp>
        <p:nvSpPr>
          <p:cNvPr id="19" name="Овал 18"/>
          <p:cNvSpPr/>
          <p:nvPr/>
        </p:nvSpPr>
        <p:spPr>
          <a:xfrm>
            <a:off x="4751387" y="1317657"/>
            <a:ext cx="541338" cy="539750"/>
          </a:xfrm>
          <a:prstGeom prst="ellipse">
            <a:avLst/>
          </a:prstGeom>
          <a:solidFill>
            <a:srgbClr val="530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j-lt"/>
              </a:rPr>
              <a:t>5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900112" y="1317657"/>
            <a:ext cx="349250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0" rIns="0" bIns="0">
            <a:spAutoFit/>
          </a:bodyPr>
          <a:lstStyle/>
          <a:p>
            <a:pPr lvl="0"/>
            <a:r>
              <a:rPr lang="ru-RU" sz="1400" dirty="0">
                <a:latin typeface="+mn-lt"/>
              </a:rPr>
              <a:t>Знать о существующей проблеме. Быть осведомленным.</a:t>
            </a:r>
          </a:p>
        </p:txBody>
      </p:sp>
    </p:spTree>
    <p:extLst>
      <p:ext uri="{BB962C8B-B14F-4D97-AF65-F5344CB8AC3E}">
        <p14:creationId xmlns:p14="http://schemas.microsoft.com/office/powerpoint/2010/main" val="367290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9811</TotalTime>
  <Words>744</Words>
  <Application>Microsoft Office PowerPoint</Application>
  <PresentationFormat>Экран (16:9)</PresentationFormat>
  <Paragraphs>119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Microsoft Sans Serif</vt:lpstr>
      <vt:lpstr>Calibri</vt:lpstr>
      <vt:lpstr>Roboto</vt:lpstr>
      <vt:lpstr>Merriweather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1057</cp:revision>
  <dcterms:created xsi:type="dcterms:W3CDTF">2015-12-14T06:35:07Z</dcterms:created>
  <dcterms:modified xsi:type="dcterms:W3CDTF">2018-11-22T11:10:07Z</dcterms:modified>
</cp:coreProperties>
</file>