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1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прозрачности образовательного прцесса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</c:spPr>
            <c:extLst>
              <c:ext xmlns:c16="http://schemas.microsoft.com/office/drawing/2014/chart" uri="{C3380CC4-5D6E-409C-BE32-E72D297353CC}">
                <c16:uniqueId val="{00000001-B261-4D20-BAA3-CBD9A5A1C3A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61-4D20-BAA3-CBD9A5A1C3A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61-4D20-BAA3-CBD9A5A1C3A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261-4D20-BAA3-CBD9A5A1C3A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261-4D20-BAA3-CBD9A5A1C3AE}"/>
              </c:ext>
            </c:extLst>
          </c:dPt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70</c:v>
                </c:pt>
                <c:pt idx="1">
                  <c:v>13</c:v>
                </c:pt>
                <c:pt idx="2">
                  <c:v>10</c:v>
                </c:pt>
                <c:pt idx="3">
                  <c:v>5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261-4D20-BAA3-CBD9A5A1C3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05675F-EDB4-4436-819B-07B60CA635CC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A808B9CE-7683-48B7-BFC1-F824872A2544}">
      <dgm:prSet phldrT="[Текст]" custT="1"/>
      <dgm:spPr/>
      <dgm:t>
        <a:bodyPr/>
        <a:lstStyle/>
        <a:p>
          <a:pPr algn="ctr"/>
          <a:endParaRPr lang="ru-RU" sz="1200" dirty="0" smtClean="0"/>
        </a:p>
        <a:p>
          <a:pPr algn="ctr"/>
          <a:r>
            <a:rPr lang="ru-RU" sz="1300" dirty="0" smtClean="0"/>
            <a:t>Отказ от ведения бумажных классных журналов</a:t>
          </a:r>
        </a:p>
        <a:p>
          <a:pPr algn="ctr"/>
          <a:r>
            <a:rPr lang="ru-RU" sz="1300" dirty="0" smtClean="0"/>
            <a:t>Введение  электронного журнала</a:t>
          </a:r>
        </a:p>
        <a:p>
          <a:pPr algn="ctr"/>
          <a:r>
            <a:rPr lang="ru-RU" sz="1300" dirty="0" smtClean="0"/>
            <a:t>Введение автоматизированной системы отслеживания образовательных  результатов</a:t>
          </a:r>
        </a:p>
        <a:p>
          <a:pPr algn="ctr"/>
          <a:r>
            <a:rPr lang="ru-RU" sz="1300" dirty="0" smtClean="0"/>
            <a:t>Стандартизация процесса</a:t>
          </a:r>
        </a:p>
        <a:p>
          <a:pPr algn="ctr"/>
          <a:r>
            <a:rPr lang="ru-RU" sz="1300" dirty="0" smtClean="0"/>
            <a:t>Увеличение локальной сети интернет</a:t>
          </a:r>
        </a:p>
        <a:p>
          <a:pPr algn="l"/>
          <a:endParaRPr lang="ru-RU" sz="1100" dirty="0"/>
        </a:p>
      </dgm:t>
    </dgm:pt>
    <dgm:pt modelId="{10305707-D48B-4B92-BC3E-517495677BBF}" type="parTrans" cxnId="{3109D69B-95FC-4455-925D-76FA19D3C4C8}">
      <dgm:prSet/>
      <dgm:spPr/>
      <dgm:t>
        <a:bodyPr/>
        <a:lstStyle/>
        <a:p>
          <a:endParaRPr lang="ru-RU"/>
        </a:p>
      </dgm:t>
    </dgm:pt>
    <dgm:pt modelId="{4447F099-1D74-49DD-A00F-0535AF1BD8C0}" type="sibTrans" cxnId="{3109D69B-95FC-4455-925D-76FA19D3C4C8}">
      <dgm:prSet/>
      <dgm:spPr/>
      <dgm:t>
        <a:bodyPr/>
        <a:lstStyle/>
        <a:p>
          <a:endParaRPr lang="ru-RU"/>
        </a:p>
      </dgm:t>
    </dgm:pt>
    <dgm:pt modelId="{2DD36845-893A-42F2-A122-FE2C3570DAF7}">
      <dgm:prSet phldrT="[Текст]" custT="1"/>
      <dgm:spPr/>
      <dgm:t>
        <a:bodyPr/>
        <a:lstStyle/>
        <a:p>
          <a:pPr algn="just"/>
          <a:r>
            <a:rPr lang="ru-RU" sz="1700" dirty="0" smtClean="0"/>
            <a:t>Установка  на  мобильные устройства   родителей  приложения  «Мой дневник» </a:t>
          </a:r>
        </a:p>
        <a:p>
          <a:pPr algn="just"/>
          <a:r>
            <a:rPr lang="ru-RU" sz="1700" dirty="0" smtClean="0"/>
            <a:t>Установка  на  мобильные устройства  учителей-предметников  приложения  «Мой  журнал» </a:t>
          </a:r>
        </a:p>
        <a:p>
          <a:pPr algn="l"/>
          <a:endParaRPr lang="ru-RU" sz="1400" dirty="0"/>
        </a:p>
      </dgm:t>
    </dgm:pt>
    <dgm:pt modelId="{BCD88076-1A0B-4825-AE4B-37197859D267}" type="parTrans" cxnId="{47A3A99D-714F-48B7-8CFF-390C59FD2D82}">
      <dgm:prSet/>
      <dgm:spPr/>
      <dgm:t>
        <a:bodyPr/>
        <a:lstStyle/>
        <a:p>
          <a:endParaRPr lang="ru-RU"/>
        </a:p>
      </dgm:t>
    </dgm:pt>
    <dgm:pt modelId="{73FA3ABC-C8BE-4373-885E-A93F1FF0CE49}" type="sibTrans" cxnId="{47A3A99D-714F-48B7-8CFF-390C59FD2D82}">
      <dgm:prSet/>
      <dgm:spPr/>
      <dgm:t>
        <a:bodyPr/>
        <a:lstStyle/>
        <a:p>
          <a:endParaRPr lang="ru-RU"/>
        </a:p>
      </dgm:t>
    </dgm:pt>
    <dgm:pt modelId="{E2FBDD89-8320-4808-83B7-D92310977D69}">
      <dgm:prSet phldrT="[Текст]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 smtClean="0"/>
            <a:t>Введение  электронного документооборота</a:t>
          </a:r>
        </a:p>
        <a:p>
          <a:pPr lvl="0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0A4966B6-E63F-49F9-BF70-0000B24B4213}" type="parTrans" cxnId="{A7F1AB7E-1CCF-4846-AE52-5A1478F5B3F4}">
      <dgm:prSet/>
      <dgm:spPr/>
      <dgm:t>
        <a:bodyPr/>
        <a:lstStyle/>
        <a:p>
          <a:endParaRPr lang="ru-RU"/>
        </a:p>
      </dgm:t>
    </dgm:pt>
    <dgm:pt modelId="{AE33E81B-2F95-4A52-B8CF-056E3F67E379}" type="sibTrans" cxnId="{A7F1AB7E-1CCF-4846-AE52-5A1478F5B3F4}">
      <dgm:prSet/>
      <dgm:spPr/>
      <dgm:t>
        <a:bodyPr/>
        <a:lstStyle/>
        <a:p>
          <a:endParaRPr lang="ru-RU"/>
        </a:p>
      </dgm:t>
    </dgm:pt>
    <dgm:pt modelId="{4E318BEE-545E-4AE7-8331-099F68E73F3F}" type="pres">
      <dgm:prSet presAssocID="{6105675F-EDB4-4436-819B-07B60CA635CC}" presName="linear" presStyleCnt="0">
        <dgm:presLayoutVars>
          <dgm:dir/>
          <dgm:resizeHandles val="exact"/>
        </dgm:presLayoutVars>
      </dgm:prSet>
      <dgm:spPr/>
    </dgm:pt>
    <dgm:pt modelId="{FC6199A5-B412-44F7-8408-A017FD651EB5}" type="pres">
      <dgm:prSet presAssocID="{A808B9CE-7683-48B7-BFC1-F824872A2544}" presName="comp" presStyleCnt="0"/>
      <dgm:spPr/>
    </dgm:pt>
    <dgm:pt modelId="{B8294606-4CFB-4710-BD1F-1A0B0FA4C7F6}" type="pres">
      <dgm:prSet presAssocID="{A808B9CE-7683-48B7-BFC1-F824872A2544}" presName="box" presStyleLbl="node1" presStyleIdx="0" presStyleCnt="3" custLinFactNeighborX="968" custLinFactNeighborY="771"/>
      <dgm:spPr/>
      <dgm:t>
        <a:bodyPr/>
        <a:lstStyle/>
        <a:p>
          <a:endParaRPr lang="ru-RU"/>
        </a:p>
      </dgm:t>
    </dgm:pt>
    <dgm:pt modelId="{358A1CC8-EB0D-41F1-B571-BB0C32A3F21B}" type="pres">
      <dgm:prSet presAssocID="{A808B9CE-7683-48B7-BFC1-F824872A2544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CCE6F93-F24D-4A86-A7E4-5CBF2C4DCE03}" type="pres">
      <dgm:prSet presAssocID="{A808B9CE-7683-48B7-BFC1-F824872A254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E5268-3BDD-42F8-ABDE-C8D3B814E3BF}" type="pres">
      <dgm:prSet presAssocID="{4447F099-1D74-49DD-A00F-0535AF1BD8C0}" presName="spacer" presStyleCnt="0"/>
      <dgm:spPr/>
    </dgm:pt>
    <dgm:pt modelId="{E6416EC2-C924-4A15-9035-150635A0AEFE}" type="pres">
      <dgm:prSet presAssocID="{2DD36845-893A-42F2-A122-FE2C3570DAF7}" presName="comp" presStyleCnt="0"/>
      <dgm:spPr/>
    </dgm:pt>
    <dgm:pt modelId="{0AD24EBA-0D6A-4878-B0A2-C2D8C3437322}" type="pres">
      <dgm:prSet presAssocID="{2DD36845-893A-42F2-A122-FE2C3570DAF7}" presName="box" presStyleLbl="node1" presStyleIdx="1" presStyleCnt="3" custLinFactNeighborY="771"/>
      <dgm:spPr/>
      <dgm:t>
        <a:bodyPr/>
        <a:lstStyle/>
        <a:p>
          <a:endParaRPr lang="ru-RU"/>
        </a:p>
      </dgm:t>
    </dgm:pt>
    <dgm:pt modelId="{88024FD1-7C0B-486E-9BF8-F5F344A0A2B1}" type="pres">
      <dgm:prSet presAssocID="{2DD36845-893A-42F2-A122-FE2C3570DAF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90FC5219-F424-40E4-B8DA-B0566CD82B9E}" type="pres">
      <dgm:prSet presAssocID="{2DD36845-893A-42F2-A122-FE2C3570DAF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DE3264-3ECB-4ABE-B01C-2561B24DED88}" type="pres">
      <dgm:prSet presAssocID="{73FA3ABC-C8BE-4373-885E-A93F1FF0CE49}" presName="spacer" presStyleCnt="0"/>
      <dgm:spPr/>
    </dgm:pt>
    <dgm:pt modelId="{C9187FD6-BF0C-4293-9B92-97FF84BF9032}" type="pres">
      <dgm:prSet presAssocID="{E2FBDD89-8320-4808-83B7-D92310977D69}" presName="comp" presStyleCnt="0"/>
      <dgm:spPr/>
    </dgm:pt>
    <dgm:pt modelId="{4E06EA26-98A5-46F2-A335-A1942DF3780D}" type="pres">
      <dgm:prSet presAssocID="{E2FBDD89-8320-4808-83B7-D92310977D69}" presName="box" presStyleLbl="node1" presStyleIdx="2" presStyleCnt="3"/>
      <dgm:spPr/>
      <dgm:t>
        <a:bodyPr/>
        <a:lstStyle/>
        <a:p>
          <a:endParaRPr lang="ru-RU"/>
        </a:p>
      </dgm:t>
    </dgm:pt>
    <dgm:pt modelId="{C818F0D6-99EF-4620-8B56-7E6115D8460C}" type="pres">
      <dgm:prSet presAssocID="{E2FBDD89-8320-4808-83B7-D92310977D69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A93C6EA-7296-475A-8C96-A42DBB97159E}" type="pres">
      <dgm:prSet presAssocID="{E2FBDD89-8320-4808-83B7-D92310977D6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AD9DB2-B1FC-4919-B2F1-06A83A612974}" type="presOf" srcId="{E2FBDD89-8320-4808-83B7-D92310977D69}" destId="{EA93C6EA-7296-475A-8C96-A42DBB97159E}" srcOrd="1" destOrd="0" presId="urn:microsoft.com/office/officeart/2005/8/layout/vList4"/>
    <dgm:cxn modelId="{42C0CC6E-B734-4A24-9305-5B82996555D8}" type="presOf" srcId="{A808B9CE-7683-48B7-BFC1-F824872A2544}" destId="{B8294606-4CFB-4710-BD1F-1A0B0FA4C7F6}" srcOrd="0" destOrd="0" presId="urn:microsoft.com/office/officeart/2005/8/layout/vList4"/>
    <dgm:cxn modelId="{23E61C29-CE28-48DB-8958-B2E36356B83B}" type="presOf" srcId="{2DD36845-893A-42F2-A122-FE2C3570DAF7}" destId="{90FC5219-F424-40E4-B8DA-B0566CD82B9E}" srcOrd="1" destOrd="0" presId="urn:microsoft.com/office/officeart/2005/8/layout/vList4"/>
    <dgm:cxn modelId="{A6DE3572-ED82-4B3C-97A0-78A4D90E2234}" type="presOf" srcId="{2DD36845-893A-42F2-A122-FE2C3570DAF7}" destId="{0AD24EBA-0D6A-4878-B0A2-C2D8C3437322}" srcOrd="0" destOrd="0" presId="urn:microsoft.com/office/officeart/2005/8/layout/vList4"/>
    <dgm:cxn modelId="{3109D69B-95FC-4455-925D-76FA19D3C4C8}" srcId="{6105675F-EDB4-4436-819B-07B60CA635CC}" destId="{A808B9CE-7683-48B7-BFC1-F824872A2544}" srcOrd="0" destOrd="0" parTransId="{10305707-D48B-4B92-BC3E-517495677BBF}" sibTransId="{4447F099-1D74-49DD-A00F-0535AF1BD8C0}"/>
    <dgm:cxn modelId="{A7F1AB7E-1CCF-4846-AE52-5A1478F5B3F4}" srcId="{6105675F-EDB4-4436-819B-07B60CA635CC}" destId="{E2FBDD89-8320-4808-83B7-D92310977D69}" srcOrd="2" destOrd="0" parTransId="{0A4966B6-E63F-49F9-BF70-0000B24B4213}" sibTransId="{AE33E81B-2F95-4A52-B8CF-056E3F67E379}"/>
    <dgm:cxn modelId="{123A7370-5F64-423C-AD35-D445A6E729DF}" type="presOf" srcId="{E2FBDD89-8320-4808-83B7-D92310977D69}" destId="{4E06EA26-98A5-46F2-A335-A1942DF3780D}" srcOrd="0" destOrd="0" presId="urn:microsoft.com/office/officeart/2005/8/layout/vList4"/>
    <dgm:cxn modelId="{47A3A99D-714F-48B7-8CFF-390C59FD2D82}" srcId="{6105675F-EDB4-4436-819B-07B60CA635CC}" destId="{2DD36845-893A-42F2-A122-FE2C3570DAF7}" srcOrd="1" destOrd="0" parTransId="{BCD88076-1A0B-4825-AE4B-37197859D267}" sibTransId="{73FA3ABC-C8BE-4373-885E-A93F1FF0CE49}"/>
    <dgm:cxn modelId="{F32B467F-5EEA-4B18-9D08-54487FF5C941}" type="presOf" srcId="{A808B9CE-7683-48B7-BFC1-F824872A2544}" destId="{3CCE6F93-F24D-4A86-A7E4-5CBF2C4DCE03}" srcOrd="1" destOrd="0" presId="urn:microsoft.com/office/officeart/2005/8/layout/vList4"/>
    <dgm:cxn modelId="{D1D36F9D-C81E-4ECF-B53B-A53AF3D86A3C}" type="presOf" srcId="{6105675F-EDB4-4436-819B-07B60CA635CC}" destId="{4E318BEE-545E-4AE7-8331-099F68E73F3F}" srcOrd="0" destOrd="0" presId="urn:microsoft.com/office/officeart/2005/8/layout/vList4"/>
    <dgm:cxn modelId="{7A12BB24-2381-4D3D-837C-B5A8D0C7C2B8}" type="presParOf" srcId="{4E318BEE-545E-4AE7-8331-099F68E73F3F}" destId="{FC6199A5-B412-44F7-8408-A017FD651EB5}" srcOrd="0" destOrd="0" presId="urn:microsoft.com/office/officeart/2005/8/layout/vList4"/>
    <dgm:cxn modelId="{471D93C8-D13C-4C05-B0A2-314F8BA6B8D8}" type="presParOf" srcId="{FC6199A5-B412-44F7-8408-A017FD651EB5}" destId="{B8294606-4CFB-4710-BD1F-1A0B0FA4C7F6}" srcOrd="0" destOrd="0" presId="urn:microsoft.com/office/officeart/2005/8/layout/vList4"/>
    <dgm:cxn modelId="{475F7AED-F10E-4C37-BE5E-08FD7B1D098C}" type="presParOf" srcId="{FC6199A5-B412-44F7-8408-A017FD651EB5}" destId="{358A1CC8-EB0D-41F1-B571-BB0C32A3F21B}" srcOrd="1" destOrd="0" presId="urn:microsoft.com/office/officeart/2005/8/layout/vList4"/>
    <dgm:cxn modelId="{AF61292D-F95C-49ED-95A4-7A765CBA5C5E}" type="presParOf" srcId="{FC6199A5-B412-44F7-8408-A017FD651EB5}" destId="{3CCE6F93-F24D-4A86-A7E4-5CBF2C4DCE03}" srcOrd="2" destOrd="0" presId="urn:microsoft.com/office/officeart/2005/8/layout/vList4"/>
    <dgm:cxn modelId="{D4A3D07C-F23B-4A27-9B68-8B622306CB14}" type="presParOf" srcId="{4E318BEE-545E-4AE7-8331-099F68E73F3F}" destId="{08EE5268-3BDD-42F8-ABDE-C8D3B814E3BF}" srcOrd="1" destOrd="0" presId="urn:microsoft.com/office/officeart/2005/8/layout/vList4"/>
    <dgm:cxn modelId="{5DB31807-7C49-46CA-A384-C553E39425F4}" type="presParOf" srcId="{4E318BEE-545E-4AE7-8331-099F68E73F3F}" destId="{E6416EC2-C924-4A15-9035-150635A0AEFE}" srcOrd="2" destOrd="0" presId="urn:microsoft.com/office/officeart/2005/8/layout/vList4"/>
    <dgm:cxn modelId="{12745629-8641-469E-A046-3E7EA9A70773}" type="presParOf" srcId="{E6416EC2-C924-4A15-9035-150635A0AEFE}" destId="{0AD24EBA-0D6A-4878-B0A2-C2D8C3437322}" srcOrd="0" destOrd="0" presId="urn:microsoft.com/office/officeart/2005/8/layout/vList4"/>
    <dgm:cxn modelId="{82AD8113-6F38-48F6-99F0-0246CF8FB1DB}" type="presParOf" srcId="{E6416EC2-C924-4A15-9035-150635A0AEFE}" destId="{88024FD1-7C0B-486E-9BF8-F5F344A0A2B1}" srcOrd="1" destOrd="0" presId="urn:microsoft.com/office/officeart/2005/8/layout/vList4"/>
    <dgm:cxn modelId="{A861D86B-1F1E-4AAB-860C-B975AE89C04C}" type="presParOf" srcId="{E6416EC2-C924-4A15-9035-150635A0AEFE}" destId="{90FC5219-F424-40E4-B8DA-B0566CD82B9E}" srcOrd="2" destOrd="0" presId="urn:microsoft.com/office/officeart/2005/8/layout/vList4"/>
    <dgm:cxn modelId="{D138B716-E050-46E6-A517-9E0FA59D2D6C}" type="presParOf" srcId="{4E318BEE-545E-4AE7-8331-099F68E73F3F}" destId="{EADE3264-3ECB-4ABE-B01C-2561B24DED88}" srcOrd="3" destOrd="0" presId="urn:microsoft.com/office/officeart/2005/8/layout/vList4"/>
    <dgm:cxn modelId="{55D8D9FF-AD73-4611-8544-91902F9F2C6B}" type="presParOf" srcId="{4E318BEE-545E-4AE7-8331-099F68E73F3F}" destId="{C9187FD6-BF0C-4293-9B92-97FF84BF9032}" srcOrd="4" destOrd="0" presId="urn:microsoft.com/office/officeart/2005/8/layout/vList4"/>
    <dgm:cxn modelId="{CC7EDEA8-AC9F-4B8B-99C5-9FC1C00443BC}" type="presParOf" srcId="{C9187FD6-BF0C-4293-9B92-97FF84BF9032}" destId="{4E06EA26-98A5-46F2-A335-A1942DF3780D}" srcOrd="0" destOrd="0" presId="urn:microsoft.com/office/officeart/2005/8/layout/vList4"/>
    <dgm:cxn modelId="{537E5F52-20F8-4236-86EE-42E3F65D9D9B}" type="presParOf" srcId="{C9187FD6-BF0C-4293-9B92-97FF84BF9032}" destId="{C818F0D6-99EF-4620-8B56-7E6115D8460C}" srcOrd="1" destOrd="0" presId="urn:microsoft.com/office/officeart/2005/8/layout/vList4"/>
    <dgm:cxn modelId="{12D23A82-AD2D-4CDD-8E19-D89213D9FA2B}" type="presParOf" srcId="{C9187FD6-BF0C-4293-9B92-97FF84BF9032}" destId="{EA93C6EA-7296-475A-8C96-A42DBB97159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294606-4CFB-4710-BD1F-1A0B0FA4C7F6}">
      <dsp:nvSpPr>
        <dsp:cNvPr id="0" name=""/>
        <dsp:cNvSpPr/>
      </dsp:nvSpPr>
      <dsp:spPr>
        <a:xfrm>
          <a:off x="0" y="13055"/>
          <a:ext cx="8128000" cy="169333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/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Отказ от ведения бумажных классных журналов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Введение  электронного журнала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Введение автоматизированной системы отслеживания образовательных  результатов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Стандартизация процесса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Увеличение локальной сети интернет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1794933" y="13055"/>
        <a:ext cx="6333066" cy="1693333"/>
      </dsp:txXfrm>
    </dsp:sp>
    <dsp:sp modelId="{358A1CC8-EB0D-41F1-B571-BB0C32A3F21B}">
      <dsp:nvSpPr>
        <dsp:cNvPr id="0" name=""/>
        <dsp:cNvSpPr/>
      </dsp:nvSpPr>
      <dsp:spPr>
        <a:xfrm>
          <a:off x="169333" y="169333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D24EBA-0D6A-4878-B0A2-C2D8C3437322}">
      <dsp:nvSpPr>
        <dsp:cNvPr id="0" name=""/>
        <dsp:cNvSpPr/>
      </dsp:nvSpPr>
      <dsp:spPr>
        <a:xfrm>
          <a:off x="0" y="1875722"/>
          <a:ext cx="8128000" cy="169333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Установка  на  мобильные устройства   родителей  приложения  «Мой дневник» </a:t>
          </a:r>
        </a:p>
        <a:p>
          <a:pPr lvl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Установка  на  мобильные устройства  учителей-предметников  приложения  «Мой  журнал»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1794933" y="1875722"/>
        <a:ext cx="6333066" cy="1693333"/>
      </dsp:txXfrm>
    </dsp:sp>
    <dsp:sp modelId="{88024FD1-7C0B-486E-9BF8-F5F344A0A2B1}">
      <dsp:nvSpPr>
        <dsp:cNvPr id="0" name=""/>
        <dsp:cNvSpPr/>
      </dsp:nvSpPr>
      <dsp:spPr>
        <a:xfrm>
          <a:off x="169333" y="2032000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6EA26-98A5-46F2-A335-A1942DF3780D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200" kern="1200" dirty="0" smtClean="0"/>
            <a:t>Введение  электронного документооборота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>
        <a:off x="1794933" y="3725333"/>
        <a:ext cx="6333066" cy="1693333"/>
      </dsp:txXfrm>
    </dsp:sp>
    <dsp:sp modelId="{C818F0D6-99EF-4620-8B56-7E6115D8460C}">
      <dsp:nvSpPr>
        <dsp:cNvPr id="0" name=""/>
        <dsp:cNvSpPr/>
      </dsp:nvSpPr>
      <dsp:spPr>
        <a:xfrm>
          <a:off x="169333" y="3894666"/>
          <a:ext cx="1625600" cy="135466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516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577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039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0557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548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04157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731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156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89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540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848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16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88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884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699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83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95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B20A9CE-D8A2-4D45-B670-474CCFDB0297}" type="datetimeFigureOut">
              <a:rPr lang="ru-RU" smtClean="0"/>
              <a:t>01.07.2022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F685D95-D232-46C6-B3F6-849A00B937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55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image" Target="../media/image20.png"/><Relationship Id="rId18" Type="http://schemas.openxmlformats.org/officeDocument/2006/relationships/image" Target="../media/image25.emf"/><Relationship Id="rId3" Type="http://schemas.openxmlformats.org/officeDocument/2006/relationships/image" Target="../media/image10.emf"/><Relationship Id="rId21" Type="http://schemas.openxmlformats.org/officeDocument/2006/relationships/image" Target="../media/image28.png"/><Relationship Id="rId7" Type="http://schemas.openxmlformats.org/officeDocument/2006/relationships/image" Target="../media/image14.emf"/><Relationship Id="rId12" Type="http://schemas.openxmlformats.org/officeDocument/2006/relationships/image" Target="../media/image19.emf"/><Relationship Id="rId17" Type="http://schemas.openxmlformats.org/officeDocument/2006/relationships/image" Target="../media/image24.emf"/><Relationship Id="rId2" Type="http://schemas.openxmlformats.org/officeDocument/2006/relationships/image" Target="../media/image9.jpeg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emf"/><Relationship Id="rId10" Type="http://schemas.openxmlformats.org/officeDocument/2006/relationships/image" Target="../media/image17.emf"/><Relationship Id="rId19" Type="http://schemas.openxmlformats.org/officeDocument/2006/relationships/image" Target="../media/image26.png"/><Relationship Id="rId4" Type="http://schemas.openxmlformats.org/officeDocument/2006/relationships/image" Target="../media/image11.emf"/><Relationship Id="rId9" Type="http://schemas.openxmlformats.org/officeDocument/2006/relationships/image" Target="../media/image16.emf"/><Relationship Id="rId14" Type="http://schemas.openxmlformats.org/officeDocument/2006/relationships/image" Target="../media/image21.emf"/><Relationship Id="rId22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4816" y="2020970"/>
            <a:ext cx="8001000" cy="2971801"/>
          </a:xfrm>
        </p:spPr>
        <p:txBody>
          <a:bodyPr>
            <a:normAutofit fontScale="90000"/>
          </a:bodyPr>
          <a:lstStyle/>
          <a:p>
            <a:r>
              <a:rPr lang="ru-RU" dirty="0"/>
              <a:t>Реализация  </a:t>
            </a:r>
            <a:r>
              <a:rPr lang="ru-RU" dirty="0" smtClean="0"/>
              <a:t>проекта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300" dirty="0"/>
              <a:t>«Оптимизация процесса взаимодействия участников образовательных отношений в части информирования родителей (законных представителей) об успеваемости обучающихся»</a:t>
            </a:r>
            <a:br>
              <a:rPr lang="ru-RU" sz="3300" dirty="0"/>
            </a:br>
            <a:endParaRPr lang="ru-RU" sz="33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46372"/>
            <a:ext cx="6102954" cy="1811628"/>
          </a:xfrm>
        </p:spPr>
        <p:txBody>
          <a:bodyPr>
            <a:normAutofit fontScale="92500"/>
          </a:bodyPr>
          <a:lstStyle/>
          <a:p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муниципальное бюджетное общеобразовательное учреждение </a:t>
            </a:r>
            <a:br>
              <a:rPr lang="ru-RU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средняя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общеобразовательная 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школа №5 им. Г.А. Сорокина</a:t>
            </a:r>
          </a:p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г. 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Новочеркасск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10" y="4389121"/>
            <a:ext cx="1623359" cy="191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90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26" y="124339"/>
            <a:ext cx="7427822" cy="1090508"/>
          </a:xfrm>
        </p:spPr>
        <p:txBody>
          <a:bodyPr/>
          <a:lstStyle/>
          <a:p>
            <a:r>
              <a:rPr lang="ru-RU" dirty="0" smtClean="0"/>
              <a:t>Карта целевого состояния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99" y="2503034"/>
            <a:ext cx="2163741" cy="111322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172" y="2464759"/>
            <a:ext cx="1789611" cy="1232716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2792366" y="2863521"/>
            <a:ext cx="1097280" cy="4858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356" y="2863521"/>
            <a:ext cx="1121761" cy="53649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004" y="2462241"/>
            <a:ext cx="1750297" cy="1154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3188" y="2812870"/>
            <a:ext cx="1121761" cy="5364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4836" y="2472789"/>
            <a:ext cx="1899743" cy="11434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4528" y="237251"/>
            <a:ext cx="1140051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4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783" y="0"/>
            <a:ext cx="10327777" cy="1273388"/>
          </a:xfrm>
        </p:spPr>
        <p:txBody>
          <a:bodyPr/>
          <a:lstStyle/>
          <a:p>
            <a:r>
              <a:rPr lang="ru-RU" dirty="0"/>
              <a:t>Пути достижения целевого состояния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68145468"/>
              </p:ext>
            </p:extLst>
          </p:nvPr>
        </p:nvGraphicFramePr>
        <p:xfrm>
          <a:off x="2110671" y="11115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07872" y="5318702"/>
            <a:ext cx="1140051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9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3218" y="0"/>
            <a:ext cx="10471468" cy="1507067"/>
          </a:xfrm>
        </p:spPr>
        <p:txBody>
          <a:bodyPr/>
          <a:lstStyle/>
          <a:p>
            <a:r>
              <a:rPr lang="ru-RU" dirty="0"/>
              <a:t>Пути достижения целевого состояния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218" y="1185746"/>
            <a:ext cx="4463015" cy="54802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660" y="5367904"/>
            <a:ext cx="1140051" cy="134733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114" y="1185746"/>
            <a:ext cx="4407911" cy="546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74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39900" y="-196138"/>
            <a:ext cx="8534400" cy="1506537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ru-RU" sz="4000" dirty="0" smtClean="0"/>
              <a:t>Карточка проекта </a:t>
            </a:r>
            <a:endParaRPr lang="en-US" sz="4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3569" y="274869"/>
            <a:ext cx="1225402" cy="14448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1398" y="-147250"/>
            <a:ext cx="5091403" cy="738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44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564" y="0"/>
            <a:ext cx="8534400" cy="1213945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Выявленные проблемы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08" y="1742089"/>
            <a:ext cx="10183337" cy="3615267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3200" dirty="0" smtClean="0"/>
              <a:t>Нерациональное </a:t>
            </a:r>
            <a:r>
              <a:rPr lang="ru-RU" sz="3200" dirty="0"/>
              <a:t>использование рабочего времени </a:t>
            </a:r>
            <a:r>
              <a:rPr lang="ru-RU" sz="3200" dirty="0" smtClean="0"/>
              <a:t>педагога</a:t>
            </a:r>
            <a:r>
              <a:rPr lang="ru-RU" sz="3200" dirty="0"/>
              <a:t>;</a:t>
            </a:r>
          </a:p>
          <a:p>
            <a:pPr algn="just"/>
            <a:r>
              <a:rPr lang="ru-RU" sz="3200" dirty="0" smtClean="0"/>
              <a:t>Снижение </a:t>
            </a:r>
            <a:r>
              <a:rPr lang="ru-RU" sz="3200" dirty="0"/>
              <a:t>работоспособности </a:t>
            </a:r>
            <a:r>
              <a:rPr lang="ru-RU" sz="3200" dirty="0" smtClean="0"/>
              <a:t>педагога</a:t>
            </a:r>
            <a:r>
              <a:rPr lang="ru-RU" sz="3200" dirty="0"/>
              <a:t>;</a:t>
            </a:r>
          </a:p>
          <a:p>
            <a:pPr algn="just"/>
            <a:r>
              <a:rPr lang="ru-RU" sz="3200" dirty="0" smtClean="0"/>
              <a:t>Нарушение </a:t>
            </a:r>
            <a:r>
              <a:rPr lang="ru-RU" sz="3200" dirty="0"/>
              <a:t>взаимодействия между всеми участниками образовательного </a:t>
            </a:r>
            <a:r>
              <a:rPr lang="ru-RU" sz="3200" dirty="0" smtClean="0"/>
              <a:t>процесса</a:t>
            </a:r>
            <a:r>
              <a:rPr lang="ru-RU" sz="3200" dirty="0"/>
              <a:t>;</a:t>
            </a:r>
          </a:p>
          <a:p>
            <a:pPr algn="just"/>
            <a:r>
              <a:rPr lang="ru-RU" sz="3200" dirty="0" smtClean="0"/>
              <a:t>Неудовлетворенность </a:t>
            </a:r>
            <a:r>
              <a:rPr lang="ru-RU" sz="3200" dirty="0"/>
              <a:t>родителей (законных представителей) уровнем прозрачности образовательного </a:t>
            </a:r>
            <a:r>
              <a:rPr lang="ru-RU" sz="3200" dirty="0" smtClean="0"/>
              <a:t>процесса.</a:t>
            </a:r>
            <a:endParaRPr lang="ru-RU" sz="3200" dirty="0"/>
          </a:p>
          <a:p>
            <a:pPr marL="0" indent="0">
              <a:buNone/>
            </a:pPr>
            <a:endParaRPr lang="ru-RU" sz="32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983" y="5163061"/>
            <a:ext cx="122540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89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1089" y="172910"/>
            <a:ext cx="10310053" cy="2016498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i="1" dirty="0" smtClean="0"/>
              <a:t>ПРОБЛЕМА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Нерациональное </a:t>
            </a:r>
            <a:r>
              <a:rPr lang="ru-RU" dirty="0"/>
              <a:t>использование рабочего </a:t>
            </a:r>
            <a:r>
              <a:rPr lang="ru-RU" dirty="0" smtClean="0"/>
              <a:t>времени, </a:t>
            </a:r>
            <a:r>
              <a:rPr lang="ru-RU" dirty="0"/>
              <a:t>Снижение работоспособности педагога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866" y="2189408"/>
            <a:ext cx="6220497" cy="41469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394" y="5265017"/>
            <a:ext cx="122540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87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45955" y="342423"/>
            <a:ext cx="7159023" cy="1507067"/>
          </a:xfrm>
        </p:spPr>
        <p:txBody>
          <a:bodyPr>
            <a:normAutofit fontScale="90000"/>
          </a:bodyPr>
          <a:lstStyle/>
          <a:p>
            <a:pPr algn="just"/>
            <a:r>
              <a:rPr lang="ru-RU" b="1" i="1" dirty="0" smtClean="0"/>
              <a:t>ПРОБЛЕМА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Нарушение </a:t>
            </a:r>
            <a:r>
              <a:rPr lang="ru-RU" dirty="0"/>
              <a:t>взаимодействия между всеми участниками образовательного процесса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47" y="2446986"/>
            <a:ext cx="4343037" cy="363397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211" y="404613"/>
            <a:ext cx="122540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789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038" y="128789"/>
            <a:ext cx="8534400" cy="1507067"/>
          </a:xfrm>
        </p:spPr>
        <p:txBody>
          <a:bodyPr/>
          <a:lstStyle/>
          <a:p>
            <a:pPr algn="ctr"/>
            <a:r>
              <a:rPr lang="ru-RU" dirty="0"/>
              <a:t>Мнение заказчиков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302131"/>
              </p:ext>
            </p:extLst>
          </p:nvPr>
        </p:nvGraphicFramePr>
        <p:xfrm>
          <a:off x="-30050" y="1154738"/>
          <a:ext cx="12222050" cy="5065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67319" y="6220496"/>
            <a:ext cx="273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Где 5- высшая оценка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918" y="293865"/>
            <a:ext cx="1136745" cy="13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2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0497" y="241904"/>
            <a:ext cx="8534400" cy="1077445"/>
          </a:xfrm>
        </p:spPr>
        <p:txBody>
          <a:bodyPr/>
          <a:lstStyle/>
          <a:p>
            <a:r>
              <a:rPr lang="ru-RU" dirty="0" smtClean="0"/>
              <a:t>План мероприятий по проекту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9" t="2244" r="6520" b="1045"/>
          <a:stretch/>
        </p:blipFill>
        <p:spPr>
          <a:xfrm rot="16200000">
            <a:off x="3423285" y="-93730"/>
            <a:ext cx="5058635" cy="792421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918" y="267739"/>
            <a:ext cx="1136745" cy="13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4635" y="0"/>
            <a:ext cx="7140439" cy="933754"/>
          </a:xfrm>
        </p:spPr>
        <p:txBody>
          <a:bodyPr/>
          <a:lstStyle/>
          <a:p>
            <a:r>
              <a:rPr lang="ru-RU" dirty="0" smtClean="0"/>
              <a:t>Карта текущего состояния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148" y="1364643"/>
            <a:ext cx="1555713" cy="11704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398" y="715366"/>
            <a:ext cx="1030007" cy="920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6517" y="1585352"/>
            <a:ext cx="1240264" cy="774797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3107311" y="1787777"/>
            <a:ext cx="373991" cy="31414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328" y="1354622"/>
            <a:ext cx="1682905" cy="1180452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4741019" y="1819572"/>
            <a:ext cx="316776" cy="30428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3499" y="673607"/>
            <a:ext cx="1109568" cy="1036410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6824710" y="1883279"/>
            <a:ext cx="543616" cy="32119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3541" y="1616187"/>
            <a:ext cx="1211996" cy="879604"/>
          </a:xfrm>
          <a:prstGeom prst="rect">
            <a:avLst/>
          </a:prstGeom>
        </p:spPr>
      </p:pic>
      <p:sp>
        <p:nvSpPr>
          <p:cNvPr id="14" name="Стрелка вниз 13"/>
          <p:cNvSpPr/>
          <p:nvPr/>
        </p:nvSpPr>
        <p:spPr>
          <a:xfrm>
            <a:off x="11118463" y="2440122"/>
            <a:ext cx="269812" cy="630405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03806" y="1621173"/>
            <a:ext cx="1239193" cy="827862"/>
          </a:xfrm>
          <a:prstGeom prst="rect">
            <a:avLst/>
          </a:prstGeom>
        </p:spPr>
      </p:pic>
      <p:sp>
        <p:nvSpPr>
          <p:cNvPr id="16" name="Стрелка вниз 15"/>
          <p:cNvSpPr/>
          <p:nvPr/>
        </p:nvSpPr>
        <p:spPr>
          <a:xfrm>
            <a:off x="11134933" y="4041541"/>
            <a:ext cx="253342" cy="8199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3058" y="1614297"/>
            <a:ext cx="1394058" cy="768503"/>
          </a:xfrm>
          <a:prstGeom prst="rect">
            <a:avLst/>
          </a:prstGeom>
        </p:spPr>
      </p:pic>
      <p:sp>
        <p:nvSpPr>
          <p:cNvPr id="18" name="Стрелка вправо 17"/>
          <p:cNvSpPr/>
          <p:nvPr/>
        </p:nvSpPr>
        <p:spPr>
          <a:xfrm>
            <a:off x="8559784" y="1874506"/>
            <a:ext cx="470008" cy="3387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34950" y="3162967"/>
            <a:ext cx="1525591" cy="874409"/>
          </a:xfrm>
          <a:prstGeom prst="rect">
            <a:avLst/>
          </a:prstGeom>
        </p:spPr>
      </p:pic>
      <p:sp>
        <p:nvSpPr>
          <p:cNvPr id="20" name="Стрелка влево 19"/>
          <p:cNvSpPr/>
          <p:nvPr/>
        </p:nvSpPr>
        <p:spPr>
          <a:xfrm>
            <a:off x="9755555" y="5629752"/>
            <a:ext cx="478479" cy="30044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68463" y="4958087"/>
            <a:ext cx="1785526" cy="134333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63763" y="4041542"/>
            <a:ext cx="1129270" cy="1126902"/>
          </a:xfrm>
          <a:prstGeom prst="rect">
            <a:avLst/>
          </a:prstGeom>
        </p:spPr>
      </p:pic>
      <p:sp>
        <p:nvSpPr>
          <p:cNvPr id="23" name="Стрелка влево 22"/>
          <p:cNvSpPr/>
          <p:nvPr/>
        </p:nvSpPr>
        <p:spPr>
          <a:xfrm>
            <a:off x="7353975" y="5629752"/>
            <a:ext cx="461285" cy="35466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73233" y="4992488"/>
            <a:ext cx="1885817" cy="137240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15260" y="4399025"/>
            <a:ext cx="1075087" cy="1014843"/>
          </a:xfrm>
          <a:prstGeom prst="rect">
            <a:avLst/>
          </a:prstGeom>
        </p:spPr>
      </p:pic>
      <p:sp>
        <p:nvSpPr>
          <p:cNvPr id="26" name="Стрелка влево 25"/>
          <p:cNvSpPr/>
          <p:nvPr/>
        </p:nvSpPr>
        <p:spPr>
          <a:xfrm>
            <a:off x="5173608" y="5716136"/>
            <a:ext cx="573221" cy="42812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>
            <a:off x="10234033" y="1907503"/>
            <a:ext cx="294209" cy="29697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04802" y="5389769"/>
            <a:ext cx="1585287" cy="91653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552402" y="5178745"/>
            <a:ext cx="1630858" cy="1226966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24975" y="4547751"/>
            <a:ext cx="1069775" cy="958969"/>
          </a:xfrm>
          <a:prstGeom prst="rect">
            <a:avLst/>
          </a:prstGeom>
        </p:spPr>
      </p:pic>
      <p:sp>
        <p:nvSpPr>
          <p:cNvPr id="31" name="Стрелка влево 30"/>
          <p:cNvSpPr/>
          <p:nvPr/>
        </p:nvSpPr>
        <p:spPr>
          <a:xfrm>
            <a:off x="2866442" y="5754768"/>
            <a:ext cx="620132" cy="35085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3481" y="3222767"/>
            <a:ext cx="2402012" cy="125616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08768" y="2823272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 мин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5532901" y="2535074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 мин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3654805" y="2386872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 мин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0685" y="2495322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 мин</a:t>
            </a:r>
            <a:endParaRPr lang="ru-RU" dirty="0"/>
          </a:p>
        </p:txBody>
      </p:sp>
      <p:sp>
        <p:nvSpPr>
          <p:cNvPr id="37" name="TextBox 36"/>
          <p:cNvSpPr txBox="1"/>
          <p:nvPr/>
        </p:nvSpPr>
        <p:spPr>
          <a:xfrm>
            <a:off x="10803058" y="127362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 мин</a:t>
            </a:r>
            <a:endParaRPr lang="ru-RU" dirty="0"/>
          </a:p>
        </p:txBody>
      </p:sp>
      <p:sp>
        <p:nvSpPr>
          <p:cNvPr id="38" name="TextBox 37"/>
          <p:cNvSpPr txBox="1"/>
          <p:nvPr/>
        </p:nvSpPr>
        <p:spPr>
          <a:xfrm>
            <a:off x="9100679" y="2440122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45 мин</a:t>
            </a:r>
            <a:endParaRPr lang="ru-RU" dirty="0"/>
          </a:p>
        </p:txBody>
      </p:sp>
      <p:sp>
        <p:nvSpPr>
          <p:cNvPr id="39" name="TextBox 38"/>
          <p:cNvSpPr txBox="1"/>
          <p:nvPr/>
        </p:nvSpPr>
        <p:spPr>
          <a:xfrm>
            <a:off x="11283934" y="2694810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 мин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0769200" y="6309746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10 мин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8247437" y="6363957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  <a:r>
              <a:rPr lang="ru-RU" dirty="0" smtClean="0"/>
              <a:t> мин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6042662" y="6349697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15 мин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3847094" y="6352752"/>
            <a:ext cx="989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5</a:t>
            </a:r>
            <a:r>
              <a:rPr lang="ru-RU" dirty="0" smtClean="0"/>
              <a:t>0 мин</a:t>
            </a:r>
            <a:endParaRPr lang="ru-RU" dirty="0"/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34080" y="5087561"/>
            <a:ext cx="1752058" cy="131815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1579542" y="6379192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 мин</a:t>
            </a:r>
            <a:endParaRPr lang="ru-RU" dirty="0"/>
          </a:p>
        </p:txBody>
      </p:sp>
      <p:sp>
        <p:nvSpPr>
          <p:cNvPr id="46" name="Стрелка вверх 45"/>
          <p:cNvSpPr/>
          <p:nvPr/>
        </p:nvSpPr>
        <p:spPr>
          <a:xfrm>
            <a:off x="1882363" y="4547751"/>
            <a:ext cx="255490" cy="479484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05334" y="124507"/>
            <a:ext cx="865267" cy="101796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83268" y="1829452"/>
            <a:ext cx="396274" cy="37188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657" y="1647829"/>
            <a:ext cx="1153619" cy="68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7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3304" y="147076"/>
            <a:ext cx="5572897" cy="1077445"/>
          </a:xfrm>
        </p:spPr>
        <p:txBody>
          <a:bodyPr/>
          <a:lstStyle/>
          <a:p>
            <a:r>
              <a:rPr lang="ru-RU" dirty="0" smtClean="0"/>
              <a:t>Фактические данные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98" y="1224521"/>
            <a:ext cx="6801107" cy="25767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529" y="3144610"/>
            <a:ext cx="5602361" cy="3468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7331" y="302565"/>
            <a:ext cx="1140051" cy="13412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98" y="3801290"/>
            <a:ext cx="3689816" cy="41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65931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445</TotalTime>
  <Words>139</Words>
  <Application>Microsoft Office PowerPoint</Application>
  <PresentationFormat>Широкоэкранный</PresentationFormat>
  <Paragraphs>42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Century Gothic</vt:lpstr>
      <vt:lpstr>Wingdings 3</vt:lpstr>
      <vt:lpstr>Сектор</vt:lpstr>
      <vt:lpstr>Реализация  проекта  «Оптимизация процесса взаимодействия участников образовательных отношений в части информирования родителей (законных представителей) об успеваемости обучающихся» </vt:lpstr>
      <vt:lpstr>Карточка проекта </vt:lpstr>
      <vt:lpstr>Выявленные проблемы</vt:lpstr>
      <vt:lpstr>ПРОБЛЕМА  Нерациональное использование рабочего времени, Снижение работоспособности педагога</vt:lpstr>
      <vt:lpstr>ПРОБЛЕМА  Нарушение взаимодействия между всеми участниками образовательного процесса</vt:lpstr>
      <vt:lpstr>Мнение заказчиков  </vt:lpstr>
      <vt:lpstr>План мероприятий по проекту</vt:lpstr>
      <vt:lpstr>Карта текущего состояния</vt:lpstr>
      <vt:lpstr>Фактические данные</vt:lpstr>
      <vt:lpstr>Карта целевого состояния</vt:lpstr>
      <vt:lpstr>Пути достижения целевого состояния</vt:lpstr>
      <vt:lpstr>Пути достижения целевого состояния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 проекта  «Оптимизация процесса взаимодействия участников образовательных отношений»</dc:title>
  <dc:creator>Учитель</dc:creator>
  <cp:lastModifiedBy>admin</cp:lastModifiedBy>
  <cp:revision>26</cp:revision>
  <dcterms:created xsi:type="dcterms:W3CDTF">2022-05-04T14:02:34Z</dcterms:created>
  <dcterms:modified xsi:type="dcterms:W3CDTF">2022-07-01T11:47:54Z</dcterms:modified>
</cp:coreProperties>
</file>