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</p:sldMasterIdLst>
  <p:sldIdLst>
    <p:sldId id="256" r:id="rId2"/>
    <p:sldId id="258" r:id="rId3"/>
    <p:sldId id="259" r:id="rId4"/>
    <p:sldId id="261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29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6346" y="1788454"/>
            <a:ext cx="6270922" cy="2098226"/>
          </a:xfrm>
        </p:spPr>
        <p:txBody>
          <a:bodyPr anchor="b">
            <a:noAutofit/>
          </a:bodyPr>
          <a:lstStyle>
            <a:lvl1pPr algn="ct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09930" y="3956280"/>
            <a:ext cx="5123755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4644" y="6453386"/>
            <a:ext cx="1205958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0AA6B0C4-BA15-484A-99E4-22CF769FFD93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041" y="6453386"/>
            <a:ext cx="5267533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E4CFE2F2-1171-4871-95AF-55D1B729CB66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564643" y="744469"/>
            <a:ext cx="8005589" cy="5349671"/>
            <a:chOff x="564643" y="744469"/>
            <a:chExt cx="8005589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6113972" y="1685652"/>
              <a:ext cx="2456260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357"/>
                  </a:lnTo>
                  <a:lnTo>
                    <a:pt x="8761" y="935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564643" y="744469"/>
              <a:ext cx="2456505" cy="4408488"/>
            </a:xfrm>
            <a:custGeom>
              <a:avLst/>
              <a:gdLst/>
              <a:ahLst/>
              <a:cxnLst/>
              <a:rect l="l" t="t" r="r" b="b"/>
              <a:pathLst>
                <a:path w="10001" h="10000">
                  <a:moveTo>
                    <a:pt x="8762" y="0"/>
                  </a:moveTo>
                  <a:lnTo>
                    <a:pt x="10001" y="0"/>
                  </a:lnTo>
                  <a:lnTo>
                    <a:pt x="10001" y="10000"/>
                  </a:lnTo>
                  <a:lnTo>
                    <a:pt x="1" y="10000"/>
                  </a:lnTo>
                  <a:cubicBezTo>
                    <a:pt x="-2" y="9766"/>
                    <a:pt x="4" y="9586"/>
                    <a:pt x="1" y="9352"/>
                  </a:cubicBezTo>
                  <a:lnTo>
                    <a:pt x="8762" y="9346"/>
                  </a:lnTo>
                  <a:lnTo>
                    <a:pt x="8762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50962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2295526"/>
            <a:ext cx="7200900" cy="35718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6B0C4-BA15-484A-99E4-22CF769FFD93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FE2F2-1171-4871-95AF-55D1B729CB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55403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80797" y="624156"/>
            <a:ext cx="1490950" cy="52432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624156"/>
            <a:ext cx="5724525" cy="52432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6B0C4-BA15-484A-99E4-22CF769FFD93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FE2F2-1171-4871-95AF-55D1B729CB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5694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6B0C4-BA15-484A-99E4-22CF769FFD93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FE2F2-1171-4871-95AF-55D1B729CB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07343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769" y="1301361"/>
            <a:ext cx="7209728" cy="2852737"/>
          </a:xfrm>
        </p:spPr>
        <p:txBody>
          <a:bodyPr anchor="b">
            <a:normAutofit/>
          </a:bodyPr>
          <a:lstStyle>
            <a:lvl1pPr algn="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769" y="4216328"/>
            <a:ext cx="7209728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4181" y="6453386"/>
            <a:ext cx="1216807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AA6B0C4-BA15-484A-99E4-22CF769FFD93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234" y="6453386"/>
            <a:ext cx="5267533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4CFE2F2-1171-4871-95AF-55D1B729CB66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8" name="Freeform 7" title="Crop Mark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210152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8700" y="2286000"/>
            <a:ext cx="3335840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4052" y="2286000"/>
            <a:ext cx="3335840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6B0C4-BA15-484A-99E4-22CF769FFD93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FE2F2-1171-4871-95AF-55D1B729CB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17168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340230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8700" y="3305208"/>
            <a:ext cx="3335839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93760" y="2349754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93760" y="3305208"/>
            <a:ext cx="3335840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6B0C4-BA15-484A-99E4-22CF769FFD93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FE2F2-1171-4871-95AF-55D1B729CB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552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6B0C4-BA15-484A-99E4-22CF769FFD93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FE2F2-1171-4871-95AF-55D1B729CB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28520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6B0C4-BA15-484A-99E4-22CF769FFD93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FE2F2-1171-4871-95AF-55D1B729CB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27785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40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2015" y="685801"/>
            <a:ext cx="3909060" cy="5175250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6344"/>
            <a:ext cx="2891790" cy="3011056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AA6B0C4-BA15-484A-99E4-22CF769FFD93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4CFE2F2-1171-4871-95AF-55D1B729CB6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524116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4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49090" y="1"/>
            <a:ext cx="4994910" cy="6857999"/>
          </a:xfrm>
        </p:spPr>
        <p:txBody>
          <a:bodyPr anchor="t"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500"/>
            </a:lvl2pPr>
            <a:lvl3pPr marL="685800" indent="0">
              <a:buNone/>
              <a:defRPr sz="15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5968"/>
            <a:ext cx="2891790" cy="3011432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AA6B0C4-BA15-484A-99E4-22CF769FFD93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4CFE2F2-1171-4871-95AF-55D1B729CB6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03741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286000"/>
            <a:ext cx="72009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2987" y="6453386"/>
            <a:ext cx="90342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fld id="{0AA6B0C4-BA15-484A-99E4-22CF769FFD93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0173" y="6453386"/>
            <a:ext cx="4710623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4552" y="6453386"/>
            <a:ext cx="119721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tx2"/>
                </a:solidFill>
              </a:defRPr>
            </a:lvl1pPr>
          </a:lstStyle>
          <a:p>
            <a:fld id="{E4CFE2F2-1171-4871-95AF-55D1B729CB6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 title="Side bar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96863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ransition spd="slow">
    <p:randomBar dir="vert"/>
  </p:transition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6858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912">
          <p15:clr>
            <a:srgbClr val="F26B43"/>
          </p15:clr>
        </p15:guide>
        <p15:guide id="2" pos="936">
          <p15:clr>
            <a:srgbClr val="F26B43"/>
          </p15:clr>
        </p15:guide>
        <p15:guide id="3" pos="864">
          <p15:clr>
            <a:srgbClr val="F26B43"/>
          </p15:clr>
        </p15:guide>
        <p15:guide id="0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696">
          <p15:clr>
            <a:srgbClr val="F26B43"/>
          </p15:clr>
        </p15:guide>
        <p15:guide id="6" orient="horz" pos="432">
          <p15:clr>
            <a:srgbClr val="F26B43"/>
          </p15:clr>
        </p15:guide>
        <p15:guide id="7" orient="horz" pos="1512">
          <p15:clr>
            <a:srgbClr val="F26B43"/>
          </p15:clr>
        </p15:guide>
        <p15:guide id="8" pos="5184">
          <p15:clr>
            <a:srgbClr val="F26B43"/>
          </p15:clr>
        </p15:guide>
        <p15:guide id="9" pos="702">
          <p15:clr>
            <a:srgbClr val="F26B43"/>
          </p15:clr>
        </p15:guide>
        <p15:guide id="10" pos="64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5" y="620689"/>
            <a:ext cx="8784976" cy="3816424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4400" b="1" dirty="0" smtClean="0">
                <a:solidFill>
                  <a:schemeClr val="tx1"/>
                </a:solidFill>
              </a:rPr>
              <a:t>Классный час </a:t>
            </a:r>
            <a:br>
              <a:rPr lang="ru-RU" sz="4400" b="1" dirty="0" smtClean="0">
                <a:solidFill>
                  <a:schemeClr val="tx1"/>
                </a:solidFill>
              </a:rPr>
            </a:br>
            <a:r>
              <a:rPr lang="ru-RU" sz="4400" b="1" dirty="0" smtClean="0">
                <a:solidFill>
                  <a:schemeClr val="tx1"/>
                </a:solidFill>
              </a:rPr>
              <a:t>на тему: </a:t>
            </a:r>
            <a:br>
              <a:rPr lang="ru-RU" sz="4400" b="1" dirty="0" smtClean="0">
                <a:solidFill>
                  <a:schemeClr val="tx1"/>
                </a:solidFill>
              </a:rPr>
            </a:br>
            <a:r>
              <a:rPr lang="ru-RU" sz="4400" b="1" dirty="0" smtClean="0">
                <a:solidFill>
                  <a:schemeClr val="tx1"/>
                </a:solidFill>
              </a:rPr>
              <a:t>«Где казак  - там и слава»</a:t>
            </a:r>
            <a:endParaRPr lang="ru-RU" sz="4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17942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type="subTitle" idx="1"/>
          </p:nvPr>
        </p:nvSpPr>
        <p:spPr>
          <a:xfrm flipH="1">
            <a:off x="899591" y="1052736"/>
            <a:ext cx="7344817" cy="5040560"/>
          </a:xfrm>
        </p:spPr>
        <p:txBody>
          <a:bodyPr>
            <a:normAutofit/>
          </a:bodyPr>
          <a:lstStyle/>
          <a:p>
            <a:r>
              <a:rPr lang="ru-RU" sz="2000" dirty="0"/>
              <a:t>После Октября 1917 года казачество пережило чудовищную трагедию Гражданской войны и политики </a:t>
            </a:r>
            <a:r>
              <a:rPr lang="ru-RU" sz="2000" dirty="0" err="1"/>
              <a:t>расказачивания</a:t>
            </a:r>
            <a:r>
              <a:rPr lang="ru-RU" sz="2000" dirty="0"/>
              <a:t>. В результате этой политики погибли сотни тысяч казаков, в том числе женщины и дети. Десятки тысяч казаков оказались в эмиграции. В 1920-х – начале 1930-х годов тысячи казачьих семей были высланы на Север.</a:t>
            </a:r>
            <a:br>
              <a:rPr lang="ru-RU" sz="2000" dirty="0"/>
            </a:br>
            <a:r>
              <a:rPr lang="ru-RU" sz="2000" dirty="0"/>
              <a:t>Однако с 1936 года ситуация изменилась. Советское правительство сняло с казаков ограничения, запрещающие им служить в Красной армии.</a:t>
            </a:r>
            <a:br>
              <a:rPr lang="ru-RU" sz="2000" dirty="0"/>
            </a:br>
            <a:r>
              <a:rPr lang="ru-RU" sz="2000" dirty="0"/>
              <a:t>Начало Великой Отечественной войны большинство казачьих дивизий встретило на западных границах Советского Союза. В казачьих станицах началось формирование добровольных сотен.</a:t>
            </a:r>
            <a:br>
              <a:rPr lang="ru-RU" sz="2000" dirty="0"/>
            </a:b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53891869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827584" y="980728"/>
            <a:ext cx="7416824" cy="2232248"/>
          </a:xfrm>
        </p:spPr>
        <p:txBody>
          <a:bodyPr>
            <a:normAutofit fontScale="92500" lnSpcReduction="20000"/>
          </a:bodyPr>
          <a:lstStyle/>
          <a:p>
            <a:r>
              <a:rPr lang="ru-RU" sz="2000" b="1" dirty="0"/>
              <a:t>Начало Великой Отечественной войны большинство казачьих дивизий встретило на западных границах Советского Союза. В казачьих станицах началось формирование добровольных сотен.</a:t>
            </a:r>
          </a:p>
          <a:p>
            <a:r>
              <a:rPr lang="ru-RU" sz="2000" b="1" dirty="0"/>
              <a:t>За подвиги в войне казачьи корпуса и дивизии получали звание гвардейских.</a:t>
            </a:r>
          </a:p>
          <a:p>
            <a:r>
              <a:rPr lang="ru-RU" sz="2000" b="1" dirty="0"/>
              <a:t>Вместе с другими победоносными полками Красной армии казачьи части прошли по Красной площади во время парада Победы 24 июня 1945 года.</a:t>
            </a:r>
          </a:p>
          <a:p>
            <a:endParaRPr lang="ru-RU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206634"/>
            <a:ext cx="3571478" cy="2526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116404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251520" y="188640"/>
            <a:ext cx="8640959" cy="2088232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3600" b="1" dirty="0">
                <a:solidFill>
                  <a:schemeClr val="tx1"/>
                </a:solidFill>
                <a:effectLst/>
              </a:rPr>
              <a:t>Символы и атрибуты казачьей </a:t>
            </a:r>
            <a:r>
              <a:rPr lang="ru-RU" sz="3600" b="1" dirty="0" smtClean="0">
                <a:solidFill>
                  <a:schemeClr val="tx1"/>
                </a:solidFill>
                <a:effectLst/>
              </a:rPr>
              <a:t>принадлежности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2276872"/>
            <a:ext cx="331236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Шашка- символ всей полноты прав у казака. Вручалась казаку в 17 лет </a:t>
            </a:r>
            <a:r>
              <a:rPr lang="ru-RU" b="1" dirty="0" err="1"/>
              <a:t>стариками.В</a:t>
            </a:r>
            <a:r>
              <a:rPr lang="ru-RU" b="1" dirty="0"/>
              <a:t> церкви шашка обнажалась наполовину, что означало готовность казака встать на охрану веры. Сабля передавалась в семье по наследству, но если в роду не оставалось наследников, шашка ломалась и укладывалась в гроб к умершему казаку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355976" y="2276872"/>
            <a:ext cx="388843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Нагайка - такой же символ власти, как и шашка. Ее имел право носить только женатый казак, она дарилась на свадьбе отцом невесты, а затем как знак власти мужа в семье висела в хате у двери в спальню</a:t>
            </a:r>
          </a:p>
        </p:txBody>
      </p:sp>
    </p:spTree>
    <p:extLst>
      <p:ext uri="{BB962C8B-B14F-4D97-AF65-F5344CB8AC3E}">
        <p14:creationId xmlns:p14="http://schemas.microsoft.com/office/powerpoint/2010/main" val="107160743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827584" y="1108195"/>
            <a:ext cx="7175351" cy="936104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5400" dirty="0" smtClean="0">
                <a:solidFill>
                  <a:schemeClr val="tx1"/>
                </a:solidFill>
              </a:rPr>
              <a:t>Цели и задачи</a:t>
            </a:r>
            <a:endParaRPr lang="ru-RU" sz="540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02986" y="1997085"/>
            <a:ext cx="7200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Цель: формирование установок на готовность обучающихся  к защите Отечества.</a:t>
            </a:r>
            <a:endParaRPr lang="ru-RU" sz="2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02986" y="2780679"/>
            <a:ext cx="72008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 З</a:t>
            </a:r>
            <a:r>
              <a:rPr lang="ru-RU" sz="2000" b="1" dirty="0" smtClean="0"/>
              <a:t>адачи: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 smtClean="0"/>
              <a:t>на основании исторического материала подвести учащихся к выводу об особенностях качествах как воинов;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 smtClean="0"/>
              <a:t>приобщать детей к истории казачества;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000" b="1" dirty="0"/>
              <a:t>прививать чувство патриотизма, уважения к традициям и истории казачества, чувство любви к Родине;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000" b="1" dirty="0"/>
              <a:t>воспитывать гордость за историческое прошлое и настоящее своей Родины;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000" b="1" dirty="0"/>
              <a:t>развивать историческую память на примерах военной истории казачества</a:t>
            </a:r>
            <a:r>
              <a:rPr lang="ru-RU" sz="2000" dirty="0"/>
              <a:t>.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01533201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817581" y="260649"/>
            <a:ext cx="7175351" cy="864096"/>
          </a:xfrm>
        </p:spPr>
        <p:txBody>
          <a:bodyPr>
            <a:normAutofit fontScale="90000"/>
          </a:bodyPr>
          <a:lstStyle/>
          <a:p>
            <a:pPr marL="182880" lvl="0" indent="0" algn="ctr">
              <a:buNone/>
            </a:pPr>
            <a:r>
              <a:rPr lang="ru-RU" sz="3200" dirty="0">
                <a:solidFill>
                  <a:schemeClr val="tx1"/>
                </a:solidFill>
                <a:effectLst/>
              </a:rPr>
              <a:t>Организационный </a:t>
            </a:r>
            <a:r>
              <a:rPr lang="ru-RU" sz="3200" dirty="0" smtClean="0">
                <a:solidFill>
                  <a:schemeClr val="tx1"/>
                </a:solidFill>
                <a:effectLst/>
              </a:rPr>
              <a:t>момент</a:t>
            </a:r>
            <a:r>
              <a:rPr lang="ru-RU" sz="3200" dirty="0">
                <a:solidFill>
                  <a:schemeClr val="accent6"/>
                </a:solidFill>
                <a:effectLst/>
              </a:rPr>
              <a:t/>
            </a:r>
            <a:br>
              <a:rPr lang="ru-RU" sz="3200" dirty="0">
                <a:solidFill>
                  <a:schemeClr val="accent6"/>
                </a:solidFill>
                <a:effectLst/>
              </a:rPr>
            </a:br>
            <a:endParaRPr lang="ru-RU" sz="3200" dirty="0">
              <a:solidFill>
                <a:schemeClr val="accent6"/>
              </a:solidFill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79513" y="980728"/>
            <a:ext cx="4608512" cy="5616623"/>
          </a:xfrm>
        </p:spPr>
        <p:txBody>
          <a:bodyPr>
            <a:noAutofit/>
          </a:bodyPr>
          <a:lstStyle/>
          <a:p>
            <a:r>
              <a:rPr lang="ru-RU" sz="1600" b="1" dirty="0"/>
              <a:t>Сегодня классный час ребята</a:t>
            </a:r>
          </a:p>
          <a:p>
            <a:r>
              <a:rPr lang="ru-RU" sz="1600" b="1" dirty="0"/>
              <a:t>Мы с вами вместе проведем.</a:t>
            </a:r>
          </a:p>
          <a:p>
            <a:r>
              <a:rPr lang="ru-RU" sz="1600" b="1" dirty="0"/>
              <a:t>О воинах, о казаках отважных</a:t>
            </a:r>
          </a:p>
          <a:p>
            <a:r>
              <a:rPr lang="ru-RU" sz="1600" b="1" dirty="0"/>
              <a:t>Беседу нашу </a:t>
            </a:r>
            <a:r>
              <a:rPr lang="ru-RU" sz="1600" b="1" dirty="0" err="1"/>
              <a:t>поведем</a:t>
            </a:r>
            <a:r>
              <a:rPr lang="ru-RU" sz="1600" b="1" dirty="0" smtClean="0"/>
              <a:t>.</a:t>
            </a:r>
            <a:endParaRPr lang="ru-RU" sz="1600" b="1" dirty="0"/>
          </a:p>
          <a:p>
            <a:r>
              <a:rPr lang="ru-RU" sz="1600" b="1" dirty="0"/>
              <a:t>Как в те далекие года</a:t>
            </a:r>
          </a:p>
          <a:p>
            <a:r>
              <a:rPr lang="ru-RU" sz="1600" b="1" dirty="0"/>
              <a:t>Они сражались на века .</a:t>
            </a:r>
          </a:p>
          <a:p>
            <a:r>
              <a:rPr lang="ru-RU" sz="1600" b="1" dirty="0"/>
              <a:t>Отчизну нашу защищали</a:t>
            </a:r>
          </a:p>
          <a:p>
            <a:r>
              <a:rPr lang="ru-RU" sz="1600" b="1" dirty="0"/>
              <a:t>От очень грозного врага</a:t>
            </a:r>
            <a:r>
              <a:rPr lang="ru-RU" sz="1600" b="1" dirty="0" smtClean="0"/>
              <a:t>.</a:t>
            </a:r>
            <a:endParaRPr lang="ru-RU" sz="1600" b="1" dirty="0"/>
          </a:p>
          <a:p>
            <a:r>
              <a:rPr lang="ru-RU" sz="1600" b="1" dirty="0"/>
              <a:t>В бою они не унывали</a:t>
            </a:r>
          </a:p>
          <a:p>
            <a:r>
              <a:rPr lang="ru-RU" sz="1600" b="1" dirty="0"/>
              <a:t>И шли всегда все до конца!</a:t>
            </a:r>
          </a:p>
          <a:p>
            <a:r>
              <a:rPr lang="ru-RU" sz="1600" b="1" dirty="0"/>
              <a:t>А на привалах – отдыхали</a:t>
            </a:r>
          </a:p>
          <a:p>
            <a:r>
              <a:rPr lang="ru-RU" sz="1600" b="1" dirty="0"/>
              <a:t>И вспоминали – мать, отца</a:t>
            </a:r>
            <a:r>
              <a:rPr lang="ru-RU" sz="1600" b="1" dirty="0" smtClean="0"/>
              <a:t>.</a:t>
            </a:r>
            <a:endParaRPr lang="ru-RU" sz="1600" b="1" dirty="0"/>
          </a:p>
          <a:p>
            <a:r>
              <a:rPr lang="ru-RU" sz="1600" b="1" dirty="0"/>
              <a:t>День славы боевой  казачьей</a:t>
            </a:r>
          </a:p>
          <a:p>
            <a:r>
              <a:rPr lang="ru-RU" sz="1600" b="1" dirty="0"/>
              <a:t>Мы вспоминаем в октябре.</a:t>
            </a:r>
          </a:p>
          <a:p>
            <a:r>
              <a:rPr lang="ru-RU" sz="1600" b="1" dirty="0"/>
              <a:t>И это очень много значит</a:t>
            </a:r>
          </a:p>
          <a:p>
            <a:r>
              <a:rPr lang="ru-RU" sz="1600" b="1" dirty="0"/>
              <a:t>Для нас, потомков, </a:t>
            </a:r>
            <a:endParaRPr lang="ru-RU" sz="1600" b="1" dirty="0" smtClean="0"/>
          </a:p>
          <a:p>
            <a:r>
              <a:rPr lang="ru-RU" sz="1600" b="1" dirty="0" smtClean="0"/>
              <a:t>на </a:t>
            </a:r>
            <a:r>
              <a:rPr lang="ru-RU" sz="1600" b="1" dirty="0"/>
              <a:t>Кубанской земле.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377" y="1124745"/>
            <a:ext cx="3802757" cy="4609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633791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817581" y="1052736"/>
            <a:ext cx="7175351" cy="720079"/>
          </a:xfrm>
        </p:spPr>
        <p:txBody>
          <a:bodyPr>
            <a:normAutofit fontScale="90000"/>
          </a:bodyPr>
          <a:lstStyle/>
          <a:p>
            <a:pPr marL="182880" indent="0" algn="ctr">
              <a:buNone/>
            </a:pPr>
            <a:r>
              <a:rPr lang="ru-RU" sz="4400" dirty="0" smtClean="0">
                <a:solidFill>
                  <a:schemeClr val="accent6"/>
                </a:solidFill>
                <a:effectLst/>
              </a:rPr>
              <a:t/>
            </a:r>
            <a:br>
              <a:rPr lang="ru-RU" sz="4400" dirty="0" smtClean="0">
                <a:solidFill>
                  <a:schemeClr val="accent6"/>
                </a:solidFill>
                <a:effectLst/>
              </a:rPr>
            </a:br>
            <a:r>
              <a:rPr lang="ru-RU" sz="4400" dirty="0">
                <a:solidFill>
                  <a:schemeClr val="accent6"/>
                </a:solidFill>
              </a:rPr>
              <a:t/>
            </a:r>
            <a:br>
              <a:rPr lang="ru-RU" sz="4400" dirty="0">
                <a:solidFill>
                  <a:schemeClr val="accent6"/>
                </a:solidFill>
              </a:rPr>
            </a:br>
            <a:r>
              <a:rPr lang="ru-RU" sz="4400" dirty="0" smtClean="0">
                <a:solidFill>
                  <a:schemeClr val="accent6"/>
                </a:solidFill>
              </a:rPr>
              <a:t/>
            </a:r>
            <a:br>
              <a:rPr lang="ru-RU" sz="4400" dirty="0" smtClean="0">
                <a:solidFill>
                  <a:schemeClr val="accent6"/>
                </a:solidFill>
              </a:rPr>
            </a:br>
            <a:r>
              <a:rPr lang="ru-RU" sz="4400" dirty="0">
                <a:solidFill>
                  <a:schemeClr val="accent6"/>
                </a:solidFill>
              </a:rPr>
              <a:t/>
            </a:r>
            <a:br>
              <a:rPr lang="ru-RU" sz="4400" dirty="0">
                <a:solidFill>
                  <a:schemeClr val="accent6"/>
                </a:solidFill>
              </a:rPr>
            </a:br>
            <a:r>
              <a:rPr lang="ru-RU" sz="4400" dirty="0" smtClean="0">
                <a:solidFill>
                  <a:schemeClr val="accent6"/>
                </a:solidFill>
              </a:rPr>
              <a:t/>
            </a:r>
            <a:br>
              <a:rPr lang="ru-RU" sz="4400" dirty="0" smtClean="0">
                <a:solidFill>
                  <a:schemeClr val="accent6"/>
                </a:solidFill>
              </a:rPr>
            </a:br>
            <a:r>
              <a:rPr lang="ru-RU" sz="4400" dirty="0">
                <a:solidFill>
                  <a:schemeClr val="accent6"/>
                </a:solidFill>
              </a:rPr>
              <a:t/>
            </a:r>
            <a:br>
              <a:rPr lang="ru-RU" sz="4400" dirty="0">
                <a:solidFill>
                  <a:schemeClr val="accent6"/>
                </a:solidFill>
              </a:rPr>
            </a:br>
            <a:r>
              <a:rPr lang="ru-RU" sz="4400" dirty="0" smtClean="0">
                <a:solidFill>
                  <a:schemeClr val="accent6"/>
                </a:solidFill>
              </a:rPr>
              <a:t/>
            </a:r>
            <a:br>
              <a:rPr lang="ru-RU" sz="4400" dirty="0" smtClean="0">
                <a:solidFill>
                  <a:schemeClr val="accent6"/>
                </a:solidFill>
              </a:rPr>
            </a:br>
            <a:r>
              <a:rPr lang="ru-RU" sz="4400" dirty="0">
                <a:solidFill>
                  <a:schemeClr val="accent6"/>
                </a:solidFill>
              </a:rPr>
              <a:t/>
            </a:r>
            <a:br>
              <a:rPr lang="ru-RU" sz="4400" dirty="0">
                <a:solidFill>
                  <a:schemeClr val="accent6"/>
                </a:solidFill>
              </a:rPr>
            </a:br>
            <a:r>
              <a:rPr lang="ru-RU" sz="4400" dirty="0" smtClean="0">
                <a:solidFill>
                  <a:schemeClr val="accent6"/>
                </a:solidFill>
              </a:rPr>
              <a:t/>
            </a:r>
            <a:br>
              <a:rPr lang="ru-RU" sz="4400" dirty="0" smtClean="0">
                <a:solidFill>
                  <a:schemeClr val="accent6"/>
                </a:solidFill>
              </a:rPr>
            </a:br>
            <a:r>
              <a:rPr lang="ru-RU" sz="4400" dirty="0">
                <a:solidFill>
                  <a:schemeClr val="accent6"/>
                </a:solidFill>
              </a:rPr>
              <a:t/>
            </a:r>
            <a:br>
              <a:rPr lang="ru-RU" sz="4400" dirty="0">
                <a:solidFill>
                  <a:schemeClr val="accent6"/>
                </a:solidFill>
              </a:rPr>
            </a:br>
            <a:r>
              <a:rPr lang="ru-RU" sz="4400" dirty="0" smtClean="0">
                <a:solidFill>
                  <a:schemeClr val="accent6"/>
                </a:solidFill>
              </a:rPr>
              <a:t/>
            </a:r>
            <a:br>
              <a:rPr lang="ru-RU" sz="4400" dirty="0" smtClean="0">
                <a:solidFill>
                  <a:schemeClr val="accent6"/>
                </a:solidFill>
              </a:rPr>
            </a:br>
            <a:r>
              <a:rPr lang="ru-RU" sz="4400" dirty="0">
                <a:solidFill>
                  <a:schemeClr val="accent6"/>
                </a:solidFill>
              </a:rPr>
              <a:t/>
            </a:r>
            <a:br>
              <a:rPr lang="ru-RU" sz="4400" dirty="0">
                <a:solidFill>
                  <a:schemeClr val="accent6"/>
                </a:solidFill>
              </a:rPr>
            </a:br>
            <a:r>
              <a:rPr lang="ru-RU" sz="4400" dirty="0" smtClean="0">
                <a:solidFill>
                  <a:schemeClr val="accent6"/>
                </a:solidFill>
              </a:rPr>
              <a:t/>
            </a:r>
            <a:br>
              <a:rPr lang="ru-RU" sz="4400" dirty="0" smtClean="0">
                <a:solidFill>
                  <a:schemeClr val="accent6"/>
                </a:solidFill>
              </a:rPr>
            </a:br>
            <a:r>
              <a:rPr lang="ru-RU" sz="4400" dirty="0">
                <a:solidFill>
                  <a:schemeClr val="accent6"/>
                </a:solidFill>
              </a:rPr>
              <a:t/>
            </a:r>
            <a:br>
              <a:rPr lang="ru-RU" sz="4400" dirty="0">
                <a:solidFill>
                  <a:schemeClr val="accent6"/>
                </a:solidFill>
              </a:rPr>
            </a:br>
            <a:r>
              <a:rPr lang="ru-RU" sz="4400" dirty="0" smtClean="0">
                <a:solidFill>
                  <a:schemeClr val="accent6"/>
                </a:solidFill>
              </a:rPr>
              <a:t/>
            </a:r>
            <a:br>
              <a:rPr lang="ru-RU" sz="4400" dirty="0" smtClean="0">
                <a:solidFill>
                  <a:schemeClr val="accent6"/>
                </a:solidFill>
              </a:rPr>
            </a:br>
            <a:r>
              <a:rPr lang="ru-RU" sz="4400" b="1" dirty="0">
                <a:solidFill>
                  <a:schemeClr val="tx1"/>
                </a:solidFill>
              </a:rPr>
              <a:t/>
            </a:r>
            <a:br>
              <a:rPr lang="ru-RU" sz="4400" b="1" dirty="0">
                <a:solidFill>
                  <a:schemeClr val="tx1"/>
                </a:solidFill>
              </a:rPr>
            </a:br>
            <a:r>
              <a:rPr lang="ru-RU" sz="4400" b="1" dirty="0" smtClean="0">
                <a:solidFill>
                  <a:schemeClr val="tx1"/>
                </a:solidFill>
                <a:effectLst/>
              </a:rPr>
              <a:t>Кто </a:t>
            </a:r>
            <a:r>
              <a:rPr lang="ru-RU" sz="4400" b="1" dirty="0">
                <a:solidFill>
                  <a:schemeClr val="tx1"/>
                </a:solidFill>
                <a:effectLst/>
              </a:rPr>
              <a:t>же это такие казаки</a:t>
            </a:r>
            <a:r>
              <a:rPr lang="ru-RU" sz="4400" b="1" dirty="0" smtClean="0">
                <a:solidFill>
                  <a:schemeClr val="tx1"/>
                </a:solidFill>
                <a:effectLst/>
              </a:rPr>
              <a:t>?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79512" y="1844825"/>
            <a:ext cx="8784975" cy="408984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 </a:t>
            </a:r>
            <a:r>
              <a:rPr lang="ru-RU" sz="4000" b="1" dirty="0"/>
              <a:t>Казак -  слово казак – </a:t>
            </a:r>
            <a:endParaRPr lang="ru-RU" sz="4000" b="1" dirty="0" smtClean="0"/>
          </a:p>
          <a:p>
            <a:pPr algn="ctr"/>
            <a:r>
              <a:rPr lang="ru-RU" sz="4000" b="1" dirty="0" smtClean="0"/>
              <a:t>тюркского </a:t>
            </a:r>
            <a:r>
              <a:rPr lang="ru-RU" sz="4000" b="1" dirty="0"/>
              <a:t>происхождения и </a:t>
            </a:r>
            <a:endParaRPr lang="ru-RU" sz="4000" b="1" dirty="0" smtClean="0"/>
          </a:p>
          <a:p>
            <a:pPr algn="ctr"/>
            <a:r>
              <a:rPr lang="ru-RU" sz="4000" b="1" dirty="0" smtClean="0"/>
              <a:t>означает </a:t>
            </a:r>
            <a:r>
              <a:rPr lang="ru-RU" sz="4000" b="1" dirty="0"/>
              <a:t>«вольный кочевник, свободный </a:t>
            </a:r>
            <a:r>
              <a:rPr lang="ru-RU" sz="4000" b="1" dirty="0" smtClean="0"/>
              <a:t>человек.</a:t>
            </a:r>
            <a:endParaRPr lang="ru-RU" sz="4000" b="1" dirty="0"/>
          </a:p>
          <a:p>
            <a:pPr algn="ctr"/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184079554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79513" y="836712"/>
            <a:ext cx="8784976" cy="2016224"/>
          </a:xfrm>
        </p:spPr>
        <p:txBody>
          <a:bodyPr>
            <a:normAutofit fontScale="90000"/>
          </a:bodyPr>
          <a:lstStyle/>
          <a:p>
            <a:pPr marL="182880" indent="0" algn="ctr">
              <a:buNone/>
            </a:pPr>
            <a:r>
              <a:rPr lang="ru-RU" sz="4800" b="1" dirty="0">
                <a:solidFill>
                  <a:schemeClr val="tx1"/>
                </a:solidFill>
                <a:effectLst/>
              </a:rPr>
              <a:t>Как вы думаете, </a:t>
            </a:r>
            <a:r>
              <a:rPr lang="ru-RU" sz="4800" b="1" dirty="0" smtClean="0">
                <a:solidFill>
                  <a:schemeClr val="tx1"/>
                </a:solidFill>
                <a:effectLst/>
              </a:rPr>
              <a:t/>
            </a:r>
            <a:br>
              <a:rPr lang="ru-RU" sz="4800" b="1" dirty="0" smtClean="0">
                <a:solidFill>
                  <a:schemeClr val="tx1"/>
                </a:solidFill>
                <a:effectLst/>
              </a:rPr>
            </a:br>
            <a:r>
              <a:rPr lang="ru-RU" sz="4800" b="1" dirty="0" smtClean="0">
                <a:solidFill>
                  <a:schemeClr val="tx1"/>
                </a:solidFill>
                <a:effectLst/>
              </a:rPr>
              <a:t>а </a:t>
            </a:r>
            <a:r>
              <a:rPr lang="ru-RU" sz="4800" b="1" dirty="0">
                <a:solidFill>
                  <a:schemeClr val="tx1"/>
                </a:solidFill>
                <a:effectLst/>
              </a:rPr>
              <a:t>что такое «слава»?</a:t>
            </a:r>
            <a:r>
              <a:rPr lang="ru-RU" sz="4800" dirty="0">
                <a:solidFill>
                  <a:schemeClr val="accent6"/>
                </a:solidFill>
                <a:effectLst/>
              </a:rPr>
              <a:t/>
            </a:r>
            <a:br>
              <a:rPr lang="ru-RU" sz="4800" dirty="0">
                <a:solidFill>
                  <a:schemeClr val="accent6"/>
                </a:solidFill>
                <a:effectLst/>
              </a:rPr>
            </a:br>
            <a:endParaRPr lang="ru-RU" sz="4800" dirty="0">
              <a:solidFill>
                <a:schemeClr val="accent6"/>
              </a:solidFill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395536" y="2132857"/>
            <a:ext cx="8208912" cy="3816423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sz="5200" b="1" dirty="0">
                <a:solidFill>
                  <a:schemeClr val="tx1"/>
                </a:solidFill>
              </a:rPr>
              <a:t>Сейчас слово «слава</a:t>
            </a:r>
            <a:r>
              <a:rPr lang="ru-RU" sz="5200" b="1" dirty="0" smtClean="0">
                <a:solidFill>
                  <a:schemeClr val="tx1"/>
                </a:solidFill>
              </a:rPr>
              <a:t>»</a:t>
            </a:r>
          </a:p>
          <a:p>
            <a:pPr algn="ctr"/>
            <a:r>
              <a:rPr lang="ru-RU" sz="5200" b="1" dirty="0" smtClean="0">
                <a:solidFill>
                  <a:schemeClr val="tx1"/>
                </a:solidFill>
              </a:rPr>
              <a:t> </a:t>
            </a:r>
            <a:r>
              <a:rPr lang="ru-RU" sz="5200" b="1" dirty="0">
                <a:solidFill>
                  <a:schemeClr val="tx1"/>
                </a:solidFill>
              </a:rPr>
              <a:t>обозначает почётную </a:t>
            </a:r>
            <a:endParaRPr lang="ru-RU" sz="52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5200" b="1" dirty="0" smtClean="0">
                <a:solidFill>
                  <a:schemeClr val="tx1"/>
                </a:solidFill>
              </a:rPr>
              <a:t>известность за </a:t>
            </a:r>
            <a:r>
              <a:rPr lang="ru-RU" sz="5200" b="1" dirty="0">
                <a:solidFill>
                  <a:schemeClr val="tx1"/>
                </a:solidFill>
              </a:rPr>
              <a:t>заслуги, </a:t>
            </a:r>
            <a:endParaRPr lang="ru-RU" sz="52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5200" b="1" dirty="0" smtClean="0">
                <a:solidFill>
                  <a:schemeClr val="tx1"/>
                </a:solidFill>
              </a:rPr>
              <a:t>талант </a:t>
            </a:r>
            <a:r>
              <a:rPr lang="ru-RU" sz="5200" b="1" dirty="0">
                <a:solidFill>
                  <a:schemeClr val="tx1"/>
                </a:solidFill>
              </a:rPr>
              <a:t>и т.д. Раньше казаки </a:t>
            </a:r>
            <a:endParaRPr lang="ru-RU" sz="52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5200" b="1" dirty="0" smtClean="0">
                <a:solidFill>
                  <a:schemeClr val="tx1"/>
                </a:solidFill>
              </a:rPr>
              <a:t>славились </a:t>
            </a:r>
            <a:r>
              <a:rPr lang="ru-RU" sz="5200" b="1" dirty="0">
                <a:solidFill>
                  <a:schemeClr val="tx1"/>
                </a:solidFill>
              </a:rPr>
              <a:t>своими </a:t>
            </a:r>
            <a:endParaRPr lang="ru-RU" sz="52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5200" b="1" dirty="0" smtClean="0">
                <a:solidFill>
                  <a:schemeClr val="tx1"/>
                </a:solidFill>
              </a:rPr>
              <a:t>военными </a:t>
            </a:r>
            <a:r>
              <a:rPr lang="ru-RU" sz="5200" b="1" dirty="0">
                <a:solidFill>
                  <a:schemeClr val="tx1"/>
                </a:solidFill>
              </a:rPr>
              <a:t>заслугами.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102875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4942772" y="476673"/>
            <a:ext cx="3600400" cy="936104"/>
          </a:xfrm>
        </p:spPr>
        <p:txBody>
          <a:bodyPr/>
          <a:lstStyle/>
          <a:p>
            <a:pPr marL="182880" indent="0" algn="ctr">
              <a:buNone/>
            </a:pPr>
            <a:r>
              <a:rPr lang="ru-RU" b="1" dirty="0" smtClean="0">
                <a:solidFill>
                  <a:schemeClr val="tx1"/>
                </a:solidFill>
              </a:rPr>
              <a:t>Родина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910163" y="1052736"/>
            <a:ext cx="4248472" cy="5452683"/>
          </a:xfrm>
        </p:spPr>
        <p:txBody>
          <a:bodyPr>
            <a:noAutofit/>
          </a:bodyPr>
          <a:lstStyle/>
          <a:p>
            <a:r>
              <a:rPr lang="ru-RU" sz="1400" b="1" dirty="0"/>
              <a:t>Родина... Никому не дано выбирать ее. Богатая или бедная, нежная или суровая, она у человека как мать, одна, общие у них испытания, единая судьба. </a:t>
            </a:r>
            <a:br>
              <a:rPr lang="ru-RU" sz="1400" b="1" dirty="0"/>
            </a:br>
            <a:r>
              <a:rPr lang="ru-RU" sz="1400" b="1" dirty="0"/>
              <a:t>Потребность знать историю той земли, на которой живешь, возникает у каждого, правда в разное время и с разной силой, но все, же возникает.</a:t>
            </a:r>
            <a:br>
              <a:rPr lang="ru-RU" sz="1400" b="1" dirty="0"/>
            </a:br>
            <a:r>
              <a:rPr lang="ru-RU" sz="1400" b="1" dirty="0"/>
              <a:t>            Хорошо известно, что бывает с народом, забывшим и утратившим свою историю и культуру, - он исчезает. Люди, конечно, остаются, но они оторваны от своих родных корней, их больше ничто не связывает воедино, и они постепенно растворяются среди других народов. И чтобы такого не произошло с нами, мы должны знать историю  нашей страны. Сегодня мы поговорим о казачестве и о той роли, которую они сыграли в истории России. Ведь Россия немыслима без казаков – храбрых воинов, всегда защищавших южные рубежи нашей великой Родины. Суворову принадлежат прекрасные слова: «Казаки – глаза и уши армии», они понимали: чем крепче корни, тем больше порядка и дисциплины. </a:t>
            </a:r>
          </a:p>
          <a:p>
            <a:endParaRPr lang="ru-RU" sz="1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156630" y="1700808"/>
            <a:ext cx="3121699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417911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07505" y="260649"/>
            <a:ext cx="8568952" cy="504055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2800" b="1" dirty="0">
                <a:solidFill>
                  <a:schemeClr val="tx1"/>
                </a:solidFill>
                <a:effectLst/>
              </a:rPr>
              <a:t>Д</a:t>
            </a:r>
            <a:r>
              <a:rPr lang="ru-RU" sz="2800" b="1" dirty="0" smtClean="0">
                <a:solidFill>
                  <a:schemeClr val="tx1"/>
                </a:solidFill>
                <a:effectLst/>
              </a:rPr>
              <a:t>ень </a:t>
            </a:r>
            <a:r>
              <a:rPr lang="ru-RU" sz="2800" b="1" dirty="0">
                <a:solidFill>
                  <a:schemeClr val="tx1"/>
                </a:solidFill>
                <a:effectLst/>
              </a:rPr>
              <a:t>памяти войсковой казачьей </a:t>
            </a:r>
            <a:r>
              <a:rPr lang="ru-RU" sz="2800" b="1" dirty="0" smtClean="0">
                <a:solidFill>
                  <a:schemeClr val="tx1"/>
                </a:solidFill>
                <a:effectLst/>
              </a:rPr>
              <a:t>славы 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827583" y="1052736"/>
            <a:ext cx="3744417" cy="5184575"/>
          </a:xfrm>
        </p:spPr>
        <p:txBody>
          <a:bodyPr>
            <a:normAutofit/>
          </a:bodyPr>
          <a:lstStyle/>
          <a:p>
            <a:r>
              <a:rPr lang="ru-RU" b="1" dirty="0"/>
              <a:t>18 октября, начиная с 2000 года в России отмечается день памяти войсковой казачьей славы. Сама традиция уходит далеко в века и, говорят, возникла после знаменитого «Азовского сражения» в октябре 1641 года, когда отступили турецкие войска от Азова, так и не сумев побороть донских казаков.  Особо чтили этот день казаки, вспоминавшие предков, павших в битвах за Отечество. В церкви проходили специальные богослужения, молились за души погибших во время сражений с врагами </a:t>
            </a:r>
            <a:r>
              <a:rPr lang="ru-RU" b="1" dirty="0" smtClean="0"/>
              <a:t>России</a:t>
            </a:r>
            <a:r>
              <a:rPr lang="ru-RU" dirty="0"/>
              <a:t>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412776"/>
            <a:ext cx="3387975" cy="4371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25953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817581" y="260649"/>
            <a:ext cx="7175351" cy="648071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4800" b="1" dirty="0" smtClean="0">
                <a:solidFill>
                  <a:schemeClr val="tx1"/>
                </a:solidFill>
              </a:rPr>
              <a:t>Войны казаков</a:t>
            </a:r>
            <a:endParaRPr lang="ru-RU" sz="4800" b="1" dirty="0">
              <a:solidFill>
                <a:schemeClr val="tx1"/>
              </a:solidFill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971600" y="1052737"/>
            <a:ext cx="3672409" cy="5112568"/>
          </a:xfrm>
        </p:spPr>
        <p:txBody>
          <a:bodyPr>
            <a:normAutofit fontScale="92500" lnSpcReduction="10000"/>
          </a:bodyPr>
          <a:lstStyle/>
          <a:p>
            <a:r>
              <a:rPr lang="ru-RU" sz="2800" b="1" dirty="0"/>
              <a:t>Казаки участвовали во всех войнах, которые вела Россия. В войсках Петра I они громили шведов в Прибалтике и на Украине. Сражались с кавалерией прусского короля Фридриха II в Семилетнюю войну. Под командованием П. А. Румянцева и А. В. Суворова били турок.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340768"/>
            <a:ext cx="3455424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734528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827584" y="1052736"/>
            <a:ext cx="7488832" cy="2088232"/>
          </a:xfrm>
        </p:spPr>
        <p:txBody>
          <a:bodyPr>
            <a:noAutofit/>
          </a:bodyPr>
          <a:lstStyle/>
          <a:p>
            <a:r>
              <a:rPr lang="ru-RU" sz="3200" b="1" dirty="0"/>
              <a:t>Самой яркой страницей военной истории казачества стала </a:t>
            </a:r>
            <a:endParaRPr lang="ru-RU" sz="3200" b="1" dirty="0" smtClean="0"/>
          </a:p>
          <a:p>
            <a:r>
              <a:rPr lang="ru-RU" sz="3200" b="1" dirty="0" smtClean="0"/>
              <a:t>Отечественная </a:t>
            </a:r>
            <a:r>
              <a:rPr lang="ru-RU" sz="3200" b="1" dirty="0"/>
              <a:t>война </a:t>
            </a:r>
            <a:endParaRPr lang="ru-RU" sz="3200" b="1" dirty="0" smtClean="0"/>
          </a:p>
          <a:p>
            <a:r>
              <a:rPr lang="ru-RU" sz="3200" b="1" dirty="0" smtClean="0"/>
              <a:t>1812 </a:t>
            </a:r>
            <a:r>
              <a:rPr lang="ru-RU" sz="3200" b="1" dirty="0"/>
              <a:t>года. Первых солдат “Великой армии” Наполеона, вступивших на Российскую землю 12 июня, встретили выстрелы разъезда </a:t>
            </a:r>
            <a:r>
              <a:rPr lang="ru-RU" sz="3200" b="1" dirty="0" err="1"/>
              <a:t>лейб</a:t>
            </a:r>
            <a:r>
              <a:rPr lang="ru-RU" sz="3200" b="1" dirty="0"/>
              <a:t> - гвардии Казачьего полка</a:t>
            </a:r>
            <a:r>
              <a:rPr lang="ru-RU" sz="28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3897430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TM10001105[[fn=Уголки]]</Template>
  <TotalTime>113</TotalTime>
  <Words>589</Words>
  <Application>Microsoft Office PowerPoint</Application>
  <PresentationFormat>Экран (4:3)</PresentationFormat>
  <Paragraphs>54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Arial</vt:lpstr>
      <vt:lpstr>Franklin Gothic Book</vt:lpstr>
      <vt:lpstr>Crop</vt:lpstr>
      <vt:lpstr>Классный час  на тему:  «Где казак  - там и слава»</vt:lpstr>
      <vt:lpstr>Цели и задачи</vt:lpstr>
      <vt:lpstr>Организационный момент </vt:lpstr>
      <vt:lpstr>                Кто же это такие казаки?</vt:lpstr>
      <vt:lpstr>Как вы думаете,  а что такое «слава»? </vt:lpstr>
      <vt:lpstr>Родина</vt:lpstr>
      <vt:lpstr>День памяти войсковой казачьей славы </vt:lpstr>
      <vt:lpstr>Войны казаков</vt:lpstr>
      <vt:lpstr>Презентация PowerPoint</vt:lpstr>
      <vt:lpstr>Презентация PowerPoint</vt:lpstr>
      <vt:lpstr>Презентация PowerPoint</vt:lpstr>
      <vt:lpstr>Символы и атрибуты казачьей принадлежности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Классный час на тему:  «Где казак  - там и слава»</dc:title>
  <dc:creator>user</dc:creator>
  <cp:lastModifiedBy>user</cp:lastModifiedBy>
  <cp:revision>14</cp:revision>
  <dcterms:created xsi:type="dcterms:W3CDTF">2022-12-05T09:47:45Z</dcterms:created>
  <dcterms:modified xsi:type="dcterms:W3CDTF">2024-03-13T14:54:13Z</dcterms:modified>
</cp:coreProperties>
</file>